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6"/>
  </p:notesMasterIdLst>
  <p:sldIdLst>
    <p:sldId id="256" r:id="rId2"/>
    <p:sldId id="258" r:id="rId3"/>
    <p:sldId id="804" r:id="rId4"/>
    <p:sldId id="805" r:id="rId5"/>
    <p:sldId id="264" r:id="rId6"/>
    <p:sldId id="778" r:id="rId7"/>
    <p:sldId id="779" r:id="rId8"/>
    <p:sldId id="832" r:id="rId9"/>
    <p:sldId id="833" r:id="rId10"/>
    <p:sldId id="836" r:id="rId11"/>
    <p:sldId id="257" r:id="rId12"/>
    <p:sldId id="837" r:id="rId13"/>
    <p:sldId id="838" r:id="rId14"/>
    <p:sldId id="80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546" autoAdjust="0"/>
  </p:normalViewPr>
  <p:slideViewPr>
    <p:cSldViewPr snapToGrid="0">
      <p:cViewPr varScale="1">
        <p:scale>
          <a:sx n="97" d="100"/>
          <a:sy n="97" d="100"/>
        </p:scale>
        <p:origin x="348"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6DE25-9DBC-4F94-A843-E2B7B5AA7C1B}" type="doc">
      <dgm:prSet loTypeId="urn:microsoft.com/office/officeart/2005/8/layout/chevron1" loCatId="process" qsTypeId="urn:microsoft.com/office/officeart/2005/8/quickstyle/simple1" qsCatId="simple" csTypeId="urn:microsoft.com/office/officeart/2005/8/colors/colorful1" csCatId="colorful" phldr="1"/>
      <dgm:spPr/>
    </dgm:pt>
    <dgm:pt modelId="{91D5826B-87A8-4F3E-AD6F-2821CC507DB5}">
      <dgm:prSet phldrT="[Text]"/>
      <dgm:spPr/>
      <dgm:t>
        <a:bodyPr/>
        <a:lstStyle/>
        <a:p>
          <a:r>
            <a:rPr lang="en-US" dirty="0"/>
            <a:t>Single </a:t>
          </a:r>
          <a:r>
            <a:rPr lang="ro-RO" dirty="0"/>
            <a:t>c</a:t>
          </a:r>
          <a:r>
            <a:rPr lang="en-US" dirty="0"/>
            <a:t>h</a:t>
          </a:r>
          <a:r>
            <a:rPr lang="ro-RO" dirty="0"/>
            <a:t>an</a:t>
          </a:r>
          <a:r>
            <a:rPr lang="en-US" dirty="0"/>
            <a:t>ne</a:t>
          </a:r>
          <a:r>
            <a:rPr lang="ro-RO" dirty="0"/>
            <a:t>l</a:t>
          </a:r>
          <a:endParaRPr lang="en-US" dirty="0"/>
        </a:p>
      </dgm:t>
    </dgm:pt>
    <dgm:pt modelId="{D84D72DB-394A-46D1-8C85-EECFCE7F992B}" type="parTrans" cxnId="{4313BFAE-35A0-4E6C-8662-42D74A1F9BE4}">
      <dgm:prSet/>
      <dgm:spPr/>
      <dgm:t>
        <a:bodyPr/>
        <a:lstStyle/>
        <a:p>
          <a:endParaRPr lang="en-US"/>
        </a:p>
      </dgm:t>
    </dgm:pt>
    <dgm:pt modelId="{80D487D6-463F-4061-8D50-1EB9C33E7C2B}" type="sibTrans" cxnId="{4313BFAE-35A0-4E6C-8662-42D74A1F9BE4}">
      <dgm:prSet/>
      <dgm:spPr/>
      <dgm:t>
        <a:bodyPr/>
        <a:lstStyle/>
        <a:p>
          <a:endParaRPr lang="en-US"/>
        </a:p>
      </dgm:t>
    </dgm:pt>
    <dgm:pt modelId="{8907171D-031A-49D9-881E-DC37B64717E3}">
      <dgm:prSet phldrT="[Text]"/>
      <dgm:spPr/>
      <dgm:t>
        <a:bodyPr/>
        <a:lstStyle/>
        <a:p>
          <a:r>
            <a:rPr lang="en-US" noProof="0" dirty="0"/>
            <a:t>Multichannel</a:t>
          </a:r>
        </a:p>
      </dgm:t>
    </dgm:pt>
    <dgm:pt modelId="{8E795957-9B97-4FF3-AD7B-D96813435139}" type="parTrans" cxnId="{BC1F5C77-E8C8-46C9-8370-BD9AAB1B0E81}">
      <dgm:prSet/>
      <dgm:spPr/>
      <dgm:t>
        <a:bodyPr/>
        <a:lstStyle/>
        <a:p>
          <a:endParaRPr lang="en-US"/>
        </a:p>
      </dgm:t>
    </dgm:pt>
    <dgm:pt modelId="{FDD70A97-18D7-4223-B395-8DCDC179C257}" type="sibTrans" cxnId="{BC1F5C77-E8C8-46C9-8370-BD9AAB1B0E81}">
      <dgm:prSet/>
      <dgm:spPr/>
      <dgm:t>
        <a:bodyPr/>
        <a:lstStyle/>
        <a:p>
          <a:endParaRPr lang="en-US"/>
        </a:p>
      </dgm:t>
    </dgm:pt>
    <dgm:pt modelId="{D9A6A552-118E-43FC-9ACC-0CE886BE2887}">
      <dgm:prSet phldrT="[Text]"/>
      <dgm:spPr/>
      <dgm:t>
        <a:bodyPr/>
        <a:lstStyle/>
        <a:p>
          <a:r>
            <a:rPr lang="en-US" noProof="0" dirty="0"/>
            <a:t>Omnichannel</a:t>
          </a:r>
        </a:p>
      </dgm:t>
    </dgm:pt>
    <dgm:pt modelId="{191C9A9C-958F-44DA-A441-1A8EECB44EC7}" type="parTrans" cxnId="{F2FC36B9-13B5-4820-821F-FA5E00153FC8}">
      <dgm:prSet/>
      <dgm:spPr/>
      <dgm:t>
        <a:bodyPr/>
        <a:lstStyle/>
        <a:p>
          <a:endParaRPr lang="en-US"/>
        </a:p>
      </dgm:t>
    </dgm:pt>
    <dgm:pt modelId="{49B00932-88CC-401D-923D-00CB3911D53C}" type="sibTrans" cxnId="{F2FC36B9-13B5-4820-821F-FA5E00153FC8}">
      <dgm:prSet/>
      <dgm:spPr/>
      <dgm:t>
        <a:bodyPr/>
        <a:lstStyle/>
        <a:p>
          <a:endParaRPr lang="en-US"/>
        </a:p>
      </dgm:t>
    </dgm:pt>
    <dgm:pt modelId="{A4D54E93-A85A-4F8C-8FC5-18F8C787C1EC}" type="pres">
      <dgm:prSet presAssocID="{5CC6DE25-9DBC-4F94-A843-E2B7B5AA7C1B}" presName="Name0" presStyleCnt="0">
        <dgm:presLayoutVars>
          <dgm:dir/>
          <dgm:animLvl val="lvl"/>
          <dgm:resizeHandles val="exact"/>
        </dgm:presLayoutVars>
      </dgm:prSet>
      <dgm:spPr/>
    </dgm:pt>
    <dgm:pt modelId="{12544C8A-E7C0-44CA-AF23-E58CF6A5A013}" type="pres">
      <dgm:prSet presAssocID="{91D5826B-87A8-4F3E-AD6F-2821CC507DB5}" presName="parTxOnly" presStyleLbl="node1" presStyleIdx="0" presStyleCnt="3">
        <dgm:presLayoutVars>
          <dgm:chMax val="0"/>
          <dgm:chPref val="0"/>
          <dgm:bulletEnabled val="1"/>
        </dgm:presLayoutVars>
      </dgm:prSet>
      <dgm:spPr/>
    </dgm:pt>
    <dgm:pt modelId="{EB6034AC-8DB0-4211-A60C-18A9625F8DBF}" type="pres">
      <dgm:prSet presAssocID="{80D487D6-463F-4061-8D50-1EB9C33E7C2B}" presName="parTxOnlySpace" presStyleCnt="0"/>
      <dgm:spPr/>
    </dgm:pt>
    <dgm:pt modelId="{D95E42C1-5D14-4281-87B6-3FAE01D4E2F7}" type="pres">
      <dgm:prSet presAssocID="{8907171D-031A-49D9-881E-DC37B64717E3}" presName="parTxOnly" presStyleLbl="node1" presStyleIdx="1" presStyleCnt="3">
        <dgm:presLayoutVars>
          <dgm:chMax val="0"/>
          <dgm:chPref val="0"/>
          <dgm:bulletEnabled val="1"/>
        </dgm:presLayoutVars>
      </dgm:prSet>
      <dgm:spPr/>
    </dgm:pt>
    <dgm:pt modelId="{FDF0F338-07A2-4316-BC67-60923D012C06}" type="pres">
      <dgm:prSet presAssocID="{FDD70A97-18D7-4223-B395-8DCDC179C257}" presName="parTxOnlySpace" presStyleCnt="0"/>
      <dgm:spPr/>
    </dgm:pt>
    <dgm:pt modelId="{F2755AC7-5124-45C5-964E-4098728BA411}" type="pres">
      <dgm:prSet presAssocID="{D9A6A552-118E-43FC-9ACC-0CE886BE2887}" presName="parTxOnly" presStyleLbl="node1" presStyleIdx="2" presStyleCnt="3">
        <dgm:presLayoutVars>
          <dgm:chMax val="0"/>
          <dgm:chPref val="0"/>
          <dgm:bulletEnabled val="1"/>
        </dgm:presLayoutVars>
      </dgm:prSet>
      <dgm:spPr/>
    </dgm:pt>
  </dgm:ptLst>
  <dgm:cxnLst>
    <dgm:cxn modelId="{4810D300-6122-4FDD-8262-D4B2E2A12AC5}" type="presOf" srcId="{5CC6DE25-9DBC-4F94-A843-E2B7B5AA7C1B}" destId="{A4D54E93-A85A-4F8C-8FC5-18F8C787C1EC}" srcOrd="0" destOrd="0" presId="urn:microsoft.com/office/officeart/2005/8/layout/chevron1"/>
    <dgm:cxn modelId="{789ADB4B-DDC4-453A-A5DC-286B643858FA}" type="presOf" srcId="{8907171D-031A-49D9-881E-DC37B64717E3}" destId="{D95E42C1-5D14-4281-87B6-3FAE01D4E2F7}" srcOrd="0" destOrd="0" presId="urn:microsoft.com/office/officeart/2005/8/layout/chevron1"/>
    <dgm:cxn modelId="{5531E351-76D4-494B-AA40-86258CE9BAE5}" type="presOf" srcId="{D9A6A552-118E-43FC-9ACC-0CE886BE2887}" destId="{F2755AC7-5124-45C5-964E-4098728BA411}" srcOrd="0" destOrd="0" presId="urn:microsoft.com/office/officeart/2005/8/layout/chevron1"/>
    <dgm:cxn modelId="{BC1F5C77-E8C8-46C9-8370-BD9AAB1B0E81}" srcId="{5CC6DE25-9DBC-4F94-A843-E2B7B5AA7C1B}" destId="{8907171D-031A-49D9-881E-DC37B64717E3}" srcOrd="1" destOrd="0" parTransId="{8E795957-9B97-4FF3-AD7B-D96813435139}" sibTransId="{FDD70A97-18D7-4223-B395-8DCDC179C257}"/>
    <dgm:cxn modelId="{4313BFAE-35A0-4E6C-8662-42D74A1F9BE4}" srcId="{5CC6DE25-9DBC-4F94-A843-E2B7B5AA7C1B}" destId="{91D5826B-87A8-4F3E-AD6F-2821CC507DB5}" srcOrd="0" destOrd="0" parTransId="{D84D72DB-394A-46D1-8C85-EECFCE7F992B}" sibTransId="{80D487D6-463F-4061-8D50-1EB9C33E7C2B}"/>
    <dgm:cxn modelId="{F2FC36B9-13B5-4820-821F-FA5E00153FC8}" srcId="{5CC6DE25-9DBC-4F94-A843-E2B7B5AA7C1B}" destId="{D9A6A552-118E-43FC-9ACC-0CE886BE2887}" srcOrd="2" destOrd="0" parTransId="{191C9A9C-958F-44DA-A441-1A8EECB44EC7}" sibTransId="{49B00932-88CC-401D-923D-00CB3911D53C}"/>
    <dgm:cxn modelId="{5262E8E6-CEE9-4AA9-9EC1-C1CBE996A7C7}" type="presOf" srcId="{91D5826B-87A8-4F3E-AD6F-2821CC507DB5}" destId="{12544C8A-E7C0-44CA-AF23-E58CF6A5A013}" srcOrd="0" destOrd="0" presId="urn:microsoft.com/office/officeart/2005/8/layout/chevron1"/>
    <dgm:cxn modelId="{0595356E-18C5-48D7-BE3C-64A727FAEB3F}" type="presParOf" srcId="{A4D54E93-A85A-4F8C-8FC5-18F8C787C1EC}" destId="{12544C8A-E7C0-44CA-AF23-E58CF6A5A013}" srcOrd="0" destOrd="0" presId="urn:microsoft.com/office/officeart/2005/8/layout/chevron1"/>
    <dgm:cxn modelId="{8BED621F-C9A2-4DAD-9867-45CCF96D4B2F}" type="presParOf" srcId="{A4D54E93-A85A-4F8C-8FC5-18F8C787C1EC}" destId="{EB6034AC-8DB0-4211-A60C-18A9625F8DBF}" srcOrd="1" destOrd="0" presId="urn:microsoft.com/office/officeart/2005/8/layout/chevron1"/>
    <dgm:cxn modelId="{E3243D6A-10AC-47FD-B436-A9127F4C6943}" type="presParOf" srcId="{A4D54E93-A85A-4F8C-8FC5-18F8C787C1EC}" destId="{D95E42C1-5D14-4281-87B6-3FAE01D4E2F7}" srcOrd="2" destOrd="0" presId="urn:microsoft.com/office/officeart/2005/8/layout/chevron1"/>
    <dgm:cxn modelId="{6DD5F98F-118D-4C57-90EA-AB5D3353B5E9}" type="presParOf" srcId="{A4D54E93-A85A-4F8C-8FC5-18F8C787C1EC}" destId="{FDF0F338-07A2-4316-BC67-60923D012C06}" srcOrd="3" destOrd="0" presId="urn:microsoft.com/office/officeart/2005/8/layout/chevron1"/>
    <dgm:cxn modelId="{171F42F3-1EC7-48D9-9AF2-904BC863C6B5}" type="presParOf" srcId="{A4D54E93-A85A-4F8C-8FC5-18F8C787C1EC}" destId="{F2755AC7-5124-45C5-964E-4098728BA41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44C8A-E7C0-44CA-AF23-E58CF6A5A013}">
      <dsp:nvSpPr>
        <dsp:cNvPr id="0" name=""/>
        <dsp:cNvSpPr/>
      </dsp:nvSpPr>
      <dsp:spPr>
        <a:xfrm>
          <a:off x="2414" y="0"/>
          <a:ext cx="2941322" cy="666736"/>
        </a:xfrm>
        <a:prstGeom prst="chevr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Single </a:t>
          </a:r>
          <a:r>
            <a:rPr lang="ro-RO" sz="2300" kern="1200" dirty="0"/>
            <a:t>c</a:t>
          </a:r>
          <a:r>
            <a:rPr lang="en-US" sz="2300" kern="1200" dirty="0"/>
            <a:t>h</a:t>
          </a:r>
          <a:r>
            <a:rPr lang="ro-RO" sz="2300" kern="1200" dirty="0"/>
            <a:t>an</a:t>
          </a:r>
          <a:r>
            <a:rPr lang="en-US" sz="2300" kern="1200" dirty="0"/>
            <a:t>ne</a:t>
          </a:r>
          <a:r>
            <a:rPr lang="ro-RO" sz="2300" kern="1200" dirty="0"/>
            <a:t>l</a:t>
          </a:r>
          <a:endParaRPr lang="en-US" sz="2300" kern="1200" dirty="0"/>
        </a:p>
      </dsp:txBody>
      <dsp:txXfrm>
        <a:off x="335782" y="0"/>
        <a:ext cx="2274586" cy="666736"/>
      </dsp:txXfrm>
    </dsp:sp>
    <dsp:sp modelId="{D95E42C1-5D14-4281-87B6-3FAE01D4E2F7}">
      <dsp:nvSpPr>
        <dsp:cNvPr id="0" name=""/>
        <dsp:cNvSpPr/>
      </dsp:nvSpPr>
      <dsp:spPr>
        <a:xfrm>
          <a:off x="2649604" y="0"/>
          <a:ext cx="2941322" cy="666736"/>
        </a:xfrm>
        <a:prstGeom prst="chevron">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noProof="0" dirty="0"/>
            <a:t>Multichannel</a:t>
          </a:r>
        </a:p>
      </dsp:txBody>
      <dsp:txXfrm>
        <a:off x="2982972" y="0"/>
        <a:ext cx="2274586" cy="666736"/>
      </dsp:txXfrm>
    </dsp:sp>
    <dsp:sp modelId="{F2755AC7-5124-45C5-964E-4098728BA411}">
      <dsp:nvSpPr>
        <dsp:cNvPr id="0" name=""/>
        <dsp:cNvSpPr/>
      </dsp:nvSpPr>
      <dsp:spPr>
        <a:xfrm>
          <a:off x="5296795" y="0"/>
          <a:ext cx="2941322" cy="666736"/>
        </a:xfrm>
        <a:prstGeom prst="chevron">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noProof="0" dirty="0"/>
            <a:t>Omnichannel</a:t>
          </a:r>
        </a:p>
      </dsp:txBody>
      <dsp:txXfrm>
        <a:off x="5630163" y="0"/>
        <a:ext cx="2274586" cy="6667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M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A4554-5E61-4CAA-809F-CDECECAF05B3}" type="datetimeFigureOut">
              <a:rPr lang="ro-MD" smtClean="0"/>
              <a:t>25.05.2023</a:t>
            </a:fld>
            <a:endParaRPr lang="ro-M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M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M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M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ADB3F-AC8A-4C4B-AF3C-AF25A2BCE150}" type="slidenum">
              <a:rPr lang="ro-MD" smtClean="0"/>
              <a:t>‹#›</a:t>
            </a:fld>
            <a:endParaRPr lang="ro-MD"/>
          </a:p>
        </p:txBody>
      </p:sp>
    </p:spTree>
    <p:extLst>
      <p:ext uri="{BB962C8B-B14F-4D97-AF65-F5344CB8AC3E}">
        <p14:creationId xmlns:p14="http://schemas.microsoft.com/office/powerpoint/2010/main" val="413469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MobiSign</a:t>
            </a:r>
            <a:r>
              <a:rPr lang="en-US" dirty="0"/>
              <a:t> mobile e-signature and identity service is an e-identity solution based on mobile applications and its main objective is to provide the tool for authentication and signing of electronic documents, including through information systems integrated with the </a:t>
            </a:r>
            <a:r>
              <a:rPr lang="en-US" dirty="0" err="1"/>
              <a:t>MSign</a:t>
            </a:r>
            <a:r>
              <a:rPr lang="en-US" dirty="0"/>
              <a:t> e-government e-signature service and the government’s authentication and access control service, </a:t>
            </a:r>
            <a:r>
              <a:rPr lang="en-US" dirty="0" err="1"/>
              <a:t>MPass</a:t>
            </a:r>
            <a:r>
              <a:rPr lang="en-US" dirty="0"/>
              <a:t>.</a:t>
            </a:r>
            <a:endParaRPr lang="ro-MD" dirty="0"/>
          </a:p>
        </p:txBody>
      </p:sp>
      <p:sp>
        <p:nvSpPr>
          <p:cNvPr id="4" name="Slide Number Placeholder 3"/>
          <p:cNvSpPr>
            <a:spLocks noGrp="1"/>
          </p:cNvSpPr>
          <p:nvPr>
            <p:ph type="sldNum" sz="quarter" idx="5"/>
          </p:nvPr>
        </p:nvSpPr>
        <p:spPr/>
        <p:txBody>
          <a:bodyPr/>
          <a:lstStyle/>
          <a:p>
            <a:fld id="{F73ADB3F-AC8A-4C4B-AF3C-AF25A2BCE150}" type="slidenum">
              <a:rPr lang="ro-MD" smtClean="0"/>
              <a:t>4</a:t>
            </a:fld>
            <a:endParaRPr lang="ro-MD"/>
          </a:p>
        </p:txBody>
      </p:sp>
    </p:spTree>
    <p:extLst>
      <p:ext uri="{BB962C8B-B14F-4D97-AF65-F5344CB8AC3E}">
        <p14:creationId xmlns:p14="http://schemas.microsoft.com/office/powerpoint/2010/main" val="121749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a:t>
            </a:r>
            <a:r>
              <a:rPr lang="en-US" sz="1400" dirty="0" err="1"/>
              <a:t>MConnect</a:t>
            </a:r>
            <a:r>
              <a:rPr lang="en-US" sz="1400" dirty="0"/>
              <a:t> interoperability platform is the technological solution developed by the Government of the Republic of Moldova to ensure interoperability and data exchange between information systems. The purpose of the interoperability platform is to facilitate, but also to streamline data exchange and interoperability within the public sector, as well as between the public and private sectors, in order to increase the quality of public services provided, create new electronic public services and ensure information security .</a:t>
            </a:r>
            <a:endParaRPr lang="ro-RO" sz="1400" dirty="0"/>
          </a:p>
        </p:txBody>
      </p:sp>
      <p:sp>
        <p:nvSpPr>
          <p:cNvPr id="4" name="Slide Number Placeholder 3"/>
          <p:cNvSpPr>
            <a:spLocks noGrp="1"/>
          </p:cNvSpPr>
          <p:nvPr>
            <p:ph type="sldNum" sz="quarter" idx="5"/>
          </p:nvPr>
        </p:nvSpPr>
        <p:spPr/>
        <p:txBody>
          <a:bodyPr/>
          <a:lstStyle/>
          <a:p>
            <a:fld id="{EB91CFE7-DEE7-4C90-BC6A-0474232D6A76}" type="slidenum">
              <a:rPr lang="ro-RO" smtClean="0"/>
              <a:t>5</a:t>
            </a:fld>
            <a:endParaRPr lang="ro-RO"/>
          </a:p>
        </p:txBody>
      </p:sp>
    </p:spTree>
    <p:extLst>
      <p:ext uri="{BB962C8B-B14F-4D97-AF65-F5344CB8AC3E}">
        <p14:creationId xmlns:p14="http://schemas.microsoft.com/office/powerpoint/2010/main" val="369833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e-Government Agency of the Republic of Moldova (EGA) has won the Digital Service Design Special Prize in the contest organized by the International Telecommunication Unit and </a:t>
            </a:r>
            <a:r>
              <a:rPr lang="en-US" dirty="0" err="1"/>
              <a:t>GovStack</a:t>
            </a:r>
            <a:r>
              <a:rPr lang="en-US" dirty="0"/>
              <a:t>.</a:t>
            </a:r>
          </a:p>
          <a:p>
            <a:endParaRPr lang="en-US" dirty="0"/>
          </a:p>
          <a:p>
            <a:r>
              <a:rPr lang="en-US" dirty="0"/>
              <a:t>The Front-Office Digitization platform (FOD) is a framework that allows rapid design and development of front-offices for digital government services. FOD components are used to easily configure and develop individual systems for governmental service providers. Optionally, FOD can be integrated with any existing service provider back-office. The main beneficiaries of FOD-based services are citizens, businesses, and public service providers. </a:t>
            </a:r>
          </a:p>
          <a:p>
            <a:endParaRPr lang="en-US" dirty="0"/>
          </a:p>
          <a:p>
            <a:r>
              <a:rPr lang="en-US" dirty="0"/>
              <a:t>Building on a re-engineering methodology, FOD focuses on reusing data and other available electronic platforms and tools to simplify or eliminate public service requests, minimize the time needed to respond to requests and ensure efficient back-office operations. This approach creates a scalable and sustainable technical infrastructure on which beneficiaries can develop services. As a result, users do not have to physically go to the public service provider to request, pay or receive the service. In the case of electronic document requests, documents are delivered only through electronic channels. </a:t>
            </a:r>
          </a:p>
          <a:p>
            <a:endParaRPr lang="en-US" dirty="0"/>
          </a:p>
          <a:p>
            <a:r>
              <a:rPr lang="en-US" dirty="0"/>
              <a:t>In Moldova FOD is integrated with all the e-government systems such as the digital registers (</a:t>
            </a:r>
            <a:r>
              <a:rPr lang="en-US" dirty="0" err="1"/>
              <a:t>MConnect</a:t>
            </a:r>
            <a:r>
              <a:rPr lang="en-US" dirty="0"/>
              <a:t>), identity and verification (</a:t>
            </a:r>
            <a:r>
              <a:rPr lang="en-US" dirty="0" err="1"/>
              <a:t>MPass</a:t>
            </a:r>
            <a:r>
              <a:rPr lang="en-US" dirty="0"/>
              <a:t>), payments (</a:t>
            </a:r>
            <a:r>
              <a:rPr lang="en-US" dirty="0" err="1"/>
              <a:t>MPay</a:t>
            </a:r>
            <a:r>
              <a:rPr lang="en-US" dirty="0"/>
              <a:t>), notification (</a:t>
            </a:r>
            <a:r>
              <a:rPr lang="en-US" dirty="0" err="1"/>
              <a:t>MNotify</a:t>
            </a:r>
            <a:r>
              <a:rPr lang="en-US" dirty="0"/>
              <a:t>), as well as registration, workflow, analyses and many others and uses a multitude of open-source solutions. FOD is already being used for services like the Extract from the State Register of Legal Entities and Individual Entrepreneurs; Extract from the Real Estate Register and Extract from the Civil Status Register. Other FOD-based digital services are currently underway.</a:t>
            </a:r>
            <a:endParaRPr lang="ro-MD" dirty="0"/>
          </a:p>
        </p:txBody>
      </p:sp>
      <p:sp>
        <p:nvSpPr>
          <p:cNvPr id="4" name="Slide Number Placeholder 3"/>
          <p:cNvSpPr>
            <a:spLocks noGrp="1"/>
          </p:cNvSpPr>
          <p:nvPr>
            <p:ph type="sldNum" sz="quarter" idx="5"/>
          </p:nvPr>
        </p:nvSpPr>
        <p:spPr/>
        <p:txBody>
          <a:bodyPr/>
          <a:lstStyle/>
          <a:p>
            <a:fld id="{F73ADB3F-AC8A-4C4B-AF3C-AF25A2BCE150}" type="slidenum">
              <a:rPr lang="ro-MD" smtClean="0"/>
              <a:t>13</a:t>
            </a:fld>
            <a:endParaRPr lang="ro-MD"/>
          </a:p>
        </p:txBody>
      </p:sp>
    </p:spTree>
    <p:extLst>
      <p:ext uri="{BB962C8B-B14F-4D97-AF65-F5344CB8AC3E}">
        <p14:creationId xmlns:p14="http://schemas.microsoft.com/office/powerpoint/2010/main" val="4933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MD"/>
          </a:p>
        </p:txBody>
      </p:sp>
      <p:sp>
        <p:nvSpPr>
          <p:cNvPr id="4" name="Slide Number Placeholder 3"/>
          <p:cNvSpPr>
            <a:spLocks noGrp="1"/>
          </p:cNvSpPr>
          <p:nvPr>
            <p:ph type="sldNum" sz="quarter" idx="5"/>
          </p:nvPr>
        </p:nvSpPr>
        <p:spPr/>
        <p:txBody>
          <a:bodyPr/>
          <a:lstStyle/>
          <a:p>
            <a:fld id="{F73ADB3F-AC8A-4C4B-AF3C-AF25A2BCE150}" type="slidenum">
              <a:rPr lang="ro-MD" smtClean="0"/>
              <a:t>14</a:t>
            </a:fld>
            <a:endParaRPr lang="ro-MD"/>
          </a:p>
        </p:txBody>
      </p:sp>
    </p:spTree>
    <p:extLst>
      <p:ext uri="{BB962C8B-B14F-4D97-AF65-F5344CB8AC3E}">
        <p14:creationId xmlns:p14="http://schemas.microsoft.com/office/powerpoint/2010/main" val="1169837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9409DA-35BA-4336-B815-4967B284E4B3}" type="datetimeFigureOut">
              <a:rPr lang="ro-MD" smtClean="0"/>
              <a:t>25.05.2023</a:t>
            </a:fld>
            <a:endParaRPr lang="ro-MD"/>
          </a:p>
        </p:txBody>
      </p:sp>
      <p:sp>
        <p:nvSpPr>
          <p:cNvPr id="5" name="Footer Placeholder 4"/>
          <p:cNvSpPr>
            <a:spLocks noGrp="1"/>
          </p:cNvSpPr>
          <p:nvPr>
            <p:ph type="ftr" sz="quarter" idx="11"/>
          </p:nvPr>
        </p:nvSpPr>
        <p:spPr/>
        <p:txBody>
          <a:bodyPr/>
          <a:lstStyle/>
          <a:p>
            <a:endParaRPr lang="ro-MD"/>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75195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9409DA-35BA-4336-B815-4967B284E4B3}" type="datetimeFigureOut">
              <a:rPr lang="ro-MD" smtClean="0"/>
              <a:t>25.05.2023</a:t>
            </a:fld>
            <a:endParaRPr lang="ro-MD"/>
          </a:p>
        </p:txBody>
      </p:sp>
      <p:sp>
        <p:nvSpPr>
          <p:cNvPr id="5" name="Footer Placeholder 4"/>
          <p:cNvSpPr>
            <a:spLocks noGrp="1"/>
          </p:cNvSpPr>
          <p:nvPr>
            <p:ph type="ftr" sz="quarter" idx="11"/>
          </p:nvPr>
        </p:nvSpPr>
        <p:spPr/>
        <p:txBody>
          <a:bodyPr/>
          <a:lstStyle/>
          <a:p>
            <a:endParaRPr lang="ro-M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324918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9409DA-35BA-4336-B815-4967B284E4B3}" type="datetimeFigureOut">
              <a:rPr lang="ro-MD" smtClean="0"/>
              <a:t>25.05.2023</a:t>
            </a:fld>
            <a:endParaRPr lang="ro-MD"/>
          </a:p>
        </p:txBody>
      </p:sp>
      <p:sp>
        <p:nvSpPr>
          <p:cNvPr id="5" name="Footer Placeholder 4"/>
          <p:cNvSpPr>
            <a:spLocks noGrp="1"/>
          </p:cNvSpPr>
          <p:nvPr>
            <p:ph type="ftr" sz="quarter" idx="11"/>
          </p:nvPr>
        </p:nvSpPr>
        <p:spPr/>
        <p:txBody>
          <a:bodyPr/>
          <a:lstStyle/>
          <a:p>
            <a:endParaRPr lang="ro-MD"/>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170AD1-2939-4D96-B209-A335E3FE9F81}" type="slidenum">
              <a:rPr lang="ro-MD" smtClean="0"/>
              <a:t>‹#›</a:t>
            </a:fld>
            <a:endParaRPr lang="ro-MD"/>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17968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29409DA-35BA-4336-B815-4967B284E4B3}" type="datetimeFigureOut">
              <a:rPr lang="ro-MD" smtClean="0"/>
              <a:t>25.05.2023</a:t>
            </a:fld>
            <a:endParaRPr lang="ro-MD"/>
          </a:p>
        </p:txBody>
      </p:sp>
      <p:sp>
        <p:nvSpPr>
          <p:cNvPr id="6" name="Footer Placeholder 5"/>
          <p:cNvSpPr>
            <a:spLocks noGrp="1"/>
          </p:cNvSpPr>
          <p:nvPr>
            <p:ph type="ftr" sz="quarter" idx="11"/>
          </p:nvPr>
        </p:nvSpPr>
        <p:spPr/>
        <p:txBody>
          <a:bodyPr/>
          <a:lstStyle/>
          <a:p>
            <a:endParaRPr lang="ro-M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2335090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29409DA-35BA-4336-B815-4967B284E4B3}" type="datetimeFigureOut">
              <a:rPr lang="ro-MD" smtClean="0"/>
              <a:t>25.05.2023</a:t>
            </a:fld>
            <a:endParaRPr lang="ro-MD"/>
          </a:p>
        </p:txBody>
      </p:sp>
      <p:sp>
        <p:nvSpPr>
          <p:cNvPr id="6" name="Footer Placeholder 5"/>
          <p:cNvSpPr>
            <a:spLocks noGrp="1"/>
          </p:cNvSpPr>
          <p:nvPr>
            <p:ph type="ftr" sz="quarter" idx="11"/>
          </p:nvPr>
        </p:nvSpPr>
        <p:spPr/>
        <p:txBody>
          <a:bodyPr/>
          <a:lstStyle/>
          <a:p>
            <a:endParaRPr lang="ro-MD"/>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170AD1-2939-4D96-B209-A335E3FE9F81}" type="slidenum">
              <a:rPr lang="ro-MD" smtClean="0"/>
              <a:t>‹#›</a:t>
            </a:fld>
            <a:endParaRPr lang="ro-MD"/>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8301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29409DA-35BA-4336-B815-4967B284E4B3}" type="datetimeFigureOut">
              <a:rPr lang="ro-MD" smtClean="0"/>
              <a:t>25.05.2023</a:t>
            </a:fld>
            <a:endParaRPr lang="ro-MD"/>
          </a:p>
        </p:txBody>
      </p:sp>
      <p:sp>
        <p:nvSpPr>
          <p:cNvPr id="6" name="Footer Placeholder 5"/>
          <p:cNvSpPr>
            <a:spLocks noGrp="1"/>
          </p:cNvSpPr>
          <p:nvPr>
            <p:ph type="ftr" sz="quarter" idx="11"/>
          </p:nvPr>
        </p:nvSpPr>
        <p:spPr/>
        <p:txBody>
          <a:bodyPr/>
          <a:lstStyle/>
          <a:p>
            <a:endParaRPr lang="ro-M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3447615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9409DA-35BA-4336-B815-4967B284E4B3}" type="datetimeFigureOut">
              <a:rPr lang="ro-MD" smtClean="0"/>
              <a:t>25.05.2023</a:t>
            </a:fld>
            <a:endParaRPr lang="ro-MD"/>
          </a:p>
        </p:txBody>
      </p:sp>
      <p:sp>
        <p:nvSpPr>
          <p:cNvPr id="5" name="Footer Placeholder 4"/>
          <p:cNvSpPr>
            <a:spLocks noGrp="1"/>
          </p:cNvSpPr>
          <p:nvPr>
            <p:ph type="ftr" sz="quarter" idx="11"/>
          </p:nvPr>
        </p:nvSpPr>
        <p:spPr/>
        <p:txBody>
          <a:bodyPr/>
          <a:lstStyle/>
          <a:p>
            <a:endParaRPr lang="ro-M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1509426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9409DA-35BA-4336-B815-4967B284E4B3}" type="datetimeFigureOut">
              <a:rPr lang="ro-MD" smtClean="0"/>
              <a:t>25.05.2023</a:t>
            </a:fld>
            <a:endParaRPr lang="ro-MD"/>
          </a:p>
        </p:txBody>
      </p:sp>
      <p:sp>
        <p:nvSpPr>
          <p:cNvPr id="5" name="Footer Placeholder 4"/>
          <p:cNvSpPr>
            <a:spLocks noGrp="1"/>
          </p:cNvSpPr>
          <p:nvPr>
            <p:ph type="ftr" sz="quarter" idx="11"/>
          </p:nvPr>
        </p:nvSpPr>
        <p:spPr/>
        <p:txBody>
          <a:bodyPr/>
          <a:lstStyle/>
          <a:p>
            <a:endParaRPr lang="ro-M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495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9409DA-35BA-4336-B815-4967B284E4B3}" type="datetimeFigureOut">
              <a:rPr lang="ro-MD" smtClean="0"/>
              <a:t>25.05.2023</a:t>
            </a:fld>
            <a:endParaRPr lang="ro-MD"/>
          </a:p>
        </p:txBody>
      </p:sp>
      <p:sp>
        <p:nvSpPr>
          <p:cNvPr id="5" name="Footer Placeholder 4"/>
          <p:cNvSpPr>
            <a:spLocks noGrp="1"/>
          </p:cNvSpPr>
          <p:nvPr>
            <p:ph type="ftr" sz="quarter" idx="11"/>
          </p:nvPr>
        </p:nvSpPr>
        <p:spPr/>
        <p:txBody>
          <a:bodyPr/>
          <a:lstStyle/>
          <a:p>
            <a:endParaRPr lang="ro-M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409328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9409DA-35BA-4336-B815-4967B284E4B3}" type="datetimeFigureOut">
              <a:rPr lang="ro-MD" smtClean="0"/>
              <a:t>25.05.2023</a:t>
            </a:fld>
            <a:endParaRPr lang="ro-MD"/>
          </a:p>
        </p:txBody>
      </p:sp>
      <p:sp>
        <p:nvSpPr>
          <p:cNvPr id="5" name="Footer Placeholder 4"/>
          <p:cNvSpPr>
            <a:spLocks noGrp="1"/>
          </p:cNvSpPr>
          <p:nvPr>
            <p:ph type="ftr" sz="quarter" idx="11"/>
          </p:nvPr>
        </p:nvSpPr>
        <p:spPr/>
        <p:txBody>
          <a:bodyPr/>
          <a:lstStyle/>
          <a:p>
            <a:endParaRPr lang="ro-M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204495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9409DA-35BA-4336-B815-4967B284E4B3}" type="datetimeFigureOut">
              <a:rPr lang="ro-MD" smtClean="0"/>
              <a:t>25.05.2023</a:t>
            </a:fld>
            <a:endParaRPr lang="ro-MD"/>
          </a:p>
        </p:txBody>
      </p:sp>
      <p:sp>
        <p:nvSpPr>
          <p:cNvPr id="6" name="Footer Placeholder 5"/>
          <p:cNvSpPr>
            <a:spLocks noGrp="1"/>
          </p:cNvSpPr>
          <p:nvPr>
            <p:ph type="ftr" sz="quarter" idx="11"/>
          </p:nvPr>
        </p:nvSpPr>
        <p:spPr/>
        <p:txBody>
          <a:bodyPr/>
          <a:lstStyle/>
          <a:p>
            <a:endParaRPr lang="ro-MD"/>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284871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9409DA-35BA-4336-B815-4967B284E4B3}" type="datetimeFigureOut">
              <a:rPr lang="ro-MD" smtClean="0"/>
              <a:t>25.05.2023</a:t>
            </a:fld>
            <a:endParaRPr lang="ro-MD"/>
          </a:p>
        </p:txBody>
      </p:sp>
      <p:sp>
        <p:nvSpPr>
          <p:cNvPr id="8" name="Footer Placeholder 7"/>
          <p:cNvSpPr>
            <a:spLocks noGrp="1"/>
          </p:cNvSpPr>
          <p:nvPr>
            <p:ph type="ftr" sz="quarter" idx="11"/>
          </p:nvPr>
        </p:nvSpPr>
        <p:spPr/>
        <p:txBody>
          <a:bodyPr/>
          <a:lstStyle/>
          <a:p>
            <a:endParaRPr lang="ro-MD"/>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349316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9409DA-35BA-4336-B815-4967B284E4B3}" type="datetimeFigureOut">
              <a:rPr lang="ro-MD" smtClean="0"/>
              <a:t>25.05.2023</a:t>
            </a:fld>
            <a:endParaRPr lang="ro-MD"/>
          </a:p>
        </p:txBody>
      </p:sp>
      <p:sp>
        <p:nvSpPr>
          <p:cNvPr id="4" name="Footer Placeholder 3"/>
          <p:cNvSpPr>
            <a:spLocks noGrp="1"/>
          </p:cNvSpPr>
          <p:nvPr>
            <p:ph type="ftr" sz="quarter" idx="11"/>
          </p:nvPr>
        </p:nvSpPr>
        <p:spPr/>
        <p:txBody>
          <a:bodyPr/>
          <a:lstStyle/>
          <a:p>
            <a:endParaRPr lang="ro-MD"/>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21587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409DA-35BA-4336-B815-4967B284E4B3}" type="datetimeFigureOut">
              <a:rPr lang="ro-MD" smtClean="0"/>
              <a:t>25.05.2023</a:t>
            </a:fld>
            <a:endParaRPr lang="ro-MD"/>
          </a:p>
        </p:txBody>
      </p:sp>
      <p:sp>
        <p:nvSpPr>
          <p:cNvPr id="3" name="Footer Placeholder 2"/>
          <p:cNvSpPr>
            <a:spLocks noGrp="1"/>
          </p:cNvSpPr>
          <p:nvPr>
            <p:ph type="ftr" sz="quarter" idx="11"/>
          </p:nvPr>
        </p:nvSpPr>
        <p:spPr/>
        <p:txBody>
          <a:bodyPr/>
          <a:lstStyle/>
          <a:p>
            <a:endParaRPr lang="ro-MD"/>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91713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9409DA-35BA-4336-B815-4967B284E4B3}" type="datetimeFigureOut">
              <a:rPr lang="ro-MD" smtClean="0"/>
              <a:t>25.05.2023</a:t>
            </a:fld>
            <a:endParaRPr lang="ro-MD"/>
          </a:p>
        </p:txBody>
      </p:sp>
      <p:sp>
        <p:nvSpPr>
          <p:cNvPr id="6" name="Footer Placeholder 5"/>
          <p:cNvSpPr>
            <a:spLocks noGrp="1"/>
          </p:cNvSpPr>
          <p:nvPr>
            <p:ph type="ftr" sz="quarter" idx="11"/>
          </p:nvPr>
        </p:nvSpPr>
        <p:spPr/>
        <p:txBody>
          <a:bodyPr/>
          <a:lstStyle/>
          <a:p>
            <a:endParaRPr lang="ro-MD"/>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237053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9409DA-35BA-4336-B815-4967B284E4B3}" type="datetimeFigureOut">
              <a:rPr lang="ro-MD" smtClean="0"/>
              <a:t>25.05.2023</a:t>
            </a:fld>
            <a:endParaRPr lang="ro-MD"/>
          </a:p>
        </p:txBody>
      </p:sp>
      <p:sp>
        <p:nvSpPr>
          <p:cNvPr id="6" name="Footer Placeholder 5"/>
          <p:cNvSpPr>
            <a:spLocks noGrp="1"/>
          </p:cNvSpPr>
          <p:nvPr>
            <p:ph type="ftr" sz="quarter" idx="11"/>
          </p:nvPr>
        </p:nvSpPr>
        <p:spPr/>
        <p:txBody>
          <a:bodyPr/>
          <a:lstStyle/>
          <a:p>
            <a:endParaRPr lang="ro-M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170AD1-2939-4D96-B209-A335E3FE9F81}" type="slidenum">
              <a:rPr lang="ro-MD" smtClean="0"/>
              <a:t>‹#›</a:t>
            </a:fld>
            <a:endParaRPr lang="ro-MD"/>
          </a:p>
        </p:txBody>
      </p:sp>
    </p:spTree>
    <p:extLst>
      <p:ext uri="{BB962C8B-B14F-4D97-AF65-F5344CB8AC3E}">
        <p14:creationId xmlns:p14="http://schemas.microsoft.com/office/powerpoint/2010/main" val="145464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29409DA-35BA-4336-B815-4967B284E4B3}" type="datetimeFigureOut">
              <a:rPr lang="ro-MD" smtClean="0"/>
              <a:t>25.05.2023</a:t>
            </a:fld>
            <a:endParaRPr lang="ro-MD"/>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MD"/>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170AD1-2939-4D96-B209-A335E3FE9F81}" type="slidenum">
              <a:rPr lang="ro-MD" smtClean="0"/>
              <a:t>‹#›</a:t>
            </a:fld>
            <a:endParaRPr lang="ro-MD"/>
          </a:p>
        </p:txBody>
      </p:sp>
    </p:spTree>
    <p:extLst>
      <p:ext uri="{BB962C8B-B14F-4D97-AF65-F5344CB8AC3E}">
        <p14:creationId xmlns:p14="http://schemas.microsoft.com/office/powerpoint/2010/main" val="21795925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diagramData" Target="../diagrams/data1.xml"/><Relationship Id="rId16"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0.png"/><Relationship Id="rId5" Type="http://schemas.openxmlformats.org/officeDocument/2006/relationships/diagramColors" Target="../diagrams/colors1.xml"/><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diagramQuickStyle" Target="../diagrams/quickStyle1.xml"/><Relationship Id="rId9" Type="http://schemas.openxmlformats.org/officeDocument/2006/relationships/image" Target="../media/image18.png"/><Relationship Id="rId14" Type="http://schemas.openxmlformats.org/officeDocument/2006/relationships/image" Target="../media/image23.svg"/></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8092-42BA-0812-18AF-1A6614AADC54}"/>
              </a:ext>
            </a:extLst>
          </p:cNvPr>
          <p:cNvSpPr>
            <a:spLocks noGrp="1"/>
          </p:cNvSpPr>
          <p:nvPr>
            <p:ph type="ctrTitle"/>
          </p:nvPr>
        </p:nvSpPr>
        <p:spPr/>
        <p:txBody>
          <a:bodyPr/>
          <a:lstStyle/>
          <a:p>
            <a:r>
              <a:rPr lang="en-US" dirty="0"/>
              <a:t>Innovation in Public Service Delivery</a:t>
            </a:r>
            <a:endParaRPr lang="ro-MD" dirty="0"/>
          </a:p>
        </p:txBody>
      </p:sp>
      <p:sp>
        <p:nvSpPr>
          <p:cNvPr id="3" name="Subtitle 2">
            <a:extLst>
              <a:ext uri="{FF2B5EF4-FFF2-40B4-BE49-F238E27FC236}">
                <a16:creationId xmlns:a16="http://schemas.microsoft.com/office/drawing/2014/main" id="{F7B01306-B78F-0AA6-AE5D-22CE8AEDFA68}"/>
              </a:ext>
            </a:extLst>
          </p:cNvPr>
          <p:cNvSpPr>
            <a:spLocks noGrp="1"/>
          </p:cNvSpPr>
          <p:nvPr>
            <p:ph type="subTitle" idx="1"/>
          </p:nvPr>
        </p:nvSpPr>
        <p:spPr/>
        <p:txBody>
          <a:bodyPr>
            <a:normAutofit fontScale="92500"/>
          </a:bodyPr>
          <a:lstStyle/>
          <a:p>
            <a:r>
              <a:rPr lang="en-US" dirty="0"/>
              <a:t>Gheorghe Ursoi</a:t>
            </a:r>
          </a:p>
          <a:p>
            <a:r>
              <a:rPr lang="en-US" dirty="0"/>
              <a:t>Public administration reform expert</a:t>
            </a:r>
          </a:p>
          <a:p>
            <a:r>
              <a:rPr lang="en-US" dirty="0"/>
              <a:t>Policy Advisor                                                                                Belgrade 25.05.2023</a:t>
            </a:r>
            <a:endParaRPr lang="ro-MD" dirty="0"/>
          </a:p>
        </p:txBody>
      </p:sp>
    </p:spTree>
    <p:extLst>
      <p:ext uri="{BB962C8B-B14F-4D97-AF65-F5344CB8AC3E}">
        <p14:creationId xmlns:p14="http://schemas.microsoft.com/office/powerpoint/2010/main" val="3232019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4407-3C20-47A8-A0F0-FBFED092E195}"/>
              </a:ext>
            </a:extLst>
          </p:cNvPr>
          <p:cNvSpPr>
            <a:spLocks noGrp="1"/>
          </p:cNvSpPr>
          <p:nvPr>
            <p:ph type="title"/>
          </p:nvPr>
        </p:nvSpPr>
        <p:spPr>
          <a:xfrm>
            <a:off x="1504336" y="132467"/>
            <a:ext cx="9620732" cy="1280890"/>
          </a:xfrm>
        </p:spPr>
        <p:txBody>
          <a:bodyPr/>
          <a:lstStyle/>
          <a:p>
            <a:pPr algn="ctr"/>
            <a:r>
              <a:rPr lang="en-US" dirty="0"/>
              <a:t>PUBLIC SERVICE DELIVERY</a:t>
            </a:r>
          </a:p>
        </p:txBody>
      </p:sp>
      <p:graphicFrame>
        <p:nvGraphicFramePr>
          <p:cNvPr id="7" name="Diagram 6">
            <a:extLst>
              <a:ext uri="{FF2B5EF4-FFF2-40B4-BE49-F238E27FC236}">
                <a16:creationId xmlns:a16="http://schemas.microsoft.com/office/drawing/2014/main" id="{136E3AB2-9E70-4C50-A13D-AE9EEBDD850C}"/>
              </a:ext>
            </a:extLst>
          </p:cNvPr>
          <p:cNvGraphicFramePr/>
          <p:nvPr/>
        </p:nvGraphicFramePr>
        <p:xfrm>
          <a:off x="2042907" y="986702"/>
          <a:ext cx="8240532" cy="666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570853FE-9F54-4919-A0EF-2D4C4A0FC7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4398" y="4680090"/>
            <a:ext cx="731520" cy="731520"/>
          </a:xfrm>
          <a:prstGeom prst="rect">
            <a:avLst/>
          </a:prstGeom>
        </p:spPr>
      </p:pic>
      <p:cxnSp>
        <p:nvCxnSpPr>
          <p:cNvPr id="19" name="Straight Arrow Connector 18">
            <a:extLst>
              <a:ext uri="{FF2B5EF4-FFF2-40B4-BE49-F238E27FC236}">
                <a16:creationId xmlns:a16="http://schemas.microsoft.com/office/drawing/2014/main" id="{5A8C03D9-7B68-47B5-B3C1-829911B61DEA}"/>
              </a:ext>
            </a:extLst>
          </p:cNvPr>
          <p:cNvCxnSpPr>
            <a:cxnSpLocks/>
          </p:cNvCxnSpPr>
          <p:nvPr/>
        </p:nvCxnSpPr>
        <p:spPr>
          <a:xfrm>
            <a:off x="3005436" y="3011559"/>
            <a:ext cx="0" cy="128016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219D77CB-A175-4F1C-A139-F2315858167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981" t="3948" r="9346" b="2967"/>
          <a:stretch/>
        </p:blipFill>
        <p:spPr>
          <a:xfrm>
            <a:off x="2642773" y="1965809"/>
            <a:ext cx="665420" cy="731520"/>
          </a:xfrm>
          <a:prstGeom prst="rect">
            <a:avLst/>
          </a:prstGeom>
        </p:spPr>
      </p:pic>
      <p:pic>
        <p:nvPicPr>
          <p:cNvPr id="22" name="Picture 21">
            <a:extLst>
              <a:ext uri="{FF2B5EF4-FFF2-40B4-BE49-F238E27FC236}">
                <a16:creationId xmlns:a16="http://schemas.microsoft.com/office/drawing/2014/main" id="{5517E91D-8EAC-4B03-9A0D-3DEEEB371F73}"/>
              </a:ext>
            </a:extLst>
          </p:cNvPr>
          <p:cNvPicPr>
            <a:picLocks noChangeAspect="1"/>
          </p:cNvPicPr>
          <p:nvPr/>
        </p:nvPicPr>
        <p:blipFill>
          <a:blip r:embed="rId9"/>
          <a:stretch>
            <a:fillRect/>
          </a:stretch>
        </p:blipFill>
        <p:spPr>
          <a:xfrm>
            <a:off x="5611680" y="4680090"/>
            <a:ext cx="1283158" cy="731520"/>
          </a:xfrm>
          <a:prstGeom prst="rect">
            <a:avLst/>
          </a:prstGeom>
        </p:spPr>
      </p:pic>
      <p:pic>
        <p:nvPicPr>
          <p:cNvPr id="23" name="Picture 22">
            <a:extLst>
              <a:ext uri="{FF2B5EF4-FFF2-40B4-BE49-F238E27FC236}">
                <a16:creationId xmlns:a16="http://schemas.microsoft.com/office/drawing/2014/main" id="{AC7009D1-9666-467B-9E2B-6861AC1462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9374" y="4680090"/>
            <a:ext cx="731520" cy="731520"/>
          </a:xfrm>
          <a:prstGeom prst="rect">
            <a:avLst/>
          </a:prstGeom>
        </p:spPr>
      </p:pic>
      <p:cxnSp>
        <p:nvCxnSpPr>
          <p:cNvPr id="24" name="Straight Arrow Connector 23">
            <a:extLst>
              <a:ext uri="{FF2B5EF4-FFF2-40B4-BE49-F238E27FC236}">
                <a16:creationId xmlns:a16="http://schemas.microsoft.com/office/drawing/2014/main" id="{0A036A24-B207-4412-9FC1-95EB364457DA}"/>
              </a:ext>
            </a:extLst>
          </p:cNvPr>
          <p:cNvCxnSpPr>
            <a:cxnSpLocks/>
          </p:cNvCxnSpPr>
          <p:nvPr/>
        </p:nvCxnSpPr>
        <p:spPr>
          <a:xfrm>
            <a:off x="5902005" y="3011559"/>
            <a:ext cx="0" cy="128016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25" name="Picture 24">
            <a:extLst>
              <a:ext uri="{FF2B5EF4-FFF2-40B4-BE49-F238E27FC236}">
                <a16:creationId xmlns:a16="http://schemas.microsoft.com/office/drawing/2014/main" id="{A2CA85D6-9F0E-4CD0-918D-EA706B4ED67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981" t="3948" r="9346" b="2967"/>
          <a:stretch/>
        </p:blipFill>
        <p:spPr>
          <a:xfrm>
            <a:off x="5576339" y="1965809"/>
            <a:ext cx="665420" cy="731520"/>
          </a:xfrm>
          <a:prstGeom prst="rect">
            <a:avLst/>
          </a:prstGeom>
        </p:spPr>
      </p:pic>
      <p:cxnSp>
        <p:nvCxnSpPr>
          <p:cNvPr id="26" name="Straight Arrow Connector 25">
            <a:extLst>
              <a:ext uri="{FF2B5EF4-FFF2-40B4-BE49-F238E27FC236}">
                <a16:creationId xmlns:a16="http://schemas.microsoft.com/office/drawing/2014/main" id="{7D681C14-3A9C-4B53-B061-CF1B33B7E32A}"/>
              </a:ext>
            </a:extLst>
          </p:cNvPr>
          <p:cNvCxnSpPr>
            <a:cxnSpLocks/>
          </p:cNvCxnSpPr>
          <p:nvPr/>
        </p:nvCxnSpPr>
        <p:spPr>
          <a:xfrm>
            <a:off x="6669224" y="3011559"/>
            <a:ext cx="0" cy="128016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3036714F-DE93-4973-9E33-70F3E53B51CA}"/>
              </a:ext>
            </a:extLst>
          </p:cNvPr>
          <p:cNvCxnSpPr>
            <a:cxnSpLocks/>
          </p:cNvCxnSpPr>
          <p:nvPr/>
        </p:nvCxnSpPr>
        <p:spPr>
          <a:xfrm>
            <a:off x="5115134" y="3011559"/>
            <a:ext cx="0" cy="128016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28" name="Picture 27">
            <a:extLst>
              <a:ext uri="{FF2B5EF4-FFF2-40B4-BE49-F238E27FC236}">
                <a16:creationId xmlns:a16="http://schemas.microsoft.com/office/drawing/2014/main" id="{5CC1AC2B-63A0-4E0C-AC20-FD399076E29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981" t="3948" r="9346" b="2967"/>
          <a:stretch/>
        </p:blipFill>
        <p:spPr>
          <a:xfrm>
            <a:off x="8467016" y="3350959"/>
            <a:ext cx="831775" cy="914400"/>
          </a:xfrm>
          <a:prstGeom prst="rect">
            <a:avLst/>
          </a:prstGeom>
        </p:spPr>
      </p:pic>
      <p:pic>
        <p:nvPicPr>
          <p:cNvPr id="29" name="Picture 28">
            <a:extLst>
              <a:ext uri="{FF2B5EF4-FFF2-40B4-BE49-F238E27FC236}">
                <a16:creationId xmlns:a16="http://schemas.microsoft.com/office/drawing/2014/main" id="{6F9E5BAA-21EF-4FA8-B0C5-A75D4A34E937}"/>
              </a:ext>
            </a:extLst>
          </p:cNvPr>
          <p:cNvPicPr>
            <a:picLocks noChangeAspect="1"/>
          </p:cNvPicPr>
          <p:nvPr/>
        </p:nvPicPr>
        <p:blipFill>
          <a:blip r:embed="rId11"/>
          <a:stretch>
            <a:fillRect/>
          </a:stretch>
        </p:blipFill>
        <p:spPr>
          <a:xfrm>
            <a:off x="7353752" y="4154784"/>
            <a:ext cx="731520" cy="618008"/>
          </a:xfrm>
          <a:prstGeom prst="rect">
            <a:avLst/>
          </a:prstGeom>
        </p:spPr>
      </p:pic>
      <p:pic>
        <p:nvPicPr>
          <p:cNvPr id="30" name="Picture 29">
            <a:extLst>
              <a:ext uri="{FF2B5EF4-FFF2-40B4-BE49-F238E27FC236}">
                <a16:creationId xmlns:a16="http://schemas.microsoft.com/office/drawing/2014/main" id="{A3EF686B-E2B9-409E-A442-E0904D6A031D}"/>
              </a:ext>
            </a:extLst>
          </p:cNvPr>
          <p:cNvPicPr>
            <a:picLocks noChangeAspect="1"/>
          </p:cNvPicPr>
          <p:nvPr/>
        </p:nvPicPr>
        <p:blipFill>
          <a:blip r:embed="rId12"/>
          <a:stretch>
            <a:fillRect/>
          </a:stretch>
        </p:blipFill>
        <p:spPr>
          <a:xfrm>
            <a:off x="9808700" y="4098028"/>
            <a:ext cx="383749" cy="731520"/>
          </a:xfrm>
          <a:prstGeom prst="rect">
            <a:avLst/>
          </a:prstGeom>
        </p:spPr>
      </p:pic>
      <p:pic>
        <p:nvPicPr>
          <p:cNvPr id="31" name="Picture 30">
            <a:extLst>
              <a:ext uri="{FF2B5EF4-FFF2-40B4-BE49-F238E27FC236}">
                <a16:creationId xmlns:a16="http://schemas.microsoft.com/office/drawing/2014/main" id="{FCCC379F-D5CF-446A-A365-F1D95BB03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7143" y="4829548"/>
            <a:ext cx="731520" cy="731520"/>
          </a:xfrm>
          <a:prstGeom prst="rect">
            <a:avLst/>
          </a:prstGeom>
        </p:spPr>
      </p:pic>
      <p:pic>
        <p:nvPicPr>
          <p:cNvPr id="33" name="Graphic 32">
            <a:extLst>
              <a:ext uri="{FF2B5EF4-FFF2-40B4-BE49-F238E27FC236}">
                <a16:creationId xmlns:a16="http://schemas.microsoft.com/office/drawing/2014/main" id="{145944E7-D28C-4788-9B3E-3D9F355083A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80533" y="2920236"/>
            <a:ext cx="640080" cy="640080"/>
          </a:xfrm>
          <a:prstGeom prst="rect">
            <a:avLst/>
          </a:prstGeom>
        </p:spPr>
      </p:pic>
      <p:pic>
        <p:nvPicPr>
          <p:cNvPr id="35" name="Picture 34">
            <a:extLst>
              <a:ext uri="{FF2B5EF4-FFF2-40B4-BE49-F238E27FC236}">
                <a16:creationId xmlns:a16="http://schemas.microsoft.com/office/drawing/2014/main" id="{EAC2025C-577A-415A-91CA-6763DC74883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29165"/>
          <a:stretch/>
        </p:blipFill>
        <p:spPr>
          <a:xfrm>
            <a:off x="7353752" y="2981190"/>
            <a:ext cx="731520" cy="518172"/>
          </a:xfrm>
          <a:prstGeom prst="rect">
            <a:avLst/>
          </a:prstGeom>
        </p:spPr>
      </p:pic>
      <p:sp>
        <p:nvSpPr>
          <p:cNvPr id="48" name="AutoShape 4" descr="Image result for library">
            <a:extLst>
              <a:ext uri="{FF2B5EF4-FFF2-40B4-BE49-F238E27FC236}">
                <a16:creationId xmlns:a16="http://schemas.microsoft.com/office/drawing/2014/main" id="{6CCD8690-EC8C-4BCE-80E9-708DBC6D8820}"/>
              </a:ext>
            </a:extLst>
          </p:cNvPr>
          <p:cNvSpPr>
            <a:spLocks noChangeAspect="1" noChangeArrowheads="1"/>
          </p:cNvSpPr>
          <p:nvPr/>
        </p:nvSpPr>
        <p:spPr bwMode="auto">
          <a:xfrm>
            <a:off x="3090864" y="423864"/>
            <a:ext cx="6010275" cy="6010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 name="Picture 50">
            <a:extLst>
              <a:ext uri="{FF2B5EF4-FFF2-40B4-BE49-F238E27FC236}">
                <a16:creationId xmlns:a16="http://schemas.microsoft.com/office/drawing/2014/main" id="{BCC1D883-05B1-48F6-BADF-BC334AFB488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17142" y="2085450"/>
            <a:ext cx="731520" cy="731520"/>
          </a:xfrm>
          <a:prstGeom prst="rect">
            <a:avLst/>
          </a:prstGeom>
        </p:spPr>
      </p:pic>
      <p:cxnSp>
        <p:nvCxnSpPr>
          <p:cNvPr id="53" name="Straight Arrow Connector 52">
            <a:extLst>
              <a:ext uri="{FF2B5EF4-FFF2-40B4-BE49-F238E27FC236}">
                <a16:creationId xmlns:a16="http://schemas.microsoft.com/office/drawing/2014/main" id="{278721C7-4D2E-42B3-9F27-FB1922079C58}"/>
              </a:ext>
            </a:extLst>
          </p:cNvPr>
          <p:cNvCxnSpPr>
            <a:cxnSpLocks/>
          </p:cNvCxnSpPr>
          <p:nvPr/>
        </p:nvCxnSpPr>
        <p:spPr>
          <a:xfrm flipH="1">
            <a:off x="9246960" y="3533546"/>
            <a:ext cx="365760" cy="22860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2E596EB3-72C7-4314-AA82-7CA84B4EBFC9}"/>
              </a:ext>
            </a:extLst>
          </p:cNvPr>
          <p:cNvCxnSpPr>
            <a:cxnSpLocks/>
          </p:cNvCxnSpPr>
          <p:nvPr/>
        </p:nvCxnSpPr>
        <p:spPr>
          <a:xfrm>
            <a:off x="8890382" y="4364574"/>
            <a:ext cx="0" cy="36576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19ED9448-9FEC-458E-9E1E-036288A2A90B}"/>
              </a:ext>
            </a:extLst>
          </p:cNvPr>
          <p:cNvCxnSpPr>
            <a:cxnSpLocks/>
          </p:cNvCxnSpPr>
          <p:nvPr/>
        </p:nvCxnSpPr>
        <p:spPr>
          <a:xfrm>
            <a:off x="8882902" y="2901084"/>
            <a:ext cx="0" cy="36576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0EBD7CE4-310B-4822-84E1-4D5C405DBBC1}"/>
              </a:ext>
            </a:extLst>
          </p:cNvPr>
          <p:cNvCxnSpPr>
            <a:cxnSpLocks/>
          </p:cNvCxnSpPr>
          <p:nvPr/>
        </p:nvCxnSpPr>
        <p:spPr>
          <a:xfrm flipH="1">
            <a:off x="8264350" y="4120874"/>
            <a:ext cx="365760" cy="22860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64FB0FB4-EFFD-4447-AAAF-42DA952EA73C}"/>
              </a:ext>
            </a:extLst>
          </p:cNvPr>
          <p:cNvCxnSpPr>
            <a:cxnSpLocks/>
          </p:cNvCxnSpPr>
          <p:nvPr/>
        </p:nvCxnSpPr>
        <p:spPr>
          <a:xfrm>
            <a:off x="8172981" y="3350959"/>
            <a:ext cx="365760" cy="22860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0DFF12F6-EAF0-4936-8714-BBD25AD7EF82}"/>
              </a:ext>
            </a:extLst>
          </p:cNvPr>
          <p:cNvCxnSpPr>
            <a:cxnSpLocks/>
          </p:cNvCxnSpPr>
          <p:nvPr/>
        </p:nvCxnSpPr>
        <p:spPr>
          <a:xfrm>
            <a:off x="9215749" y="4066928"/>
            <a:ext cx="365760" cy="22860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56B733ED-388C-4E37-86EB-9948054BDB73}"/>
              </a:ext>
            </a:extLst>
          </p:cNvPr>
          <p:cNvCxnSpPr>
            <a:cxnSpLocks/>
          </p:cNvCxnSpPr>
          <p:nvPr/>
        </p:nvCxnSpPr>
        <p:spPr>
          <a:xfrm>
            <a:off x="10000573" y="3647846"/>
            <a:ext cx="0" cy="36576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C20311F7-B32A-467A-9014-AD5EBFEC9900}"/>
              </a:ext>
            </a:extLst>
          </p:cNvPr>
          <p:cNvCxnSpPr>
            <a:cxnSpLocks/>
          </p:cNvCxnSpPr>
          <p:nvPr/>
        </p:nvCxnSpPr>
        <p:spPr>
          <a:xfrm>
            <a:off x="7719512" y="3625279"/>
            <a:ext cx="0" cy="36576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8C34C4A0-B98D-4414-8A8B-56CF4C91C041}"/>
              </a:ext>
            </a:extLst>
          </p:cNvPr>
          <p:cNvCxnSpPr>
            <a:cxnSpLocks/>
          </p:cNvCxnSpPr>
          <p:nvPr/>
        </p:nvCxnSpPr>
        <p:spPr>
          <a:xfrm>
            <a:off x="9353400" y="2631540"/>
            <a:ext cx="365760" cy="22860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0200E37C-C558-47BB-9C75-7AE83B8F97CD}"/>
              </a:ext>
            </a:extLst>
          </p:cNvPr>
          <p:cNvCxnSpPr>
            <a:cxnSpLocks/>
          </p:cNvCxnSpPr>
          <p:nvPr/>
        </p:nvCxnSpPr>
        <p:spPr>
          <a:xfrm>
            <a:off x="7968205" y="4951487"/>
            <a:ext cx="365760" cy="22860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0B06D782-170E-4125-B202-FB8A97D4305D}"/>
              </a:ext>
            </a:extLst>
          </p:cNvPr>
          <p:cNvCxnSpPr>
            <a:cxnSpLocks/>
          </p:cNvCxnSpPr>
          <p:nvPr/>
        </p:nvCxnSpPr>
        <p:spPr>
          <a:xfrm flipH="1">
            <a:off x="7888910" y="2631540"/>
            <a:ext cx="365760" cy="22860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06936154-524D-4891-9128-46795D8CB48D}"/>
              </a:ext>
            </a:extLst>
          </p:cNvPr>
          <p:cNvCxnSpPr>
            <a:cxnSpLocks/>
          </p:cNvCxnSpPr>
          <p:nvPr/>
        </p:nvCxnSpPr>
        <p:spPr>
          <a:xfrm flipH="1">
            <a:off x="9353400" y="4936290"/>
            <a:ext cx="365760" cy="228600"/>
          </a:xfrm>
          <a:prstGeom prst="straightConnector1">
            <a:avLst/>
          </a:prstGeom>
          <a:ln w="28575">
            <a:headEnd type="triangle" w="med" len="med"/>
            <a:tailEnd type="triangle"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76" name="TextBox 75">
            <a:extLst>
              <a:ext uri="{FF2B5EF4-FFF2-40B4-BE49-F238E27FC236}">
                <a16:creationId xmlns:a16="http://schemas.microsoft.com/office/drawing/2014/main" id="{21E74209-CB42-4BBE-BDD8-6A1C3DF5737C}"/>
              </a:ext>
            </a:extLst>
          </p:cNvPr>
          <p:cNvSpPr txBox="1"/>
          <p:nvPr/>
        </p:nvSpPr>
        <p:spPr>
          <a:xfrm>
            <a:off x="1893252" y="5689871"/>
            <a:ext cx="2420855" cy="523220"/>
          </a:xfrm>
          <a:prstGeom prst="rect">
            <a:avLst/>
          </a:prstGeom>
          <a:noFill/>
        </p:spPr>
        <p:txBody>
          <a:bodyPr wrap="none" rtlCol="0">
            <a:spAutoFit/>
          </a:bodyPr>
          <a:lstStyle/>
          <a:p>
            <a:pPr algn="ctr"/>
            <a:r>
              <a:rPr lang="en-US" sz="1400" dirty="0">
                <a:latin typeface="Arial" pitchFamily="34" charset="0"/>
                <a:cs typeface="Arial" pitchFamily="34" charset="0"/>
              </a:rPr>
              <a:t>There are no alternatives to </a:t>
            </a:r>
            <a:br>
              <a:rPr lang="en-US" sz="1400" dirty="0">
                <a:latin typeface="Arial" pitchFamily="34" charset="0"/>
                <a:cs typeface="Arial" pitchFamily="34" charset="0"/>
              </a:rPr>
            </a:br>
            <a:r>
              <a:rPr lang="en-US" sz="1400" dirty="0">
                <a:latin typeface="Arial" pitchFamily="34" charset="0"/>
                <a:cs typeface="Arial" pitchFamily="34" charset="0"/>
              </a:rPr>
              <a:t>accessing public services</a:t>
            </a:r>
          </a:p>
        </p:txBody>
      </p:sp>
      <p:sp>
        <p:nvSpPr>
          <p:cNvPr id="77" name="TextBox 76">
            <a:extLst>
              <a:ext uri="{FF2B5EF4-FFF2-40B4-BE49-F238E27FC236}">
                <a16:creationId xmlns:a16="http://schemas.microsoft.com/office/drawing/2014/main" id="{F45D3A92-1A8C-4FD3-B850-0C9EA59D5DF9}"/>
              </a:ext>
            </a:extLst>
          </p:cNvPr>
          <p:cNvSpPr txBox="1"/>
          <p:nvPr/>
        </p:nvSpPr>
        <p:spPr>
          <a:xfrm>
            <a:off x="4334416" y="5694649"/>
            <a:ext cx="3087705" cy="523220"/>
          </a:xfrm>
          <a:prstGeom prst="rect">
            <a:avLst/>
          </a:prstGeom>
          <a:noFill/>
        </p:spPr>
        <p:txBody>
          <a:bodyPr wrap="none" rtlCol="0">
            <a:spAutoFit/>
          </a:bodyPr>
          <a:lstStyle/>
          <a:p>
            <a:pPr algn="ctr"/>
            <a:r>
              <a:rPr lang="en-US" sz="1400" dirty="0">
                <a:latin typeface="Arial" pitchFamily="34" charset="0"/>
                <a:cs typeface="Arial" pitchFamily="34" charset="0"/>
              </a:rPr>
              <a:t>There are </a:t>
            </a:r>
            <a:r>
              <a:rPr lang="ro-RO" sz="1400" dirty="0">
                <a:latin typeface="Arial" pitchFamily="34" charset="0"/>
                <a:cs typeface="Arial" pitchFamily="34" charset="0"/>
              </a:rPr>
              <a:t>multiple</a:t>
            </a:r>
            <a:r>
              <a:rPr lang="en-US" sz="1400" dirty="0">
                <a:latin typeface="Arial" pitchFamily="34" charset="0"/>
                <a:cs typeface="Arial" pitchFamily="34" charset="0"/>
              </a:rPr>
              <a:t> access </a:t>
            </a:r>
            <a:br>
              <a:rPr lang="en-US" sz="1400" dirty="0">
                <a:latin typeface="Arial" pitchFamily="34" charset="0"/>
                <a:cs typeface="Arial" pitchFamily="34" charset="0"/>
              </a:rPr>
            </a:br>
            <a:r>
              <a:rPr lang="en-US" sz="1400" dirty="0">
                <a:latin typeface="Arial" pitchFamily="34" charset="0"/>
                <a:cs typeface="Arial" pitchFamily="34" charset="0"/>
              </a:rPr>
              <a:t>channels</a:t>
            </a:r>
            <a:r>
              <a:rPr lang="ro-RO" sz="1400" dirty="0">
                <a:latin typeface="Arial" pitchFamily="34" charset="0"/>
                <a:cs typeface="Arial" pitchFamily="34" charset="0"/>
              </a:rPr>
              <a:t>, </a:t>
            </a:r>
            <a:r>
              <a:rPr lang="en-US" sz="1400" dirty="0">
                <a:latin typeface="Arial" pitchFamily="34" charset="0"/>
                <a:cs typeface="Arial" pitchFamily="34" charset="0"/>
              </a:rPr>
              <a:t>but they are not integrated</a:t>
            </a:r>
          </a:p>
        </p:txBody>
      </p:sp>
      <p:sp>
        <p:nvSpPr>
          <p:cNvPr id="78" name="TextBox 77">
            <a:extLst>
              <a:ext uri="{FF2B5EF4-FFF2-40B4-BE49-F238E27FC236}">
                <a16:creationId xmlns:a16="http://schemas.microsoft.com/office/drawing/2014/main" id="{FF971FC5-94BF-4F70-86EC-83B8D50B963A}"/>
              </a:ext>
            </a:extLst>
          </p:cNvPr>
          <p:cNvSpPr txBox="1"/>
          <p:nvPr/>
        </p:nvSpPr>
        <p:spPr>
          <a:xfrm>
            <a:off x="7750974" y="5694649"/>
            <a:ext cx="2520241" cy="523220"/>
          </a:xfrm>
          <a:prstGeom prst="rect">
            <a:avLst/>
          </a:prstGeom>
          <a:noFill/>
        </p:spPr>
        <p:txBody>
          <a:bodyPr wrap="none" rtlCol="0">
            <a:spAutoFit/>
          </a:bodyPr>
          <a:lstStyle/>
          <a:p>
            <a:pPr algn="ctr"/>
            <a:r>
              <a:rPr lang="en-US" sz="1400" dirty="0">
                <a:latin typeface="Arial" pitchFamily="34" charset="0"/>
                <a:cs typeface="Arial" pitchFamily="34" charset="0"/>
              </a:rPr>
              <a:t>There are </a:t>
            </a:r>
            <a:r>
              <a:rPr lang="ro-RO" sz="1400" dirty="0">
                <a:latin typeface="Arial" pitchFamily="34" charset="0"/>
                <a:cs typeface="Arial" pitchFamily="34" charset="0"/>
              </a:rPr>
              <a:t>multiple</a:t>
            </a:r>
            <a:r>
              <a:rPr lang="en-US" sz="1400" dirty="0">
                <a:latin typeface="Arial" pitchFamily="34" charset="0"/>
                <a:cs typeface="Arial" pitchFamily="34" charset="0"/>
              </a:rPr>
              <a:t> integrated </a:t>
            </a:r>
            <a:br>
              <a:rPr lang="en-US" sz="1400" dirty="0">
                <a:latin typeface="Arial" pitchFamily="34" charset="0"/>
                <a:cs typeface="Arial" pitchFamily="34" charset="0"/>
              </a:rPr>
            </a:br>
            <a:r>
              <a:rPr lang="en-US" sz="1400" dirty="0">
                <a:latin typeface="Arial" pitchFamily="34" charset="0"/>
                <a:cs typeface="Arial" pitchFamily="34" charset="0"/>
              </a:rPr>
              <a:t>access channels</a:t>
            </a:r>
          </a:p>
        </p:txBody>
      </p:sp>
    </p:spTree>
    <p:extLst>
      <p:ext uri="{BB962C8B-B14F-4D97-AF65-F5344CB8AC3E}">
        <p14:creationId xmlns:p14="http://schemas.microsoft.com/office/powerpoint/2010/main" val="32982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A055-1128-A03A-1283-DDC3510645D0}"/>
              </a:ext>
            </a:extLst>
          </p:cNvPr>
          <p:cNvSpPr>
            <a:spLocks noGrp="1"/>
          </p:cNvSpPr>
          <p:nvPr>
            <p:ph type="title"/>
          </p:nvPr>
        </p:nvSpPr>
        <p:spPr>
          <a:xfrm>
            <a:off x="1687669" y="624110"/>
            <a:ext cx="4137059" cy="1280890"/>
          </a:xfrm>
        </p:spPr>
        <p:txBody>
          <a:bodyPr>
            <a:normAutofit/>
          </a:bodyPr>
          <a:lstStyle/>
          <a:p>
            <a:r>
              <a:rPr lang="en-US" sz="3200" dirty="0"/>
              <a:t>Unified Centers for Service Delivery</a:t>
            </a:r>
            <a:endParaRPr lang="ro-MD" sz="3200" dirty="0"/>
          </a:p>
        </p:txBody>
      </p:sp>
      <p:sp>
        <p:nvSpPr>
          <p:cNvPr id="3" name="Content Placeholder 2">
            <a:extLst>
              <a:ext uri="{FF2B5EF4-FFF2-40B4-BE49-F238E27FC236}">
                <a16:creationId xmlns:a16="http://schemas.microsoft.com/office/drawing/2014/main" id="{169871BE-70E5-DE5E-1631-94FF7069A04B}"/>
              </a:ext>
            </a:extLst>
          </p:cNvPr>
          <p:cNvSpPr>
            <a:spLocks noGrp="1"/>
          </p:cNvSpPr>
          <p:nvPr>
            <p:ph idx="1"/>
          </p:nvPr>
        </p:nvSpPr>
        <p:spPr>
          <a:xfrm>
            <a:off x="1037492" y="1799303"/>
            <a:ext cx="4787236" cy="4817807"/>
          </a:xfrm>
        </p:spPr>
        <p:txBody>
          <a:bodyPr>
            <a:normAutofit/>
          </a:bodyPr>
          <a:lstStyle/>
          <a:p>
            <a:pPr>
              <a:buClr>
                <a:srgbClr val="FF5D35"/>
              </a:buClr>
            </a:pPr>
            <a:r>
              <a:rPr lang="ro-MD" sz="1600" dirty="0">
                <a:solidFill>
                  <a:srgbClr val="000000"/>
                </a:solidFill>
              </a:rPr>
              <a:t>💡</a:t>
            </a:r>
            <a:r>
              <a:rPr lang="en-US" sz="1600" dirty="0">
                <a:solidFill>
                  <a:srgbClr val="000000"/>
                </a:solidFill>
              </a:rPr>
              <a:t>Alternative public service delivery channel through which the front-office segment of the service is taken over by a third-party institution</a:t>
            </a:r>
            <a:endParaRPr lang="ro-MD" sz="1600" dirty="0">
              <a:solidFill>
                <a:srgbClr val="000000"/>
              </a:solidFill>
            </a:endParaRPr>
          </a:p>
          <a:p>
            <a:pPr>
              <a:buClr>
                <a:srgbClr val="FF5D35"/>
              </a:buClr>
            </a:pPr>
            <a:r>
              <a:rPr lang="ro-MD" sz="1600" dirty="0">
                <a:solidFill>
                  <a:srgbClr val="000000"/>
                </a:solidFill>
              </a:rPr>
              <a:t>💡</a:t>
            </a:r>
            <a:r>
              <a:rPr lang="en-US" sz="1600" dirty="0">
                <a:solidFill>
                  <a:srgbClr val="000000"/>
                </a:solidFill>
              </a:rPr>
              <a:t> An accessible and friendly space, specially equipped with a computer and internet access within the town hall, to be used personally by beneficiaries under the guidance of the CUPS specialist</a:t>
            </a:r>
            <a:r>
              <a:rPr lang="ro-MD" sz="1600" dirty="0">
                <a:solidFill>
                  <a:srgbClr val="000000"/>
                </a:solidFill>
              </a:rPr>
              <a:t>.</a:t>
            </a:r>
            <a:endParaRPr lang="en-US" sz="1600" dirty="0">
              <a:solidFill>
                <a:srgbClr val="000000"/>
              </a:solidFill>
            </a:endParaRPr>
          </a:p>
          <a:p>
            <a:pPr>
              <a:buClr>
                <a:srgbClr val="FF5D35"/>
              </a:buClr>
            </a:pPr>
            <a:r>
              <a:rPr lang="ro-MD" sz="1600" dirty="0">
                <a:solidFill>
                  <a:srgbClr val="000000"/>
                </a:solidFill>
              </a:rPr>
              <a:t>💡</a:t>
            </a:r>
            <a:r>
              <a:rPr lang="en-US" sz="1600" dirty="0">
                <a:solidFill>
                  <a:srgbClr val="000000"/>
                </a:solidFill>
              </a:rPr>
              <a:t> Increase the population's access to public services by diversifying the options for accessing them</a:t>
            </a:r>
          </a:p>
          <a:p>
            <a:pPr>
              <a:buClr>
                <a:srgbClr val="FF5D35"/>
              </a:buClr>
            </a:pPr>
            <a:r>
              <a:rPr lang="en-US" sz="1600" dirty="0">
                <a:solidFill>
                  <a:srgbClr val="000000"/>
                </a:solidFill>
              </a:rPr>
              <a:t>💡 Support for citizens to increase their digital literacy</a:t>
            </a:r>
          </a:p>
        </p:txBody>
      </p:sp>
      <p:pic>
        <p:nvPicPr>
          <p:cNvPr id="5" name="Picture 4" descr="A picture containing text, signage, font, sign&#10;&#10;Description automatically generated">
            <a:extLst>
              <a:ext uri="{FF2B5EF4-FFF2-40B4-BE49-F238E27FC236}">
                <a16:creationId xmlns:a16="http://schemas.microsoft.com/office/drawing/2014/main" id="{D11238EB-0430-73C4-90CB-661F7A664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916" y="1449499"/>
            <a:ext cx="5451627" cy="3638961"/>
          </a:xfrm>
          <a:prstGeom prst="rect">
            <a:avLst/>
          </a:prstGeom>
        </p:spPr>
      </p:pic>
    </p:spTree>
    <p:extLst>
      <p:ext uri="{BB962C8B-B14F-4D97-AF65-F5344CB8AC3E}">
        <p14:creationId xmlns:p14="http://schemas.microsoft.com/office/powerpoint/2010/main" val="2361772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F960-8BD6-5FB9-1A47-FE1E2851CDE9}"/>
              </a:ext>
            </a:extLst>
          </p:cNvPr>
          <p:cNvSpPr>
            <a:spLocks noGrp="1"/>
          </p:cNvSpPr>
          <p:nvPr>
            <p:ph type="title"/>
          </p:nvPr>
        </p:nvSpPr>
        <p:spPr/>
        <p:txBody>
          <a:bodyPr/>
          <a:lstStyle/>
          <a:p>
            <a:endParaRPr lang="ro-MD"/>
          </a:p>
        </p:txBody>
      </p:sp>
      <p:pic>
        <p:nvPicPr>
          <p:cNvPr id="5" name="Content Placeholder 4" descr="A group of people standing around a table&#10;&#10;Description automatically generated">
            <a:extLst>
              <a:ext uri="{FF2B5EF4-FFF2-40B4-BE49-F238E27FC236}">
                <a16:creationId xmlns:a16="http://schemas.microsoft.com/office/drawing/2014/main" id="{DE588EBC-4181-9862-60CC-EA736C62B2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3589684"/>
            <a:ext cx="4290608" cy="3217956"/>
          </a:xfrm>
        </p:spPr>
      </p:pic>
      <p:pic>
        <p:nvPicPr>
          <p:cNvPr id="7" name="Picture 6" descr="A group of women in an office&#10;&#10;Description automatically generated with medium confidence">
            <a:extLst>
              <a:ext uri="{FF2B5EF4-FFF2-40B4-BE49-F238E27FC236}">
                <a16:creationId xmlns:a16="http://schemas.microsoft.com/office/drawing/2014/main" id="{7EE7054C-A374-578B-0DE8-997ABFC1D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619" y="107950"/>
            <a:ext cx="9350477" cy="3321050"/>
          </a:xfrm>
          <a:prstGeom prst="rect">
            <a:avLst/>
          </a:prstGeom>
        </p:spPr>
      </p:pic>
      <p:pic>
        <p:nvPicPr>
          <p:cNvPr id="9" name="Picture 8" descr="A group of people standing in front of a building&#10;&#10;Description automatically generated">
            <a:extLst>
              <a:ext uri="{FF2B5EF4-FFF2-40B4-BE49-F238E27FC236}">
                <a16:creationId xmlns:a16="http://schemas.microsoft.com/office/drawing/2014/main" id="{1FBD11FC-E144-7506-4D48-BC7AC69DA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190" y="3640044"/>
            <a:ext cx="2683241" cy="3217956"/>
          </a:xfrm>
          <a:prstGeom prst="rect">
            <a:avLst/>
          </a:prstGeom>
        </p:spPr>
      </p:pic>
    </p:spTree>
    <p:extLst>
      <p:ext uri="{BB962C8B-B14F-4D97-AF65-F5344CB8AC3E}">
        <p14:creationId xmlns:p14="http://schemas.microsoft.com/office/powerpoint/2010/main" val="3286728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470F-10EF-8843-86D3-FB4B8FC9ED67}"/>
              </a:ext>
            </a:extLst>
          </p:cNvPr>
          <p:cNvSpPr>
            <a:spLocks noGrp="1"/>
          </p:cNvSpPr>
          <p:nvPr>
            <p:ph type="title"/>
          </p:nvPr>
        </p:nvSpPr>
        <p:spPr>
          <a:xfrm>
            <a:off x="2592926" y="624110"/>
            <a:ext cx="4790008" cy="1280890"/>
          </a:xfrm>
        </p:spPr>
        <p:txBody>
          <a:bodyPr>
            <a:normAutofit/>
          </a:bodyPr>
          <a:lstStyle/>
          <a:p>
            <a:pPr>
              <a:lnSpc>
                <a:spcPct val="90000"/>
              </a:lnSpc>
            </a:pPr>
            <a:r>
              <a:rPr lang="ro-MD" sz="3100"/>
              <a:t>Front-Office Digitization </a:t>
            </a:r>
            <a:r>
              <a:rPr lang="ro-MD" sz="3100" err="1"/>
              <a:t>platform</a:t>
            </a:r>
            <a:r>
              <a:rPr lang="ro-MD" sz="3100"/>
              <a:t> (FOD) </a:t>
            </a:r>
          </a:p>
        </p:txBody>
      </p:sp>
      <p:sp>
        <p:nvSpPr>
          <p:cNvPr id="9" name="Content Placeholder 8">
            <a:extLst>
              <a:ext uri="{FF2B5EF4-FFF2-40B4-BE49-F238E27FC236}">
                <a16:creationId xmlns:a16="http://schemas.microsoft.com/office/drawing/2014/main" id="{E47DFC37-26CA-7F9F-90FF-297216089AA6}"/>
              </a:ext>
            </a:extLst>
          </p:cNvPr>
          <p:cNvSpPr>
            <a:spLocks noGrp="1"/>
          </p:cNvSpPr>
          <p:nvPr>
            <p:ph idx="1"/>
          </p:nvPr>
        </p:nvSpPr>
        <p:spPr>
          <a:xfrm>
            <a:off x="2589213" y="2040467"/>
            <a:ext cx="4802188" cy="3870755"/>
          </a:xfrm>
        </p:spPr>
        <p:txBody>
          <a:bodyPr>
            <a:normAutofit/>
          </a:bodyPr>
          <a:lstStyle/>
          <a:p>
            <a:r>
              <a:rPr lang="en-US" dirty="0"/>
              <a:t>allows rapid design and development of front-offices </a:t>
            </a:r>
          </a:p>
          <a:p>
            <a:r>
              <a:rPr lang="en-US" dirty="0"/>
              <a:t>easily configure and develop individual systems for governmental service providers</a:t>
            </a:r>
          </a:p>
          <a:p>
            <a:r>
              <a:rPr lang="en-US" dirty="0"/>
              <a:t>can be integrated with any existing service provider back-office</a:t>
            </a:r>
          </a:p>
          <a:p>
            <a:r>
              <a:rPr lang="en-US" dirty="0"/>
              <a:t>The main beneficiaries of FOD-based services are citizens, businesses, and public service providers. </a:t>
            </a:r>
          </a:p>
          <a:p>
            <a:endParaRPr lang="en-US" dirty="0"/>
          </a:p>
          <a:p>
            <a:endParaRPr lang="en-US" dirty="0"/>
          </a:p>
        </p:txBody>
      </p:sp>
      <p:pic>
        <p:nvPicPr>
          <p:cNvPr id="5" name="Content Placeholder 4" descr="A group of people standing in front of a sign&#10;&#10;Description automatically generated with medium confidence">
            <a:extLst>
              <a:ext uri="{FF2B5EF4-FFF2-40B4-BE49-F238E27FC236}">
                <a16:creationId xmlns:a16="http://schemas.microsoft.com/office/drawing/2014/main" id="{61C3858E-D80B-AF32-B1B5-E63E3A290226}"/>
              </a:ext>
            </a:extLst>
          </p:cNvPr>
          <p:cNvPicPr>
            <a:picLocks noChangeAspect="1"/>
          </p:cNvPicPr>
          <p:nvPr/>
        </p:nvPicPr>
        <p:blipFill rotWithShape="1">
          <a:blip r:embed="rId3">
            <a:extLst>
              <a:ext uri="{28A0092B-C50C-407E-A947-70E740481C1C}">
                <a14:useLocalDpi xmlns:a14="http://schemas.microsoft.com/office/drawing/2010/main" val="0"/>
              </a:ext>
            </a:extLst>
          </a:blip>
          <a:srcRect t="6731" r="-2" b="-2"/>
          <a:stretch/>
        </p:blipFill>
        <p:spPr>
          <a:xfrm>
            <a:off x="7736146" y="624111"/>
            <a:ext cx="3768466" cy="2627322"/>
          </a:xfrm>
          <a:prstGeom prst="rect">
            <a:avLst/>
          </a:prstGeom>
        </p:spPr>
      </p:pic>
      <p:pic>
        <p:nvPicPr>
          <p:cNvPr id="7" name="Picture 6" descr="A picture containing text, screenshot, font, electric blue&#10;&#10;Description automatically generated">
            <a:extLst>
              <a:ext uri="{FF2B5EF4-FFF2-40B4-BE49-F238E27FC236}">
                <a16:creationId xmlns:a16="http://schemas.microsoft.com/office/drawing/2014/main" id="{F51F2799-00D8-3ABA-5B06-A95D43AA12DE}"/>
              </a:ext>
            </a:extLst>
          </p:cNvPr>
          <p:cNvPicPr>
            <a:picLocks noChangeAspect="1"/>
          </p:cNvPicPr>
          <p:nvPr/>
        </p:nvPicPr>
        <p:blipFill rotWithShape="1">
          <a:blip r:embed="rId4">
            <a:extLst>
              <a:ext uri="{28A0092B-C50C-407E-A947-70E740481C1C}">
                <a14:useLocalDpi xmlns:a14="http://schemas.microsoft.com/office/drawing/2010/main" val="0"/>
              </a:ext>
            </a:extLst>
          </a:blip>
          <a:srcRect t="15136" r="-2" b="15144"/>
          <a:stretch/>
        </p:blipFill>
        <p:spPr>
          <a:xfrm>
            <a:off x="7736146" y="3416024"/>
            <a:ext cx="3768466" cy="2627323"/>
          </a:xfrm>
          <a:prstGeom prst="rect">
            <a:avLst/>
          </a:prstGeom>
        </p:spPr>
      </p:pic>
    </p:spTree>
    <p:extLst>
      <p:ext uri="{BB962C8B-B14F-4D97-AF65-F5344CB8AC3E}">
        <p14:creationId xmlns:p14="http://schemas.microsoft.com/office/powerpoint/2010/main" val="264398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mputer with a phone and a city in the background&#10;&#10;Description automatically generated with low confidence">
            <a:extLst>
              <a:ext uri="{FF2B5EF4-FFF2-40B4-BE49-F238E27FC236}">
                <a16:creationId xmlns:a16="http://schemas.microsoft.com/office/drawing/2014/main" id="{C1AFF461-B7A7-9509-66F6-875C34F98A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458" y="865238"/>
            <a:ext cx="8150941" cy="5220929"/>
          </a:xfrm>
        </p:spPr>
      </p:pic>
    </p:spTree>
    <p:extLst>
      <p:ext uri="{BB962C8B-B14F-4D97-AF65-F5344CB8AC3E}">
        <p14:creationId xmlns:p14="http://schemas.microsoft.com/office/powerpoint/2010/main" val="265554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14D1-EA95-6A1D-0DA7-0E0B02212459}"/>
              </a:ext>
            </a:extLst>
          </p:cNvPr>
          <p:cNvSpPr>
            <a:spLocks noGrp="1"/>
          </p:cNvSpPr>
          <p:nvPr>
            <p:ph type="title"/>
          </p:nvPr>
        </p:nvSpPr>
        <p:spPr>
          <a:xfrm>
            <a:off x="1687669" y="624110"/>
            <a:ext cx="4137059" cy="1280890"/>
          </a:xfrm>
        </p:spPr>
        <p:txBody>
          <a:bodyPr>
            <a:normAutofit/>
          </a:bodyPr>
          <a:lstStyle/>
          <a:p>
            <a:r>
              <a:rPr lang="en-US" sz="3200"/>
              <a:t>The fundamentals</a:t>
            </a:r>
            <a:endParaRPr lang="ro-MD" sz="3200"/>
          </a:p>
        </p:txBody>
      </p:sp>
      <p:sp>
        <p:nvSpPr>
          <p:cNvPr id="3" name="Content Placeholder 2">
            <a:extLst>
              <a:ext uri="{FF2B5EF4-FFF2-40B4-BE49-F238E27FC236}">
                <a16:creationId xmlns:a16="http://schemas.microsoft.com/office/drawing/2014/main" id="{0CFFE9F7-3142-087A-1A6E-AA12D9EF6BFF}"/>
              </a:ext>
            </a:extLst>
          </p:cNvPr>
          <p:cNvSpPr>
            <a:spLocks noGrp="1"/>
          </p:cNvSpPr>
          <p:nvPr>
            <p:ph idx="1"/>
          </p:nvPr>
        </p:nvSpPr>
        <p:spPr>
          <a:xfrm>
            <a:off x="1602658" y="2133600"/>
            <a:ext cx="4277032" cy="3777622"/>
          </a:xfrm>
        </p:spPr>
        <p:txBody>
          <a:bodyPr>
            <a:normAutofit/>
          </a:bodyPr>
          <a:lstStyle/>
          <a:p>
            <a:r>
              <a:rPr lang="en-US" sz="2000" dirty="0">
                <a:solidFill>
                  <a:srgbClr val="000000"/>
                </a:solidFill>
              </a:rPr>
              <a:t>Availability of the E governance infrastructure</a:t>
            </a:r>
          </a:p>
          <a:p>
            <a:r>
              <a:rPr lang="en-US" sz="2000" dirty="0">
                <a:solidFill>
                  <a:srgbClr val="000000"/>
                </a:solidFill>
              </a:rPr>
              <a:t>Modernization of the public services including delivery</a:t>
            </a:r>
          </a:p>
          <a:p>
            <a:r>
              <a:rPr lang="en-US" sz="2000" dirty="0">
                <a:solidFill>
                  <a:srgbClr val="000000"/>
                </a:solidFill>
              </a:rPr>
              <a:t>Accessibility for the beneficiaries</a:t>
            </a:r>
            <a:endParaRPr lang="ro-MD" sz="2000" dirty="0">
              <a:solidFill>
                <a:srgbClr val="000000"/>
              </a:solidFill>
            </a:endParaRPr>
          </a:p>
        </p:txBody>
      </p:sp>
      <p:pic>
        <p:nvPicPr>
          <p:cNvPr id="5" name="Picture 4" descr="A black and silver box with white text on it&#10;&#10;Description automatically generated with low confidence">
            <a:extLst>
              <a:ext uri="{FF2B5EF4-FFF2-40B4-BE49-F238E27FC236}">
                <a16:creationId xmlns:a16="http://schemas.microsoft.com/office/drawing/2014/main" id="{996CC7FB-893B-AA84-C2CE-FFBBFA07D2F5}"/>
              </a:ext>
            </a:extLst>
          </p:cNvPr>
          <p:cNvPicPr>
            <a:picLocks noChangeAspect="1"/>
          </p:cNvPicPr>
          <p:nvPr/>
        </p:nvPicPr>
        <p:blipFill rotWithShape="1">
          <a:blip r:embed="rId2">
            <a:extLst>
              <a:ext uri="{28A0092B-C50C-407E-A947-70E740481C1C}">
                <a14:useLocalDpi xmlns:a14="http://schemas.microsoft.com/office/drawing/2010/main" val="0"/>
              </a:ext>
            </a:extLst>
          </a:blip>
          <a:srcRect t="3740"/>
          <a:stretch/>
        </p:blipFill>
        <p:spPr>
          <a:xfrm>
            <a:off x="6091916" y="645106"/>
            <a:ext cx="5451627" cy="5247747"/>
          </a:xfrm>
          <a:prstGeom prst="rect">
            <a:avLst/>
          </a:prstGeom>
        </p:spPr>
      </p:pic>
    </p:spTree>
    <p:extLst>
      <p:ext uri="{BB962C8B-B14F-4D97-AF65-F5344CB8AC3E}">
        <p14:creationId xmlns:p14="http://schemas.microsoft.com/office/powerpoint/2010/main" val="134347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968" y="1453918"/>
            <a:ext cx="8409684" cy="4836286"/>
          </a:xfrm>
          <a:prstGeom prst="rect">
            <a:avLst/>
          </a:prstGeom>
        </p:spPr>
      </p:pic>
      <p:sp>
        <p:nvSpPr>
          <p:cNvPr id="2" name="Title 1"/>
          <p:cNvSpPr>
            <a:spLocks noGrp="1"/>
          </p:cNvSpPr>
          <p:nvPr>
            <p:ph type="title"/>
          </p:nvPr>
        </p:nvSpPr>
        <p:spPr>
          <a:xfrm>
            <a:off x="685800" y="25401"/>
            <a:ext cx="9829800" cy="584199"/>
          </a:xfrm>
        </p:spPr>
        <p:txBody>
          <a:bodyPr>
            <a:normAutofit fontScale="90000"/>
          </a:bodyPr>
          <a:lstStyle/>
          <a:p>
            <a:pPr algn="ctr"/>
            <a:r>
              <a:rPr lang="en-US" dirty="0"/>
              <a:t>ELECTRONIC SERVICES INFRASTRUCTURE</a:t>
            </a:r>
          </a:p>
        </p:txBody>
      </p:sp>
      <p:grpSp>
        <p:nvGrpSpPr>
          <p:cNvPr id="27" name="Group 26"/>
          <p:cNvGrpSpPr/>
          <p:nvPr/>
        </p:nvGrpSpPr>
        <p:grpSpPr>
          <a:xfrm>
            <a:off x="5044662" y="2110115"/>
            <a:ext cx="2304652" cy="2440612"/>
            <a:chOff x="3339375" y="2265882"/>
            <a:chExt cx="2304652" cy="2440612"/>
          </a:xfrm>
        </p:grpSpPr>
        <p:sp>
          <p:nvSpPr>
            <p:cNvPr id="20" name="TextBox 19"/>
            <p:cNvSpPr txBox="1"/>
            <p:nvPr/>
          </p:nvSpPr>
          <p:spPr>
            <a:xfrm>
              <a:off x="3339375" y="4337162"/>
              <a:ext cx="2304652" cy="369332"/>
            </a:xfrm>
            <a:prstGeom prst="rect">
              <a:avLst/>
            </a:prstGeom>
            <a:noFill/>
          </p:spPr>
          <p:txBody>
            <a:bodyPr wrap="square" rtlCol="0">
              <a:spAutoFit/>
            </a:bodyPr>
            <a:lstStyle/>
            <a:p>
              <a:pPr algn="ctr"/>
              <a:r>
                <a:rPr lang="ro-RO" b="1" dirty="0">
                  <a:solidFill>
                    <a:srgbClr val="003B53"/>
                  </a:solidFill>
                </a:rPr>
                <a:t>ELECTRONIC</a:t>
              </a:r>
              <a:r>
                <a:rPr lang="en-US" b="1" dirty="0">
                  <a:solidFill>
                    <a:srgbClr val="003B53"/>
                  </a:solidFill>
                </a:rPr>
                <a:t> SERVICE</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299" y="2265882"/>
              <a:ext cx="2095182" cy="2095182"/>
            </a:xfrm>
            <a:prstGeom prst="rect">
              <a:avLst/>
            </a:prstGeom>
          </p:spPr>
        </p:pic>
      </p:grpSp>
      <p:grpSp>
        <p:nvGrpSpPr>
          <p:cNvPr id="34" name="Group 33"/>
          <p:cNvGrpSpPr/>
          <p:nvPr/>
        </p:nvGrpSpPr>
        <p:grpSpPr>
          <a:xfrm>
            <a:off x="3772999" y="552392"/>
            <a:ext cx="2132060" cy="1880218"/>
            <a:chOff x="1896245" y="630175"/>
            <a:chExt cx="2132060" cy="1880218"/>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3150" y="630175"/>
              <a:ext cx="1238250" cy="1238250"/>
            </a:xfrm>
            <a:prstGeom prst="rect">
              <a:avLst/>
            </a:prstGeom>
          </p:spPr>
        </p:pic>
        <p:sp>
          <p:nvSpPr>
            <p:cNvPr id="23" name="TextBox 22"/>
            <p:cNvSpPr txBox="1"/>
            <p:nvPr/>
          </p:nvSpPr>
          <p:spPr>
            <a:xfrm>
              <a:off x="1896245" y="1864062"/>
              <a:ext cx="2132060" cy="646331"/>
            </a:xfrm>
            <a:prstGeom prst="rect">
              <a:avLst/>
            </a:prstGeom>
            <a:noFill/>
          </p:spPr>
          <p:txBody>
            <a:bodyPr wrap="square" rtlCol="0">
              <a:spAutoFit/>
            </a:bodyPr>
            <a:lstStyle/>
            <a:p>
              <a:pPr algn="ctr"/>
              <a:r>
                <a:rPr lang="en-US" b="1" dirty="0">
                  <a:solidFill>
                    <a:srgbClr val="003B53"/>
                  </a:solidFill>
                </a:rPr>
                <a:t>SECURITY</a:t>
              </a:r>
              <a:br>
                <a:rPr lang="en-US" b="1" dirty="0">
                  <a:solidFill>
                    <a:srgbClr val="003B53"/>
                  </a:solidFill>
                </a:rPr>
              </a:br>
              <a:r>
                <a:rPr lang="en-US" b="1" dirty="0">
                  <a:solidFill>
                    <a:srgbClr val="003B53"/>
                  </a:solidFill>
                </a:rPr>
                <a:t>AND IDENTITY</a:t>
              </a:r>
            </a:p>
          </p:txBody>
        </p:sp>
      </p:grpSp>
      <p:grpSp>
        <p:nvGrpSpPr>
          <p:cNvPr id="36" name="Group 35"/>
          <p:cNvGrpSpPr/>
          <p:nvPr/>
        </p:nvGrpSpPr>
        <p:grpSpPr>
          <a:xfrm>
            <a:off x="8222879" y="1979600"/>
            <a:ext cx="2132060" cy="1610836"/>
            <a:chOff x="6585794" y="2427973"/>
            <a:chExt cx="2132060" cy="1610836"/>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2427973"/>
              <a:ext cx="1587649" cy="1066800"/>
            </a:xfrm>
            <a:prstGeom prst="rect">
              <a:avLst/>
            </a:prstGeom>
          </p:spPr>
        </p:pic>
        <p:sp>
          <p:nvSpPr>
            <p:cNvPr id="25" name="TextBox 24"/>
            <p:cNvSpPr txBox="1"/>
            <p:nvPr/>
          </p:nvSpPr>
          <p:spPr>
            <a:xfrm>
              <a:off x="6585794" y="3392478"/>
              <a:ext cx="2132060" cy="646331"/>
            </a:xfrm>
            <a:prstGeom prst="rect">
              <a:avLst/>
            </a:prstGeom>
            <a:noFill/>
          </p:spPr>
          <p:txBody>
            <a:bodyPr wrap="square" rtlCol="0">
              <a:spAutoFit/>
            </a:bodyPr>
            <a:lstStyle/>
            <a:p>
              <a:pPr algn="ctr"/>
              <a:r>
                <a:rPr lang="en-US" b="1" dirty="0">
                  <a:solidFill>
                    <a:srgbClr val="003B53"/>
                  </a:solidFill>
                </a:rPr>
                <a:t>ELECTRONIC PAYMENTS</a:t>
              </a:r>
            </a:p>
          </p:txBody>
        </p:sp>
      </p:grpSp>
      <p:grpSp>
        <p:nvGrpSpPr>
          <p:cNvPr id="37" name="Group 36"/>
          <p:cNvGrpSpPr/>
          <p:nvPr/>
        </p:nvGrpSpPr>
        <p:grpSpPr>
          <a:xfrm>
            <a:off x="7734450" y="3727588"/>
            <a:ext cx="2592923" cy="1035478"/>
            <a:chOff x="5902084" y="4254111"/>
            <a:chExt cx="2592923" cy="1035478"/>
          </a:xfrm>
        </p:grpSpPr>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2084" y="4254111"/>
              <a:ext cx="1025770" cy="1025770"/>
            </a:xfrm>
            <a:prstGeom prst="rect">
              <a:avLst/>
            </a:prstGeom>
          </p:spPr>
        </p:pic>
        <p:sp>
          <p:nvSpPr>
            <p:cNvPr id="26" name="TextBox 25"/>
            <p:cNvSpPr txBox="1"/>
            <p:nvPr/>
          </p:nvSpPr>
          <p:spPr>
            <a:xfrm>
              <a:off x="6701903" y="4643258"/>
              <a:ext cx="1793104" cy="646331"/>
            </a:xfrm>
            <a:prstGeom prst="rect">
              <a:avLst/>
            </a:prstGeom>
            <a:noFill/>
          </p:spPr>
          <p:txBody>
            <a:bodyPr wrap="square" rtlCol="0">
              <a:spAutoFit/>
            </a:bodyPr>
            <a:lstStyle/>
            <a:p>
              <a:r>
                <a:rPr lang="en-US" b="1" dirty="0">
                  <a:solidFill>
                    <a:srgbClr val="003B53"/>
                  </a:solidFill>
                </a:rPr>
                <a:t>ELECTRONIC MESSAGING</a:t>
              </a:r>
            </a:p>
          </p:txBody>
        </p:sp>
      </p:grpSp>
      <p:grpSp>
        <p:nvGrpSpPr>
          <p:cNvPr id="38" name="Group 37"/>
          <p:cNvGrpSpPr/>
          <p:nvPr/>
        </p:nvGrpSpPr>
        <p:grpSpPr>
          <a:xfrm>
            <a:off x="6402208" y="4866964"/>
            <a:ext cx="2132060" cy="1178987"/>
            <a:chOff x="3890286" y="4896158"/>
            <a:chExt cx="2132060" cy="1178987"/>
          </a:xfrm>
        </p:grpSpPr>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5874" y="4896158"/>
              <a:ext cx="1652670" cy="940543"/>
            </a:xfrm>
            <a:prstGeom prst="rect">
              <a:avLst/>
            </a:prstGeom>
          </p:spPr>
        </p:pic>
        <p:sp>
          <p:nvSpPr>
            <p:cNvPr id="28" name="TextBox 27"/>
            <p:cNvSpPr txBox="1"/>
            <p:nvPr/>
          </p:nvSpPr>
          <p:spPr>
            <a:xfrm>
              <a:off x="3890286" y="5705813"/>
              <a:ext cx="2132060" cy="369332"/>
            </a:xfrm>
            <a:prstGeom prst="rect">
              <a:avLst/>
            </a:prstGeom>
            <a:noFill/>
          </p:spPr>
          <p:txBody>
            <a:bodyPr wrap="square" rtlCol="0">
              <a:spAutoFit/>
            </a:bodyPr>
            <a:lstStyle/>
            <a:p>
              <a:pPr algn="ctr"/>
              <a:r>
                <a:rPr lang="en-US" b="1" dirty="0">
                  <a:solidFill>
                    <a:srgbClr val="003B53"/>
                  </a:solidFill>
                </a:rPr>
                <a:t>HOSTING</a:t>
              </a:r>
            </a:p>
          </p:txBody>
        </p:sp>
      </p:grpSp>
      <p:grpSp>
        <p:nvGrpSpPr>
          <p:cNvPr id="39" name="Group 38"/>
          <p:cNvGrpSpPr/>
          <p:nvPr/>
        </p:nvGrpSpPr>
        <p:grpSpPr>
          <a:xfrm>
            <a:off x="1759931" y="3562949"/>
            <a:ext cx="2523530" cy="2034702"/>
            <a:chOff x="854990" y="3719494"/>
            <a:chExt cx="2523530" cy="2034702"/>
          </a:xfrm>
        </p:grpSpPr>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4990" y="3719494"/>
              <a:ext cx="2429586" cy="1719148"/>
            </a:xfrm>
            <a:prstGeom prst="rect">
              <a:avLst/>
            </a:prstGeom>
          </p:spPr>
        </p:pic>
        <p:sp>
          <p:nvSpPr>
            <p:cNvPr id="29" name="TextBox 28"/>
            <p:cNvSpPr txBox="1"/>
            <p:nvPr/>
          </p:nvSpPr>
          <p:spPr>
            <a:xfrm>
              <a:off x="1246460" y="5384864"/>
              <a:ext cx="2132060" cy="369332"/>
            </a:xfrm>
            <a:prstGeom prst="rect">
              <a:avLst/>
            </a:prstGeom>
            <a:noFill/>
          </p:spPr>
          <p:txBody>
            <a:bodyPr wrap="square" rtlCol="0">
              <a:spAutoFit/>
            </a:bodyPr>
            <a:lstStyle/>
            <a:p>
              <a:pPr algn="ctr"/>
              <a:r>
                <a:rPr lang="en-US" b="1" dirty="0">
                  <a:solidFill>
                    <a:srgbClr val="003B53"/>
                  </a:solidFill>
                </a:rPr>
                <a:t>DELIVERY</a:t>
              </a:r>
            </a:p>
          </p:txBody>
        </p:sp>
      </p:grpSp>
      <p:grpSp>
        <p:nvGrpSpPr>
          <p:cNvPr id="40" name="Group 39"/>
          <p:cNvGrpSpPr/>
          <p:nvPr/>
        </p:nvGrpSpPr>
        <p:grpSpPr>
          <a:xfrm>
            <a:off x="1900401" y="1453919"/>
            <a:ext cx="2132060" cy="1739793"/>
            <a:chOff x="521321" y="1947969"/>
            <a:chExt cx="2132060" cy="1739793"/>
          </a:xfrm>
        </p:grpSpPr>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599" y="1947969"/>
              <a:ext cx="1365504" cy="1365504"/>
            </a:xfrm>
            <a:prstGeom prst="rect">
              <a:avLst/>
            </a:prstGeom>
          </p:spPr>
        </p:pic>
        <p:sp>
          <p:nvSpPr>
            <p:cNvPr id="30" name="TextBox 29"/>
            <p:cNvSpPr txBox="1"/>
            <p:nvPr/>
          </p:nvSpPr>
          <p:spPr>
            <a:xfrm>
              <a:off x="521321" y="3318430"/>
              <a:ext cx="2132060" cy="369332"/>
            </a:xfrm>
            <a:prstGeom prst="rect">
              <a:avLst/>
            </a:prstGeom>
            <a:noFill/>
          </p:spPr>
          <p:txBody>
            <a:bodyPr wrap="square" rtlCol="0">
              <a:spAutoFit/>
            </a:bodyPr>
            <a:lstStyle/>
            <a:p>
              <a:pPr algn="ctr"/>
              <a:r>
                <a:rPr lang="en-US" b="1" dirty="0">
                  <a:solidFill>
                    <a:srgbClr val="003B53"/>
                  </a:solidFill>
                </a:rPr>
                <a:t>CLIENT SUPPORT</a:t>
              </a:r>
              <a:endParaRPr lang="ro-RO" b="1" dirty="0">
                <a:solidFill>
                  <a:srgbClr val="003B53"/>
                </a:solidFill>
              </a:endParaRPr>
            </a:p>
          </p:txBody>
        </p:sp>
      </p:grpSp>
      <p:grpSp>
        <p:nvGrpSpPr>
          <p:cNvPr id="35" name="Group 34"/>
          <p:cNvGrpSpPr/>
          <p:nvPr/>
        </p:nvGrpSpPr>
        <p:grpSpPr>
          <a:xfrm>
            <a:off x="6690294" y="728332"/>
            <a:ext cx="1813381" cy="1802120"/>
            <a:chOff x="5532959" y="886196"/>
            <a:chExt cx="1813381" cy="1802120"/>
          </a:xfrm>
        </p:grpSpPr>
        <p:sp>
          <p:nvSpPr>
            <p:cNvPr id="24" name="TextBox 23"/>
            <p:cNvSpPr txBox="1"/>
            <p:nvPr/>
          </p:nvSpPr>
          <p:spPr>
            <a:xfrm>
              <a:off x="5532960" y="2041985"/>
              <a:ext cx="1813380" cy="646331"/>
            </a:xfrm>
            <a:prstGeom prst="rect">
              <a:avLst/>
            </a:prstGeom>
            <a:noFill/>
          </p:spPr>
          <p:txBody>
            <a:bodyPr wrap="square" rtlCol="0">
              <a:spAutoFit/>
            </a:bodyPr>
            <a:lstStyle/>
            <a:p>
              <a:pPr algn="ctr"/>
              <a:r>
                <a:rPr lang="en-US" b="1" dirty="0">
                  <a:solidFill>
                    <a:srgbClr val="003B53"/>
                  </a:solidFill>
                </a:rPr>
                <a:t>DIGITAL</a:t>
              </a:r>
              <a:br>
                <a:rPr lang="en-US" b="1" dirty="0">
                  <a:solidFill>
                    <a:srgbClr val="003B53"/>
                  </a:solidFill>
                </a:rPr>
              </a:br>
              <a:r>
                <a:rPr lang="en-US" b="1" dirty="0">
                  <a:solidFill>
                    <a:srgbClr val="003B53"/>
                  </a:solidFill>
                </a:rPr>
                <a:t>SIGNATURE</a:t>
              </a:r>
            </a:p>
          </p:txBody>
        </p:sp>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2959" y="886196"/>
              <a:ext cx="1124506" cy="1124506"/>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69659" y="961580"/>
              <a:ext cx="976681" cy="976681"/>
            </a:xfrm>
            <a:prstGeom prst="rect">
              <a:avLst/>
            </a:prstGeom>
          </p:spPr>
        </p:pic>
      </p:grpSp>
      <p:grpSp>
        <p:nvGrpSpPr>
          <p:cNvPr id="3" name="Group 2"/>
          <p:cNvGrpSpPr/>
          <p:nvPr/>
        </p:nvGrpSpPr>
        <p:grpSpPr>
          <a:xfrm>
            <a:off x="3918109" y="4863479"/>
            <a:ext cx="2242403" cy="1368864"/>
            <a:chOff x="2394108" y="4870183"/>
            <a:chExt cx="2242403" cy="1355311"/>
          </a:xfrm>
        </p:grpSpPr>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061785" y="4870183"/>
              <a:ext cx="872369" cy="843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2394108" y="5856162"/>
              <a:ext cx="2242403" cy="369332"/>
            </a:xfrm>
            <a:prstGeom prst="rect">
              <a:avLst/>
            </a:prstGeom>
            <a:noFill/>
          </p:spPr>
          <p:txBody>
            <a:bodyPr wrap="square" rtlCol="0">
              <a:spAutoFit/>
            </a:bodyPr>
            <a:lstStyle/>
            <a:p>
              <a:pPr algn="ctr"/>
              <a:r>
                <a:rPr lang="ro-RO" b="1" dirty="0">
                  <a:solidFill>
                    <a:srgbClr val="003B53"/>
                  </a:solidFill>
                </a:rPr>
                <a:t>INTEROPERABILIT</a:t>
              </a:r>
              <a:r>
                <a:rPr lang="en-US" b="1" dirty="0">
                  <a:solidFill>
                    <a:srgbClr val="003B53"/>
                  </a:solidFill>
                </a:rPr>
                <a:t>Y</a:t>
              </a:r>
            </a:p>
          </p:txBody>
        </p:sp>
      </p:grpSp>
    </p:spTree>
    <p:extLst>
      <p:ext uri="{BB962C8B-B14F-4D97-AF65-F5344CB8AC3E}">
        <p14:creationId xmlns:p14="http://schemas.microsoft.com/office/powerpoint/2010/main" val="175647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dissolv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dissolv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dissolv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dissolv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dissolve">
                                      <p:cBhvr>
                                        <p:cTn id="4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B34296B-B7BD-68E0-E425-AABFE5B23045}"/>
              </a:ext>
            </a:extLst>
          </p:cNvPr>
          <p:cNvSpPr>
            <a:spLocks noGrp="1"/>
          </p:cNvSpPr>
          <p:nvPr>
            <p:ph idx="1"/>
          </p:nvPr>
        </p:nvSpPr>
        <p:spPr>
          <a:xfrm>
            <a:off x="1683956" y="1258529"/>
            <a:ext cx="4140772" cy="4652693"/>
          </a:xfrm>
        </p:spPr>
        <p:txBody>
          <a:bodyPr>
            <a:normAutofit/>
          </a:bodyPr>
          <a:lstStyle/>
          <a:p>
            <a:pPr>
              <a:buClr>
                <a:srgbClr val="A8AD1D"/>
              </a:buClr>
            </a:pPr>
            <a:r>
              <a:rPr lang="en-US" sz="2000" dirty="0">
                <a:solidFill>
                  <a:srgbClr val="000000"/>
                </a:solidFill>
              </a:rPr>
              <a:t>Mobile signature provided by main mobile services providers</a:t>
            </a:r>
          </a:p>
          <a:p>
            <a:pPr>
              <a:buClr>
                <a:srgbClr val="A8AD1D"/>
              </a:buClr>
            </a:pPr>
            <a:r>
              <a:rPr lang="en-US" sz="2000" dirty="0">
                <a:solidFill>
                  <a:srgbClr val="000000"/>
                </a:solidFill>
              </a:rPr>
              <a:t>Electronic signature provided by the Government</a:t>
            </a:r>
          </a:p>
          <a:p>
            <a:pPr>
              <a:buClr>
                <a:srgbClr val="A8AD1D"/>
              </a:buClr>
            </a:pPr>
            <a:r>
              <a:rPr lang="en-US" sz="2000" u="sng" dirty="0">
                <a:solidFill>
                  <a:srgbClr val="000000"/>
                </a:solidFill>
              </a:rPr>
              <a:t>Almost ready</a:t>
            </a:r>
            <a:r>
              <a:rPr lang="en-US" sz="2000" dirty="0">
                <a:solidFill>
                  <a:srgbClr val="000000"/>
                </a:solidFill>
              </a:rPr>
              <a:t>: </a:t>
            </a:r>
            <a:r>
              <a:rPr lang="en-US" sz="2000" dirty="0" err="1">
                <a:solidFill>
                  <a:srgbClr val="000000"/>
                </a:solidFill>
              </a:rPr>
              <a:t>MobiSign</a:t>
            </a:r>
            <a:r>
              <a:rPr lang="en-US" sz="2000" dirty="0">
                <a:solidFill>
                  <a:srgbClr val="000000"/>
                </a:solidFill>
              </a:rPr>
              <a:t> - offers a secure electronic authentication and signing mechanism, easy to use and absolutely free.</a:t>
            </a:r>
          </a:p>
        </p:txBody>
      </p:sp>
      <p:pic>
        <p:nvPicPr>
          <p:cNvPr id="5" name="Content Placeholder 4" descr="A hand on a computer mouse&#10;&#10;Description automatically generated with low confidence">
            <a:extLst>
              <a:ext uri="{FF2B5EF4-FFF2-40B4-BE49-F238E27FC236}">
                <a16:creationId xmlns:a16="http://schemas.microsoft.com/office/drawing/2014/main" id="{861FBA44-6007-0D61-6B7F-C4C4C995BF83}"/>
              </a:ext>
            </a:extLst>
          </p:cNvPr>
          <p:cNvPicPr>
            <a:picLocks noChangeAspect="1"/>
          </p:cNvPicPr>
          <p:nvPr/>
        </p:nvPicPr>
        <p:blipFill rotWithShape="1">
          <a:blip r:embed="rId3">
            <a:extLst>
              <a:ext uri="{28A0092B-C50C-407E-A947-70E740481C1C}">
                <a14:useLocalDpi xmlns:a14="http://schemas.microsoft.com/office/drawing/2010/main" val="0"/>
              </a:ext>
            </a:extLst>
          </a:blip>
          <a:srcRect l="25296" r="20424" b="1"/>
          <a:stretch/>
        </p:blipFill>
        <p:spPr>
          <a:xfrm>
            <a:off x="6091916" y="645106"/>
            <a:ext cx="5451627" cy="5247747"/>
          </a:xfrm>
          <a:prstGeom prst="rect">
            <a:avLst/>
          </a:prstGeom>
        </p:spPr>
      </p:pic>
    </p:spTree>
    <p:extLst>
      <p:ext uri="{BB962C8B-B14F-4D97-AF65-F5344CB8AC3E}">
        <p14:creationId xmlns:p14="http://schemas.microsoft.com/office/powerpoint/2010/main" val="339244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41" name="Group 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2" name="Group 2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4"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3" name="Rectangle 36">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08259BCE-552F-4460-B7BB-BADC4FA4DB75}"/>
              </a:ext>
            </a:extLst>
          </p:cNvPr>
          <p:cNvSpPr txBox="1">
            <a:spLocks/>
          </p:cNvSpPr>
          <p:nvPr/>
        </p:nvSpPr>
        <p:spPr>
          <a:xfrm>
            <a:off x="2592926" y="624110"/>
            <a:ext cx="4790008" cy="1280890"/>
          </a:xfrm>
          <a:prstGeom prst="rect">
            <a:avLst/>
          </a:prstGeom>
        </p:spPr>
        <p:txBody>
          <a:bodyPr vert="horz" lIns="91440" tIns="45720" rIns="91440" bIns="45720" rtlCol="0" anchor="t">
            <a:normAutofit/>
          </a:bodyPr>
          <a:lstStyle>
            <a:lvl1pPr>
              <a:defRPr>
                <a:latin typeface="+mj-lt"/>
                <a:ea typeface="+mj-ea"/>
                <a:cs typeface="+mj-cs"/>
              </a:defRPr>
            </a:lvl1pPr>
          </a:lstStyle>
          <a:p>
            <a:pPr>
              <a:spcBef>
                <a:spcPct val="0"/>
              </a:spcBef>
              <a:spcAft>
                <a:spcPts val="600"/>
              </a:spcAft>
            </a:pPr>
            <a:r>
              <a:rPr lang="en-US" sz="3600" b="1">
                <a:solidFill>
                  <a:schemeClr val="accent2">
                    <a:lumMod val="75000"/>
                  </a:schemeClr>
                </a:solidFill>
              </a:rPr>
              <a:t>Interoperability Platform</a:t>
            </a:r>
          </a:p>
        </p:txBody>
      </p:sp>
      <p:sp>
        <p:nvSpPr>
          <p:cNvPr id="3" name="Content Placeholder 2">
            <a:extLst>
              <a:ext uri="{FF2B5EF4-FFF2-40B4-BE49-F238E27FC236}">
                <a16:creationId xmlns:a16="http://schemas.microsoft.com/office/drawing/2014/main" id="{B0097C45-B9C6-46F4-B815-918837FEB964}"/>
              </a:ext>
            </a:extLst>
          </p:cNvPr>
          <p:cNvSpPr txBox="1">
            <a:spLocks/>
          </p:cNvSpPr>
          <p:nvPr/>
        </p:nvSpPr>
        <p:spPr>
          <a:xfrm>
            <a:off x="1249632" y="2040467"/>
            <a:ext cx="6141770" cy="4360333"/>
          </a:xfrm>
          <a:prstGeom prst="rect">
            <a:avLst/>
          </a:prstGeom>
        </p:spPr>
        <p:txBody>
          <a:bodyPr vert="horz" lIns="91440" tIns="45720" rIns="91440" bIns="4572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lnSpc>
                <a:spcPct val="90000"/>
              </a:lnSpc>
              <a:spcBef>
                <a:spcPts val="1000"/>
              </a:spcBef>
              <a:buClr>
                <a:schemeClr val="accent1"/>
              </a:buClr>
              <a:buFont typeface="Wingdings 3" charset="2"/>
              <a:buChar char=""/>
            </a:pPr>
            <a:r>
              <a:rPr lang="en-US" sz="2000" b="1" dirty="0">
                <a:solidFill>
                  <a:schemeClr val="tx1">
                    <a:lumMod val="75000"/>
                    <a:lumOff val="25000"/>
                  </a:schemeClr>
                </a:solidFill>
              </a:rPr>
              <a:t>adapts to existing connectivity capabilities</a:t>
            </a:r>
          </a:p>
          <a:p>
            <a:pPr lvl="1">
              <a:lnSpc>
                <a:spcPct val="90000"/>
              </a:lnSpc>
              <a:spcBef>
                <a:spcPts val="1000"/>
              </a:spcBef>
              <a:buClr>
                <a:schemeClr val="accent1"/>
              </a:buClr>
              <a:buFont typeface="Wingdings 3" charset="2"/>
              <a:buChar char=""/>
            </a:pPr>
            <a:r>
              <a:rPr lang="en-US" sz="2000" b="1" dirty="0">
                <a:solidFill>
                  <a:schemeClr val="tx1">
                    <a:lumMod val="75000"/>
                    <a:lumOff val="25000"/>
                  </a:schemeClr>
                </a:solidFill>
              </a:rPr>
              <a:t>ensures IT systems interoperability in the public sector</a:t>
            </a:r>
            <a:endParaRPr lang="en-US" sz="2000" dirty="0">
              <a:solidFill>
                <a:schemeClr val="tx1">
                  <a:lumMod val="75000"/>
                  <a:lumOff val="25000"/>
                </a:schemeClr>
              </a:solidFill>
            </a:endParaRPr>
          </a:p>
          <a:p>
            <a:pPr lvl="1">
              <a:lnSpc>
                <a:spcPct val="90000"/>
              </a:lnSpc>
              <a:spcBef>
                <a:spcPts val="1000"/>
              </a:spcBef>
              <a:buClr>
                <a:schemeClr val="accent1"/>
              </a:buClr>
              <a:buFont typeface="Wingdings 3" charset="2"/>
              <a:buChar char=""/>
            </a:pPr>
            <a:r>
              <a:rPr lang="en-US" sz="2000" b="1" dirty="0">
                <a:solidFill>
                  <a:schemeClr val="tx1">
                    <a:lumMod val="75000"/>
                    <a:lumOff val="25000"/>
                  </a:schemeClr>
                </a:solidFill>
              </a:rPr>
              <a:t>facilitates efficient and secure data exchange and reuse</a:t>
            </a:r>
            <a:r>
              <a:rPr lang="en-US" sz="2000" dirty="0">
                <a:solidFill>
                  <a:schemeClr val="tx1">
                    <a:lumMod val="75000"/>
                    <a:lumOff val="25000"/>
                  </a:schemeClr>
                </a:solidFill>
              </a:rPr>
              <a:t> </a:t>
            </a:r>
            <a:r>
              <a:rPr lang="en-US" sz="2000" b="1" dirty="0">
                <a:solidFill>
                  <a:schemeClr val="tx1">
                    <a:lumMod val="75000"/>
                    <a:lumOff val="25000"/>
                  </a:schemeClr>
                </a:solidFill>
              </a:rPr>
              <a:t>by connecting the state-owned information resources and services</a:t>
            </a:r>
          </a:p>
          <a:p>
            <a:pPr lvl="1">
              <a:lnSpc>
                <a:spcPct val="90000"/>
              </a:lnSpc>
              <a:spcBef>
                <a:spcPts val="1000"/>
              </a:spcBef>
              <a:buClr>
                <a:schemeClr val="accent1"/>
              </a:buClr>
              <a:buFont typeface="Wingdings 3" charset="2"/>
              <a:buChar char=""/>
            </a:pPr>
            <a:r>
              <a:rPr lang="en-US" sz="2000" b="1" dirty="0">
                <a:solidFill>
                  <a:schemeClr val="tx1">
                    <a:lumMod val="75000"/>
                    <a:lumOff val="25000"/>
                  </a:schemeClr>
                </a:solidFill>
              </a:rPr>
              <a:t>offers a favorable framework for public services optimization through reusing information resources and services;</a:t>
            </a:r>
          </a:p>
          <a:p>
            <a:pPr lvl="1">
              <a:lnSpc>
                <a:spcPct val="90000"/>
              </a:lnSpc>
              <a:spcBef>
                <a:spcPts val="1000"/>
              </a:spcBef>
              <a:buClr>
                <a:schemeClr val="accent1"/>
              </a:buClr>
              <a:buFont typeface="Wingdings 3" charset="2"/>
              <a:buChar char=""/>
            </a:pPr>
            <a:r>
              <a:rPr lang="en-US" sz="2000" b="1" dirty="0">
                <a:solidFill>
                  <a:schemeClr val="tx1">
                    <a:lumMod val="75000"/>
                    <a:lumOff val="25000"/>
                  </a:schemeClr>
                </a:solidFill>
              </a:rPr>
              <a:t>ensures a favorable framework for an open government through automatic mechanisms for collection and publishing of open government data.</a:t>
            </a:r>
          </a:p>
          <a:p>
            <a:pPr>
              <a:lnSpc>
                <a:spcPct val="90000"/>
              </a:lnSpc>
              <a:spcBef>
                <a:spcPts val="1000"/>
              </a:spcBef>
              <a:buClr>
                <a:schemeClr val="accent1"/>
              </a:buClr>
              <a:buFont typeface="Wingdings 3" charset="2"/>
              <a:buChar char=""/>
            </a:pPr>
            <a:endParaRPr lang="en-US" sz="2000" dirty="0">
              <a:solidFill>
                <a:schemeClr val="tx1">
                  <a:lumMod val="75000"/>
                  <a:lumOff val="25000"/>
                </a:schemeClr>
              </a:solidFill>
            </a:endParaRPr>
          </a:p>
        </p:txBody>
      </p:sp>
      <p:pic>
        <p:nvPicPr>
          <p:cNvPr id="4" name="Picture 3">
            <a:extLst>
              <a:ext uri="{FF2B5EF4-FFF2-40B4-BE49-F238E27FC236}">
                <a16:creationId xmlns:a16="http://schemas.microsoft.com/office/drawing/2014/main" id="{727B2C1C-8072-F177-E44B-A640A26466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9" r="-1" b="-1"/>
          <a:stretch/>
        </p:blipFill>
        <p:spPr>
          <a:xfrm>
            <a:off x="7736146" y="711199"/>
            <a:ext cx="3768466" cy="5419237"/>
          </a:xfrm>
          <a:prstGeom prst="rect">
            <a:avLst/>
          </a:prstGeom>
        </p:spPr>
      </p:pic>
    </p:spTree>
    <p:extLst>
      <p:ext uri="{BB962C8B-B14F-4D97-AF65-F5344CB8AC3E}">
        <p14:creationId xmlns:p14="http://schemas.microsoft.com/office/powerpoint/2010/main" val="107625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609" y="90712"/>
            <a:ext cx="8911687" cy="1280890"/>
          </a:xfrm>
        </p:spPr>
        <p:txBody>
          <a:bodyPr>
            <a:normAutofit/>
          </a:bodyPr>
          <a:lstStyle/>
          <a:p>
            <a:r>
              <a:rPr lang="en-US" dirty="0"/>
              <a:t>MOVING FROM THIS …</a:t>
            </a:r>
          </a:p>
        </p:txBody>
      </p:sp>
      <p:grpSp>
        <p:nvGrpSpPr>
          <p:cNvPr id="65" name="Group 64"/>
          <p:cNvGrpSpPr/>
          <p:nvPr/>
        </p:nvGrpSpPr>
        <p:grpSpPr>
          <a:xfrm>
            <a:off x="2895600" y="1905004"/>
            <a:ext cx="1219200" cy="762001"/>
            <a:chOff x="1371600" y="1905000"/>
            <a:chExt cx="1219200" cy="762000"/>
          </a:xfrm>
        </p:grpSpPr>
        <p:sp>
          <p:nvSpPr>
            <p:cNvPr id="10" name="Rectangle 9"/>
            <p:cNvSpPr/>
            <p:nvPr/>
          </p:nvSpPr>
          <p:spPr>
            <a:xfrm>
              <a:off x="1371600" y="19050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09701" y="1960463"/>
              <a:ext cx="1143000" cy="64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SOE</a:t>
              </a:r>
              <a:br>
                <a:rPr lang="en-US" dirty="0"/>
              </a:br>
              <a:r>
                <a:rPr lang="ro-RO" dirty="0"/>
                <a:t>Registru</a:t>
              </a:r>
              <a:endParaRPr lang="en-US" dirty="0"/>
            </a:p>
          </p:txBody>
        </p:sp>
      </p:grpSp>
      <p:grpSp>
        <p:nvGrpSpPr>
          <p:cNvPr id="66" name="Group 65"/>
          <p:cNvGrpSpPr/>
          <p:nvPr/>
        </p:nvGrpSpPr>
        <p:grpSpPr>
          <a:xfrm>
            <a:off x="4610101" y="990603"/>
            <a:ext cx="1219200" cy="762001"/>
            <a:chOff x="3086100" y="990600"/>
            <a:chExt cx="1219200" cy="762000"/>
          </a:xfrm>
        </p:grpSpPr>
        <p:sp>
          <p:nvSpPr>
            <p:cNvPr id="11" name="Rectangle 10"/>
            <p:cNvSpPr/>
            <p:nvPr/>
          </p:nvSpPr>
          <p:spPr>
            <a:xfrm>
              <a:off x="3086100" y="9906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24201" y="1046063"/>
              <a:ext cx="1143000" cy="64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Tax Service</a:t>
              </a:r>
            </a:p>
          </p:txBody>
        </p:sp>
      </p:grpSp>
      <p:grpSp>
        <p:nvGrpSpPr>
          <p:cNvPr id="67" name="Group 66"/>
          <p:cNvGrpSpPr/>
          <p:nvPr/>
        </p:nvGrpSpPr>
        <p:grpSpPr>
          <a:xfrm>
            <a:off x="6324600" y="990602"/>
            <a:ext cx="1219200" cy="762001"/>
            <a:chOff x="4800600" y="990600"/>
            <a:chExt cx="1219200" cy="762000"/>
          </a:xfrm>
        </p:grpSpPr>
        <p:sp>
          <p:nvSpPr>
            <p:cNvPr id="13" name="Rectangle 12"/>
            <p:cNvSpPr/>
            <p:nvPr/>
          </p:nvSpPr>
          <p:spPr>
            <a:xfrm>
              <a:off x="4800600" y="9906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38701" y="1162735"/>
              <a:ext cx="11430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Customs</a:t>
              </a:r>
            </a:p>
          </p:txBody>
        </p:sp>
      </p:grpSp>
      <p:grpSp>
        <p:nvGrpSpPr>
          <p:cNvPr id="68" name="Group 67"/>
          <p:cNvGrpSpPr/>
          <p:nvPr/>
        </p:nvGrpSpPr>
        <p:grpSpPr>
          <a:xfrm>
            <a:off x="8039101" y="1904999"/>
            <a:ext cx="1219200" cy="762000"/>
            <a:chOff x="6515100" y="1905000"/>
            <a:chExt cx="1219200" cy="762000"/>
          </a:xfrm>
        </p:grpSpPr>
        <p:sp>
          <p:nvSpPr>
            <p:cNvPr id="15" name="Rectangle 14"/>
            <p:cNvSpPr/>
            <p:nvPr/>
          </p:nvSpPr>
          <p:spPr>
            <a:xfrm>
              <a:off x="6515100" y="19050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47345" y="1979405"/>
              <a:ext cx="114300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NB of Statistics</a:t>
              </a:r>
            </a:p>
          </p:txBody>
        </p:sp>
      </p:grpSp>
      <p:grpSp>
        <p:nvGrpSpPr>
          <p:cNvPr id="72" name="Group 71"/>
          <p:cNvGrpSpPr/>
          <p:nvPr/>
        </p:nvGrpSpPr>
        <p:grpSpPr>
          <a:xfrm>
            <a:off x="2654423" y="4592746"/>
            <a:ext cx="1460377" cy="762000"/>
            <a:chOff x="1371600" y="4592738"/>
            <a:chExt cx="1219200" cy="762000"/>
          </a:xfrm>
        </p:grpSpPr>
        <p:sp>
          <p:nvSpPr>
            <p:cNvPr id="17" name="Rectangle 16"/>
            <p:cNvSpPr/>
            <p:nvPr/>
          </p:nvSpPr>
          <p:spPr>
            <a:xfrm>
              <a:off x="1371600" y="4592738"/>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400175" y="4639303"/>
              <a:ext cx="1143000"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ts val="1600"/>
                </a:lnSpc>
              </a:pPr>
              <a:r>
                <a:rPr lang="en-US" dirty="0"/>
                <a:t>Social Assurance</a:t>
              </a:r>
              <a:br>
                <a:rPr lang="en-US" dirty="0"/>
              </a:br>
              <a:r>
                <a:rPr lang="en-US" dirty="0"/>
                <a:t>Authority</a:t>
              </a:r>
            </a:p>
          </p:txBody>
        </p:sp>
      </p:grpSp>
      <p:grpSp>
        <p:nvGrpSpPr>
          <p:cNvPr id="71" name="Group 70"/>
          <p:cNvGrpSpPr/>
          <p:nvPr/>
        </p:nvGrpSpPr>
        <p:grpSpPr>
          <a:xfrm>
            <a:off x="4368924" y="5257814"/>
            <a:ext cx="1460377" cy="762001"/>
            <a:chOff x="3086100" y="5257800"/>
            <a:chExt cx="1219200" cy="762000"/>
          </a:xfrm>
        </p:grpSpPr>
        <p:sp>
          <p:nvSpPr>
            <p:cNvPr id="19" name="Rectangle 18"/>
            <p:cNvSpPr/>
            <p:nvPr/>
          </p:nvSpPr>
          <p:spPr>
            <a:xfrm>
              <a:off x="3086100" y="52578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127039" y="5306631"/>
              <a:ext cx="1143000" cy="707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ts val="1600"/>
                </a:lnSpc>
              </a:pPr>
              <a:r>
                <a:rPr lang="en-US" dirty="0"/>
                <a:t>Medical Assurance</a:t>
              </a:r>
              <a:br>
                <a:rPr lang="en-US" dirty="0"/>
              </a:br>
              <a:r>
                <a:rPr lang="en-US" dirty="0"/>
                <a:t>Authority</a:t>
              </a:r>
            </a:p>
          </p:txBody>
        </p:sp>
      </p:grpSp>
      <p:grpSp>
        <p:nvGrpSpPr>
          <p:cNvPr id="70" name="Group 69"/>
          <p:cNvGrpSpPr/>
          <p:nvPr/>
        </p:nvGrpSpPr>
        <p:grpSpPr>
          <a:xfrm>
            <a:off x="6324600" y="5257799"/>
            <a:ext cx="1219200" cy="761999"/>
            <a:chOff x="4800600" y="5257800"/>
            <a:chExt cx="1219200" cy="762000"/>
          </a:xfrm>
        </p:grpSpPr>
        <p:sp>
          <p:nvSpPr>
            <p:cNvPr id="21" name="Rectangle 20"/>
            <p:cNvSpPr/>
            <p:nvPr/>
          </p:nvSpPr>
          <p:spPr>
            <a:xfrm>
              <a:off x="4800600" y="52578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834035" y="5339065"/>
              <a:ext cx="1143000" cy="64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Min. of</a:t>
              </a:r>
              <a:br>
                <a:rPr lang="en-US" dirty="0"/>
              </a:br>
              <a:r>
                <a:rPr lang="en-US" dirty="0"/>
                <a:t>Justice</a:t>
              </a:r>
            </a:p>
          </p:txBody>
        </p:sp>
      </p:grpSp>
      <p:grpSp>
        <p:nvGrpSpPr>
          <p:cNvPr id="69" name="Group 68"/>
          <p:cNvGrpSpPr/>
          <p:nvPr/>
        </p:nvGrpSpPr>
        <p:grpSpPr>
          <a:xfrm>
            <a:off x="8039100" y="4592743"/>
            <a:ext cx="1409699" cy="762001"/>
            <a:chOff x="6515100" y="4592738"/>
            <a:chExt cx="1219200" cy="762000"/>
          </a:xfrm>
        </p:grpSpPr>
        <p:sp>
          <p:nvSpPr>
            <p:cNvPr id="23" name="Rectangle 22"/>
            <p:cNvSpPr/>
            <p:nvPr/>
          </p:nvSpPr>
          <p:spPr>
            <a:xfrm>
              <a:off x="6515100" y="4592738"/>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47345" y="4650573"/>
              <a:ext cx="1143000" cy="64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SOE</a:t>
              </a:r>
              <a:br>
                <a:rPr lang="en-US" dirty="0"/>
              </a:br>
              <a:r>
                <a:rPr lang="ro-RO" dirty="0" err="1"/>
                <a:t>Cadastr</a:t>
              </a:r>
              <a:r>
                <a:rPr lang="en-US" dirty="0"/>
                <a:t>e</a:t>
              </a:r>
            </a:p>
          </p:txBody>
        </p:sp>
      </p:grpSp>
      <p:cxnSp>
        <p:nvCxnSpPr>
          <p:cNvPr id="26" name="Straight Connector 25"/>
          <p:cNvCxnSpPr>
            <a:stCxn id="10" idx="3"/>
            <a:endCxn id="11" idx="2"/>
          </p:cNvCxnSpPr>
          <p:nvPr/>
        </p:nvCxnSpPr>
        <p:spPr>
          <a:xfrm flipV="1">
            <a:off x="4114804" y="1752601"/>
            <a:ext cx="1104901"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3"/>
            <a:endCxn id="13" idx="2"/>
          </p:cNvCxnSpPr>
          <p:nvPr/>
        </p:nvCxnSpPr>
        <p:spPr>
          <a:xfrm flipV="1">
            <a:off x="4114801" y="1752601"/>
            <a:ext cx="2819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3"/>
            <a:endCxn id="16" idx="1"/>
          </p:cNvCxnSpPr>
          <p:nvPr/>
        </p:nvCxnSpPr>
        <p:spPr>
          <a:xfrm>
            <a:off x="4114800" y="2286002"/>
            <a:ext cx="3956547" cy="31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0" idx="3"/>
            <a:endCxn id="23" idx="0"/>
          </p:cNvCxnSpPr>
          <p:nvPr/>
        </p:nvCxnSpPr>
        <p:spPr>
          <a:xfrm>
            <a:off x="4114800" y="2286005"/>
            <a:ext cx="4629150" cy="2306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0" idx="3"/>
            <a:endCxn id="21" idx="0"/>
          </p:cNvCxnSpPr>
          <p:nvPr/>
        </p:nvCxnSpPr>
        <p:spPr>
          <a:xfrm>
            <a:off x="4114801" y="2286001"/>
            <a:ext cx="2819400" cy="297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19" idx="0"/>
          </p:cNvCxnSpPr>
          <p:nvPr/>
        </p:nvCxnSpPr>
        <p:spPr>
          <a:xfrm>
            <a:off x="4114800" y="2286005"/>
            <a:ext cx="984313" cy="2971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3"/>
            <a:endCxn id="17" idx="0"/>
          </p:cNvCxnSpPr>
          <p:nvPr/>
        </p:nvCxnSpPr>
        <p:spPr>
          <a:xfrm flipH="1">
            <a:off x="3384612" y="2286005"/>
            <a:ext cx="730188" cy="2306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1" idx="3"/>
            <a:endCxn id="13" idx="1"/>
          </p:cNvCxnSpPr>
          <p:nvPr/>
        </p:nvCxnSpPr>
        <p:spPr>
          <a:xfrm>
            <a:off x="5829303" y="1371600"/>
            <a:ext cx="4953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2"/>
            <a:endCxn id="23" idx="0"/>
          </p:cNvCxnSpPr>
          <p:nvPr/>
        </p:nvCxnSpPr>
        <p:spPr>
          <a:xfrm>
            <a:off x="8648701" y="2666999"/>
            <a:ext cx="95249" cy="1925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 idx="0"/>
            <a:endCxn id="11" idx="2"/>
          </p:cNvCxnSpPr>
          <p:nvPr/>
        </p:nvCxnSpPr>
        <p:spPr>
          <a:xfrm flipV="1">
            <a:off x="3384612" y="1752604"/>
            <a:ext cx="1835089" cy="2840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3" idx="2"/>
            <a:endCxn id="15" idx="1"/>
          </p:cNvCxnSpPr>
          <p:nvPr/>
        </p:nvCxnSpPr>
        <p:spPr>
          <a:xfrm>
            <a:off x="6934204" y="1752601"/>
            <a:ext cx="1104901"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3" idx="2"/>
            <a:endCxn id="23" idx="0"/>
          </p:cNvCxnSpPr>
          <p:nvPr/>
        </p:nvCxnSpPr>
        <p:spPr>
          <a:xfrm>
            <a:off x="6934200" y="1752603"/>
            <a:ext cx="1809750" cy="2840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1"/>
            <a:endCxn id="21" idx="0"/>
          </p:cNvCxnSpPr>
          <p:nvPr/>
        </p:nvCxnSpPr>
        <p:spPr>
          <a:xfrm flipH="1">
            <a:off x="6934204" y="2286001"/>
            <a:ext cx="1104901" cy="297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5" idx="1"/>
            <a:endCxn id="19" idx="0"/>
          </p:cNvCxnSpPr>
          <p:nvPr/>
        </p:nvCxnSpPr>
        <p:spPr>
          <a:xfrm flipH="1">
            <a:off x="5099113" y="2285999"/>
            <a:ext cx="2939988" cy="2971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5" idx="1"/>
            <a:endCxn id="17" idx="0"/>
          </p:cNvCxnSpPr>
          <p:nvPr/>
        </p:nvCxnSpPr>
        <p:spPr>
          <a:xfrm flipH="1">
            <a:off x="3384612" y="2285999"/>
            <a:ext cx="4654489" cy="2306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24" idx="1"/>
            <a:endCxn id="21" idx="0"/>
          </p:cNvCxnSpPr>
          <p:nvPr/>
        </p:nvCxnSpPr>
        <p:spPr>
          <a:xfrm flipH="1">
            <a:off x="6934200" y="4973744"/>
            <a:ext cx="1142183" cy="284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1" idx="2"/>
            <a:endCxn id="15" idx="1"/>
          </p:cNvCxnSpPr>
          <p:nvPr/>
        </p:nvCxnSpPr>
        <p:spPr>
          <a:xfrm>
            <a:off x="5219701" y="1752601"/>
            <a:ext cx="2819400" cy="533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358283" y="3246346"/>
            <a:ext cx="2037788" cy="944650"/>
            <a:chOff x="6515100" y="4592738"/>
            <a:chExt cx="1219200" cy="762000"/>
          </a:xfrm>
        </p:grpSpPr>
        <p:sp>
          <p:nvSpPr>
            <p:cNvPr id="49" name="Rectangle 48"/>
            <p:cNvSpPr/>
            <p:nvPr/>
          </p:nvSpPr>
          <p:spPr>
            <a:xfrm>
              <a:off x="6515100" y="4592738"/>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6545577" y="4732447"/>
              <a:ext cx="1143000" cy="528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ts val="1699"/>
                </a:lnSpc>
              </a:pPr>
              <a:r>
                <a:rPr lang="en-US" dirty="0"/>
                <a:t>Anticorruption Commission</a:t>
              </a:r>
            </a:p>
          </p:txBody>
        </p:sp>
      </p:grpSp>
      <p:grpSp>
        <p:nvGrpSpPr>
          <p:cNvPr id="52" name="Group 51"/>
          <p:cNvGrpSpPr/>
          <p:nvPr/>
        </p:nvGrpSpPr>
        <p:grpSpPr>
          <a:xfrm>
            <a:off x="8839200" y="2860965"/>
            <a:ext cx="1714500" cy="736861"/>
            <a:chOff x="6515100" y="4592738"/>
            <a:chExt cx="1219200" cy="762000"/>
          </a:xfrm>
        </p:grpSpPr>
        <p:sp>
          <p:nvSpPr>
            <p:cNvPr id="53" name="Rectangle 52"/>
            <p:cNvSpPr/>
            <p:nvPr/>
          </p:nvSpPr>
          <p:spPr>
            <a:xfrm>
              <a:off x="6515100" y="4592738"/>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553200" y="4753812"/>
              <a:ext cx="1143002" cy="381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Prosecutors</a:t>
              </a:r>
              <a:endParaRPr lang="ro-RO" dirty="0"/>
            </a:p>
          </p:txBody>
        </p:sp>
      </p:grpSp>
      <p:cxnSp>
        <p:nvCxnSpPr>
          <p:cNvPr id="25" name="Straight Connector 24"/>
          <p:cNvCxnSpPr>
            <a:stCxn id="49" idx="3"/>
            <a:endCxn id="10" idx="2"/>
          </p:cNvCxnSpPr>
          <p:nvPr/>
        </p:nvCxnSpPr>
        <p:spPr>
          <a:xfrm flipV="1">
            <a:off x="3396071" y="2667005"/>
            <a:ext cx="109129" cy="1051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9" idx="3"/>
            <a:endCxn id="11" idx="2"/>
          </p:cNvCxnSpPr>
          <p:nvPr/>
        </p:nvCxnSpPr>
        <p:spPr>
          <a:xfrm flipV="1">
            <a:off x="3396071" y="1752604"/>
            <a:ext cx="1823630" cy="1966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9" idx="3"/>
            <a:endCxn id="13" idx="2"/>
          </p:cNvCxnSpPr>
          <p:nvPr/>
        </p:nvCxnSpPr>
        <p:spPr>
          <a:xfrm flipV="1">
            <a:off x="3396071" y="1752603"/>
            <a:ext cx="3538129" cy="1966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9" idx="3"/>
            <a:endCxn id="15" idx="1"/>
          </p:cNvCxnSpPr>
          <p:nvPr/>
        </p:nvCxnSpPr>
        <p:spPr>
          <a:xfrm flipV="1">
            <a:off x="3396071" y="2285999"/>
            <a:ext cx="4643030" cy="1432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9" idx="3"/>
            <a:endCxn id="21" idx="0"/>
          </p:cNvCxnSpPr>
          <p:nvPr/>
        </p:nvCxnSpPr>
        <p:spPr>
          <a:xfrm>
            <a:off x="3396071" y="3718671"/>
            <a:ext cx="3538129" cy="1539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9" idx="3"/>
            <a:endCxn id="17" idx="0"/>
          </p:cNvCxnSpPr>
          <p:nvPr/>
        </p:nvCxnSpPr>
        <p:spPr>
          <a:xfrm flipH="1">
            <a:off x="3384612" y="3718671"/>
            <a:ext cx="11459" cy="874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3" idx="1"/>
            <a:endCxn id="10" idx="3"/>
          </p:cNvCxnSpPr>
          <p:nvPr/>
        </p:nvCxnSpPr>
        <p:spPr>
          <a:xfrm flipH="1" flipV="1">
            <a:off x="4114800" y="2286005"/>
            <a:ext cx="4724400" cy="943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3" idx="1"/>
            <a:endCxn id="11" idx="2"/>
          </p:cNvCxnSpPr>
          <p:nvPr/>
        </p:nvCxnSpPr>
        <p:spPr>
          <a:xfrm flipH="1" flipV="1">
            <a:off x="5219701" y="1752604"/>
            <a:ext cx="3619499" cy="1476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3" idx="1"/>
            <a:endCxn id="13" idx="2"/>
          </p:cNvCxnSpPr>
          <p:nvPr/>
        </p:nvCxnSpPr>
        <p:spPr>
          <a:xfrm flipH="1" flipV="1">
            <a:off x="6934200" y="1752603"/>
            <a:ext cx="1905000" cy="1476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3" idx="1"/>
            <a:endCxn id="15" idx="2"/>
          </p:cNvCxnSpPr>
          <p:nvPr/>
        </p:nvCxnSpPr>
        <p:spPr>
          <a:xfrm flipH="1" flipV="1">
            <a:off x="8648701" y="2666999"/>
            <a:ext cx="190499" cy="562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3" idx="1"/>
            <a:endCxn id="23" idx="0"/>
          </p:cNvCxnSpPr>
          <p:nvPr/>
        </p:nvCxnSpPr>
        <p:spPr>
          <a:xfrm flipH="1">
            <a:off x="8743950" y="3229396"/>
            <a:ext cx="95250" cy="1363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53" idx="1"/>
            <a:endCxn id="17" idx="0"/>
          </p:cNvCxnSpPr>
          <p:nvPr/>
        </p:nvCxnSpPr>
        <p:spPr>
          <a:xfrm flipH="1">
            <a:off x="3384612" y="3229396"/>
            <a:ext cx="5454588" cy="136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53" idx="1"/>
            <a:endCxn id="19" idx="0"/>
          </p:cNvCxnSpPr>
          <p:nvPr/>
        </p:nvCxnSpPr>
        <p:spPr>
          <a:xfrm flipH="1">
            <a:off x="5099113" y="3229396"/>
            <a:ext cx="3740087" cy="2028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53" idx="1"/>
            <a:endCxn id="21" idx="0"/>
          </p:cNvCxnSpPr>
          <p:nvPr/>
        </p:nvCxnSpPr>
        <p:spPr>
          <a:xfrm flipH="1">
            <a:off x="6934200" y="3229396"/>
            <a:ext cx="1905000" cy="20284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73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500"/>
                                        <p:tgtEl>
                                          <p:spTgt spid="6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dissolve">
                                      <p:cBhvr>
                                        <p:cTn id="11" dur="500"/>
                                        <p:tgtEl>
                                          <p:spTgt spid="6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dissolve">
                                      <p:cBhvr>
                                        <p:cTn id="19" dur="500"/>
                                        <p:tgtEl>
                                          <p:spTgt spid="6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dissolve">
                                      <p:cBhvr>
                                        <p:cTn id="23" dur="500"/>
                                        <p:tgtEl>
                                          <p:spTgt spid="40"/>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dissolve">
                                      <p:cBhvr>
                                        <p:cTn id="31" dur="500"/>
                                        <p:tgtEl>
                                          <p:spTgt spid="68"/>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dissolve">
                                      <p:cBhvr>
                                        <p:cTn id="35" dur="500"/>
                                        <p:tgtEl>
                                          <p:spTgt spid="30"/>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dissolve">
                                      <p:cBhvr>
                                        <p:cTn id="39" dur="500"/>
                                        <p:tgtEl>
                                          <p:spTgt spid="48"/>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dissolve">
                                      <p:cBhvr>
                                        <p:cTn id="47" dur="500"/>
                                        <p:tgtEl>
                                          <p:spTgt spid="72"/>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dissolve">
                                      <p:cBhvr>
                                        <p:cTn id="51" dur="500"/>
                                        <p:tgtEl>
                                          <p:spTgt spid="38"/>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dissolve">
                                      <p:cBhvr>
                                        <p:cTn id="55" dur="500"/>
                                        <p:tgtEl>
                                          <p:spTgt spid="46"/>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dissolve">
                                      <p:cBhvr>
                                        <p:cTn id="59" dur="500"/>
                                        <p:tgtEl>
                                          <p:spTgt spid="58"/>
                                        </p:tgtEl>
                                      </p:cBhvr>
                                    </p:animEffect>
                                  </p:childTnLst>
                                </p:cTn>
                              </p:par>
                            </p:childTnLst>
                          </p:cTn>
                        </p:par>
                        <p:par>
                          <p:cTn id="60" fill="hold">
                            <p:stCondLst>
                              <p:cond delay="7000"/>
                            </p:stCondLst>
                            <p:childTnLst>
                              <p:par>
                                <p:cTn id="61" presetID="9" presetClass="entr" presetSubtype="0" fill="hold"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dissolve">
                                      <p:cBhvr>
                                        <p:cTn id="63" dur="500"/>
                                        <p:tgtEl>
                                          <p:spTgt spid="71"/>
                                        </p:tgtEl>
                                      </p:cBhvr>
                                    </p:animEffect>
                                  </p:childTnLst>
                                </p:cTn>
                              </p:par>
                            </p:childTnLst>
                          </p:cTn>
                        </p:par>
                        <p:par>
                          <p:cTn id="64" fill="hold">
                            <p:stCondLst>
                              <p:cond delay="7500"/>
                            </p:stCondLst>
                            <p:childTnLst>
                              <p:par>
                                <p:cTn id="65" presetID="9" presetClass="entr" presetSubtype="0"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dissolve">
                                      <p:cBhvr>
                                        <p:cTn id="67" dur="500"/>
                                        <p:tgtEl>
                                          <p:spTgt spid="36"/>
                                        </p:tgtEl>
                                      </p:cBhvr>
                                    </p:animEffect>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dissolve">
                                      <p:cBhvr>
                                        <p:cTn id="71" dur="500"/>
                                        <p:tgtEl>
                                          <p:spTgt spid="56"/>
                                        </p:tgtEl>
                                      </p:cBhvr>
                                    </p:animEffect>
                                  </p:childTnLst>
                                </p:cTn>
                              </p:par>
                            </p:childTnLst>
                          </p:cTn>
                        </p:par>
                        <p:par>
                          <p:cTn id="72" fill="hold">
                            <p:stCondLst>
                              <p:cond delay="8500"/>
                            </p:stCondLst>
                            <p:childTnLst>
                              <p:par>
                                <p:cTn id="73" presetID="9" presetClass="entr" presetSubtype="0" fill="hold" nodeType="after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dissolve">
                                      <p:cBhvr>
                                        <p:cTn id="75" dur="500"/>
                                        <p:tgtEl>
                                          <p:spTgt spid="70"/>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dissolve">
                                      <p:cBhvr>
                                        <p:cTn id="79" dur="500"/>
                                        <p:tgtEl>
                                          <p:spTgt spid="34"/>
                                        </p:tgtEl>
                                      </p:cBhvr>
                                    </p:animEffect>
                                  </p:childTnLst>
                                </p:cTn>
                              </p:par>
                            </p:childTnLst>
                          </p:cTn>
                        </p:par>
                        <p:par>
                          <p:cTn id="80" fill="hold">
                            <p:stCondLst>
                              <p:cond delay="9500"/>
                            </p:stCondLst>
                            <p:childTnLst>
                              <p:par>
                                <p:cTn id="81" presetID="9" presetClass="entr" presetSubtype="0"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dissolve">
                                      <p:cBhvr>
                                        <p:cTn id="83" dur="500"/>
                                        <p:tgtEl>
                                          <p:spTgt spid="54"/>
                                        </p:tgtEl>
                                      </p:cBhvr>
                                    </p:animEffect>
                                  </p:childTnLst>
                                </p:cTn>
                              </p:par>
                            </p:childTnLst>
                          </p:cTn>
                        </p:par>
                        <p:par>
                          <p:cTn id="84" fill="hold">
                            <p:stCondLst>
                              <p:cond delay="10000"/>
                            </p:stCondLst>
                            <p:childTnLst>
                              <p:par>
                                <p:cTn id="85" presetID="9" presetClass="entr" presetSubtype="0" fill="hold"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dissolve">
                                      <p:cBhvr>
                                        <p:cTn id="87" dur="500"/>
                                        <p:tgtEl>
                                          <p:spTgt spid="69"/>
                                        </p:tgtEl>
                                      </p:cBhvr>
                                    </p:animEffect>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dissolve">
                                      <p:cBhvr>
                                        <p:cTn id="91" dur="500"/>
                                        <p:tgtEl>
                                          <p:spTgt spid="4"/>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dissolve">
                                      <p:cBhvr>
                                        <p:cTn id="95" dur="500"/>
                                        <p:tgtEl>
                                          <p:spTgt spid="32"/>
                                        </p:tgtEl>
                                      </p:cBhvr>
                                    </p:animEffect>
                                  </p:childTnLst>
                                </p:cTn>
                              </p:par>
                            </p:childTnLst>
                          </p:cTn>
                        </p:par>
                        <p:par>
                          <p:cTn id="96" fill="hold">
                            <p:stCondLst>
                              <p:cond delay="11500"/>
                            </p:stCondLst>
                            <p:childTnLst>
                              <p:par>
                                <p:cTn id="97" presetID="9" presetClass="entr" presetSubtype="0"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dissolve">
                                      <p:cBhvr>
                                        <p:cTn id="99" dur="500"/>
                                        <p:tgtEl>
                                          <p:spTgt spid="50"/>
                                        </p:tgtEl>
                                      </p:cBhvr>
                                    </p:animEffect>
                                  </p:childTnLst>
                                </p:cTn>
                              </p:par>
                            </p:childTnLst>
                          </p:cTn>
                        </p:par>
                        <p:par>
                          <p:cTn id="100" fill="hold">
                            <p:stCondLst>
                              <p:cond delay="12000"/>
                            </p:stCondLst>
                            <p:childTnLst>
                              <p:par>
                                <p:cTn id="101" presetID="9" presetClass="entr" presetSubtype="0"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dissolve">
                                      <p:cBhvr>
                                        <p:cTn id="103" dur="500"/>
                                        <p:tgtEl>
                                          <p:spTgt spid="44"/>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dissolve">
                                      <p:cBhvr>
                                        <p:cTn id="108" dur="500"/>
                                        <p:tgtEl>
                                          <p:spTgt spid="47"/>
                                        </p:tgtEl>
                                      </p:cBhvr>
                                    </p:animEffect>
                                  </p:childTnLst>
                                </p:cTn>
                              </p:par>
                            </p:childTnLst>
                          </p:cTn>
                        </p:par>
                        <p:par>
                          <p:cTn id="109" fill="hold">
                            <p:stCondLst>
                              <p:cond delay="500"/>
                            </p:stCondLst>
                            <p:childTnLst>
                              <p:par>
                                <p:cTn id="110" presetID="9" presetClass="entr" presetSubtype="0"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dissolve">
                                      <p:cBhvr>
                                        <p:cTn id="112" dur="500"/>
                                        <p:tgtEl>
                                          <p:spTgt spid="25"/>
                                        </p:tgtEl>
                                      </p:cBhvr>
                                    </p:animEffect>
                                  </p:childTnLst>
                                </p:cTn>
                              </p:par>
                            </p:childTnLst>
                          </p:cTn>
                        </p:par>
                        <p:par>
                          <p:cTn id="113" fill="hold">
                            <p:stCondLst>
                              <p:cond delay="1000"/>
                            </p:stCondLst>
                            <p:childTnLst>
                              <p:par>
                                <p:cTn id="114" presetID="9" presetClass="entr" presetSubtype="0" fill="hold"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dissolve">
                                      <p:cBhvr>
                                        <p:cTn id="116" dur="500"/>
                                        <p:tgtEl>
                                          <p:spTgt spid="29"/>
                                        </p:tgtEl>
                                      </p:cBhvr>
                                    </p:animEffect>
                                  </p:childTnLst>
                                </p:cTn>
                              </p:par>
                            </p:childTnLst>
                          </p:cTn>
                        </p:par>
                        <p:par>
                          <p:cTn id="117" fill="hold">
                            <p:stCondLst>
                              <p:cond delay="1500"/>
                            </p:stCondLst>
                            <p:childTnLst>
                              <p:par>
                                <p:cTn id="118" presetID="9" presetClass="entr" presetSubtype="0" fill="hold" nodeType="after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dissolve">
                                      <p:cBhvr>
                                        <p:cTn id="120" dur="500"/>
                                        <p:tgtEl>
                                          <p:spTgt spid="33"/>
                                        </p:tgtEl>
                                      </p:cBhvr>
                                    </p:animEffect>
                                  </p:childTnLst>
                                </p:cTn>
                              </p:par>
                            </p:childTnLst>
                          </p:cTn>
                        </p:par>
                        <p:par>
                          <p:cTn id="121" fill="hold">
                            <p:stCondLst>
                              <p:cond delay="2000"/>
                            </p:stCondLst>
                            <p:childTnLst>
                              <p:par>
                                <p:cTn id="122" presetID="9" presetClass="entr" presetSubtype="0"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dissolve">
                                      <p:cBhvr>
                                        <p:cTn id="124" dur="500"/>
                                        <p:tgtEl>
                                          <p:spTgt spid="37"/>
                                        </p:tgtEl>
                                      </p:cBhvr>
                                    </p:animEffect>
                                  </p:childTnLst>
                                </p:cTn>
                              </p:par>
                            </p:childTnLst>
                          </p:cTn>
                        </p:par>
                        <p:par>
                          <p:cTn id="125" fill="hold">
                            <p:stCondLst>
                              <p:cond delay="2500"/>
                            </p:stCondLst>
                            <p:childTnLst>
                              <p:par>
                                <p:cTn id="126" presetID="9" presetClass="entr" presetSubtype="0" fill="hold" nodeType="after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dissolve">
                                      <p:cBhvr>
                                        <p:cTn id="128" dur="500"/>
                                        <p:tgtEl>
                                          <p:spTgt spid="41"/>
                                        </p:tgtEl>
                                      </p:cBhvr>
                                    </p:animEffect>
                                  </p:childTnLst>
                                </p:cTn>
                              </p:par>
                            </p:childTnLst>
                          </p:cTn>
                        </p:par>
                        <p:par>
                          <p:cTn id="129" fill="hold">
                            <p:stCondLst>
                              <p:cond delay="3000"/>
                            </p:stCondLst>
                            <p:childTnLst>
                              <p:par>
                                <p:cTn id="130" presetID="9" presetClass="entr" presetSubtype="0" fill="hold" nodeType="after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dissolve">
                                      <p:cBhvr>
                                        <p:cTn id="132" dur="500"/>
                                        <p:tgtEl>
                                          <p:spTgt spid="43"/>
                                        </p:tgtEl>
                                      </p:cBhvr>
                                    </p:animEffect>
                                  </p:childTnLst>
                                </p:cTn>
                              </p:par>
                            </p:childTnLst>
                          </p:cTn>
                        </p:par>
                        <p:par>
                          <p:cTn id="133" fill="hold">
                            <p:stCondLst>
                              <p:cond delay="3500"/>
                            </p:stCondLst>
                            <p:childTnLst>
                              <p:par>
                                <p:cTn id="134" presetID="9" presetClass="entr" presetSubtype="0" fill="hold" nodeType="after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dissolve">
                                      <p:cBhvr>
                                        <p:cTn id="136" dur="500"/>
                                        <p:tgtEl>
                                          <p:spTgt spid="52"/>
                                        </p:tgtEl>
                                      </p:cBhvr>
                                    </p:animEffect>
                                  </p:childTnLst>
                                </p:cTn>
                              </p:par>
                            </p:childTnLst>
                          </p:cTn>
                        </p:par>
                        <p:par>
                          <p:cTn id="137" fill="hold">
                            <p:stCondLst>
                              <p:cond delay="4000"/>
                            </p:stCondLst>
                            <p:childTnLst>
                              <p:par>
                                <p:cTn id="138" presetID="9" presetClass="entr" presetSubtype="0" fill="hold" nodeType="after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dissolve">
                                      <p:cBhvr>
                                        <p:cTn id="140" dur="500"/>
                                        <p:tgtEl>
                                          <p:spTgt spid="62"/>
                                        </p:tgtEl>
                                      </p:cBhvr>
                                    </p:animEffect>
                                  </p:childTnLst>
                                </p:cTn>
                              </p:par>
                            </p:childTnLst>
                          </p:cTn>
                        </p:par>
                        <p:par>
                          <p:cTn id="141" fill="hold">
                            <p:stCondLst>
                              <p:cond delay="4500"/>
                            </p:stCondLst>
                            <p:childTnLst>
                              <p:par>
                                <p:cTn id="142" presetID="9" presetClass="entr" presetSubtype="0" fill="hold" nodeType="afterEffect">
                                  <p:stCondLst>
                                    <p:cond delay="0"/>
                                  </p:stCondLst>
                                  <p:childTnLst>
                                    <p:set>
                                      <p:cBhvr>
                                        <p:cTn id="143" dur="1" fill="hold">
                                          <p:stCondLst>
                                            <p:cond delay="0"/>
                                          </p:stCondLst>
                                        </p:cTn>
                                        <p:tgtEl>
                                          <p:spTgt spid="60"/>
                                        </p:tgtEl>
                                        <p:attrNameLst>
                                          <p:attrName>style.visibility</p:attrName>
                                        </p:attrNameLst>
                                      </p:cBhvr>
                                      <p:to>
                                        <p:strVal val="visible"/>
                                      </p:to>
                                    </p:set>
                                    <p:animEffect transition="in" filter="dissolve">
                                      <p:cBhvr>
                                        <p:cTn id="144" dur="500"/>
                                        <p:tgtEl>
                                          <p:spTgt spid="60"/>
                                        </p:tgtEl>
                                      </p:cBhvr>
                                    </p:animEffect>
                                  </p:childTnLst>
                                </p:cTn>
                              </p:par>
                            </p:childTnLst>
                          </p:cTn>
                        </p:par>
                        <p:par>
                          <p:cTn id="145" fill="hold">
                            <p:stCondLst>
                              <p:cond delay="5000"/>
                            </p:stCondLst>
                            <p:childTnLst>
                              <p:par>
                                <p:cTn id="146" presetID="9" presetClass="entr" presetSubtype="0" fill="hold"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dissolve">
                                      <p:cBhvr>
                                        <p:cTn id="148" dur="500"/>
                                        <p:tgtEl>
                                          <p:spTgt spid="57"/>
                                        </p:tgtEl>
                                      </p:cBhvr>
                                    </p:animEffect>
                                  </p:childTnLst>
                                </p:cTn>
                              </p:par>
                            </p:childTnLst>
                          </p:cTn>
                        </p:par>
                        <p:par>
                          <p:cTn id="149" fill="hold">
                            <p:stCondLst>
                              <p:cond delay="5500"/>
                            </p:stCondLst>
                            <p:childTnLst>
                              <p:par>
                                <p:cTn id="150" presetID="9" presetClass="entr" presetSubtype="0" fill="hold" nodeType="afterEffect">
                                  <p:stCondLst>
                                    <p:cond delay="0"/>
                                  </p:stCondLst>
                                  <p:childTnLst>
                                    <p:set>
                                      <p:cBhvr>
                                        <p:cTn id="151" dur="1" fill="hold">
                                          <p:stCondLst>
                                            <p:cond delay="0"/>
                                          </p:stCondLst>
                                        </p:cTn>
                                        <p:tgtEl>
                                          <p:spTgt spid="76"/>
                                        </p:tgtEl>
                                        <p:attrNameLst>
                                          <p:attrName>style.visibility</p:attrName>
                                        </p:attrNameLst>
                                      </p:cBhvr>
                                      <p:to>
                                        <p:strVal val="visible"/>
                                      </p:to>
                                    </p:set>
                                    <p:animEffect transition="in" filter="dissolve">
                                      <p:cBhvr>
                                        <p:cTn id="152" dur="500"/>
                                        <p:tgtEl>
                                          <p:spTgt spid="76"/>
                                        </p:tgtEl>
                                      </p:cBhvr>
                                    </p:animEffect>
                                  </p:childTnLst>
                                </p:cTn>
                              </p:par>
                            </p:childTnLst>
                          </p:cTn>
                        </p:par>
                        <p:par>
                          <p:cTn id="153" fill="hold">
                            <p:stCondLst>
                              <p:cond delay="6000"/>
                            </p:stCondLst>
                            <p:childTnLst>
                              <p:par>
                                <p:cTn id="154" presetID="9" presetClass="entr" presetSubtype="0" fill="hold" nodeType="afterEffect">
                                  <p:stCondLst>
                                    <p:cond delay="0"/>
                                  </p:stCondLst>
                                  <p:childTnLst>
                                    <p:set>
                                      <p:cBhvr>
                                        <p:cTn id="155" dur="1" fill="hold">
                                          <p:stCondLst>
                                            <p:cond delay="0"/>
                                          </p:stCondLst>
                                        </p:cTn>
                                        <p:tgtEl>
                                          <p:spTgt spid="78"/>
                                        </p:tgtEl>
                                        <p:attrNameLst>
                                          <p:attrName>style.visibility</p:attrName>
                                        </p:attrNameLst>
                                      </p:cBhvr>
                                      <p:to>
                                        <p:strVal val="visible"/>
                                      </p:to>
                                    </p:set>
                                    <p:animEffect transition="in" filter="dissolve">
                                      <p:cBhvr>
                                        <p:cTn id="156" dur="500"/>
                                        <p:tgtEl>
                                          <p:spTgt spid="78"/>
                                        </p:tgtEl>
                                      </p:cBhvr>
                                    </p:animEffect>
                                  </p:childTnLst>
                                </p:cTn>
                              </p:par>
                            </p:childTnLst>
                          </p:cTn>
                        </p:par>
                        <p:par>
                          <p:cTn id="157" fill="hold">
                            <p:stCondLst>
                              <p:cond delay="6500"/>
                            </p:stCondLst>
                            <p:childTnLst>
                              <p:par>
                                <p:cTn id="158" presetID="9" presetClass="entr" presetSubtype="0" fill="hold" nodeType="afterEffect">
                                  <p:stCondLst>
                                    <p:cond delay="0"/>
                                  </p:stCondLst>
                                  <p:childTnLst>
                                    <p:set>
                                      <p:cBhvr>
                                        <p:cTn id="159" dur="1" fill="hold">
                                          <p:stCondLst>
                                            <p:cond delay="0"/>
                                          </p:stCondLst>
                                        </p:cTn>
                                        <p:tgtEl>
                                          <p:spTgt spid="80"/>
                                        </p:tgtEl>
                                        <p:attrNameLst>
                                          <p:attrName>style.visibility</p:attrName>
                                        </p:attrNameLst>
                                      </p:cBhvr>
                                      <p:to>
                                        <p:strVal val="visible"/>
                                      </p:to>
                                    </p:set>
                                    <p:animEffect transition="in" filter="dissolve">
                                      <p:cBhvr>
                                        <p:cTn id="160" dur="500"/>
                                        <p:tgtEl>
                                          <p:spTgt spid="80"/>
                                        </p:tgtEl>
                                      </p:cBhvr>
                                    </p:animEffect>
                                  </p:childTnLst>
                                </p:cTn>
                              </p:par>
                            </p:childTnLst>
                          </p:cTn>
                        </p:par>
                        <p:par>
                          <p:cTn id="161" fill="hold">
                            <p:stCondLst>
                              <p:cond delay="7000"/>
                            </p:stCondLst>
                            <p:childTnLst>
                              <p:par>
                                <p:cTn id="162" presetID="9" presetClass="entr" presetSubtype="0" fill="hold" nodeType="afterEffect">
                                  <p:stCondLst>
                                    <p:cond delay="0"/>
                                  </p:stCondLst>
                                  <p:childTnLst>
                                    <p:set>
                                      <p:cBhvr>
                                        <p:cTn id="163" dur="1" fill="hold">
                                          <p:stCondLst>
                                            <p:cond delay="0"/>
                                          </p:stCondLst>
                                        </p:cTn>
                                        <p:tgtEl>
                                          <p:spTgt spid="74"/>
                                        </p:tgtEl>
                                        <p:attrNameLst>
                                          <p:attrName>style.visibility</p:attrName>
                                        </p:attrNameLst>
                                      </p:cBhvr>
                                      <p:to>
                                        <p:strVal val="visible"/>
                                      </p:to>
                                    </p:set>
                                    <p:animEffect transition="in" filter="dissolve">
                                      <p:cBhvr>
                                        <p:cTn id="164" dur="500"/>
                                        <p:tgtEl>
                                          <p:spTgt spid="74"/>
                                        </p:tgtEl>
                                      </p:cBhvr>
                                    </p:animEffect>
                                  </p:childTnLst>
                                </p:cTn>
                              </p:par>
                            </p:childTnLst>
                          </p:cTn>
                        </p:par>
                        <p:par>
                          <p:cTn id="165" fill="hold">
                            <p:stCondLst>
                              <p:cond delay="7500"/>
                            </p:stCondLst>
                            <p:childTnLst>
                              <p:par>
                                <p:cTn id="166" presetID="9" presetClass="entr" presetSubtype="0" fill="hold" nodeType="afterEffect">
                                  <p:stCondLst>
                                    <p:cond delay="0"/>
                                  </p:stCondLst>
                                  <p:childTnLst>
                                    <p:set>
                                      <p:cBhvr>
                                        <p:cTn id="167" dur="1" fill="hold">
                                          <p:stCondLst>
                                            <p:cond delay="0"/>
                                          </p:stCondLst>
                                        </p:cTn>
                                        <p:tgtEl>
                                          <p:spTgt spid="64"/>
                                        </p:tgtEl>
                                        <p:attrNameLst>
                                          <p:attrName>style.visibility</p:attrName>
                                        </p:attrNameLst>
                                      </p:cBhvr>
                                      <p:to>
                                        <p:strVal val="visible"/>
                                      </p:to>
                                    </p:set>
                                    <p:animEffect transition="in" filter="dissolve">
                                      <p:cBhvr>
                                        <p:cTn id="16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6" y="158235"/>
            <a:ext cx="8911687" cy="1280890"/>
          </a:xfrm>
        </p:spPr>
        <p:txBody>
          <a:bodyPr>
            <a:normAutofit/>
          </a:bodyPr>
          <a:lstStyle/>
          <a:p>
            <a:r>
              <a:rPr lang="en-US" dirty="0"/>
              <a:t>… TO THIS</a:t>
            </a:r>
          </a:p>
        </p:txBody>
      </p:sp>
      <p:grpSp>
        <p:nvGrpSpPr>
          <p:cNvPr id="65" name="Group 64"/>
          <p:cNvGrpSpPr/>
          <p:nvPr/>
        </p:nvGrpSpPr>
        <p:grpSpPr>
          <a:xfrm>
            <a:off x="2895600" y="1905004"/>
            <a:ext cx="1219200" cy="762001"/>
            <a:chOff x="1371600" y="1905000"/>
            <a:chExt cx="1219200" cy="762000"/>
          </a:xfrm>
        </p:grpSpPr>
        <p:sp>
          <p:nvSpPr>
            <p:cNvPr id="10" name="Rectangle 9"/>
            <p:cNvSpPr/>
            <p:nvPr/>
          </p:nvSpPr>
          <p:spPr>
            <a:xfrm>
              <a:off x="1371600" y="19050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09701" y="1960463"/>
              <a:ext cx="1143000" cy="64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SOE</a:t>
              </a:r>
              <a:br>
                <a:rPr lang="en-US" dirty="0"/>
              </a:br>
              <a:r>
                <a:rPr lang="ro-RO" dirty="0"/>
                <a:t>Registru</a:t>
              </a:r>
              <a:endParaRPr lang="en-US" dirty="0"/>
            </a:p>
          </p:txBody>
        </p:sp>
      </p:grpSp>
      <p:grpSp>
        <p:nvGrpSpPr>
          <p:cNvPr id="66" name="Group 65"/>
          <p:cNvGrpSpPr/>
          <p:nvPr/>
        </p:nvGrpSpPr>
        <p:grpSpPr>
          <a:xfrm>
            <a:off x="4610101" y="990603"/>
            <a:ext cx="1219200" cy="762001"/>
            <a:chOff x="3086100" y="990600"/>
            <a:chExt cx="1219200" cy="762000"/>
          </a:xfrm>
        </p:grpSpPr>
        <p:sp>
          <p:nvSpPr>
            <p:cNvPr id="11" name="Rectangle 10"/>
            <p:cNvSpPr/>
            <p:nvPr/>
          </p:nvSpPr>
          <p:spPr>
            <a:xfrm>
              <a:off x="3086100" y="9906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24201" y="1046063"/>
              <a:ext cx="1143000" cy="64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Tax</a:t>
              </a:r>
              <a:br>
                <a:rPr lang="en-US" dirty="0"/>
              </a:br>
              <a:r>
                <a:rPr lang="en-US" dirty="0"/>
                <a:t>Service</a:t>
              </a:r>
            </a:p>
          </p:txBody>
        </p:sp>
      </p:grpSp>
      <p:grpSp>
        <p:nvGrpSpPr>
          <p:cNvPr id="67" name="Group 66"/>
          <p:cNvGrpSpPr/>
          <p:nvPr/>
        </p:nvGrpSpPr>
        <p:grpSpPr>
          <a:xfrm>
            <a:off x="6324600" y="990601"/>
            <a:ext cx="1219200" cy="762000"/>
            <a:chOff x="4800600" y="990600"/>
            <a:chExt cx="1219200" cy="762000"/>
          </a:xfrm>
        </p:grpSpPr>
        <p:sp>
          <p:nvSpPr>
            <p:cNvPr id="13" name="Rectangle 12"/>
            <p:cNvSpPr/>
            <p:nvPr/>
          </p:nvSpPr>
          <p:spPr>
            <a:xfrm>
              <a:off x="4800600" y="9906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38701" y="1149837"/>
              <a:ext cx="11430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Customs</a:t>
              </a:r>
            </a:p>
          </p:txBody>
        </p:sp>
      </p:grpSp>
      <p:grpSp>
        <p:nvGrpSpPr>
          <p:cNvPr id="68" name="Group 67"/>
          <p:cNvGrpSpPr/>
          <p:nvPr/>
        </p:nvGrpSpPr>
        <p:grpSpPr>
          <a:xfrm>
            <a:off x="8039101" y="1905003"/>
            <a:ext cx="1219200" cy="762000"/>
            <a:chOff x="6515100" y="1905000"/>
            <a:chExt cx="1219200" cy="762000"/>
          </a:xfrm>
        </p:grpSpPr>
        <p:sp>
          <p:nvSpPr>
            <p:cNvPr id="15" name="Rectangle 14"/>
            <p:cNvSpPr/>
            <p:nvPr/>
          </p:nvSpPr>
          <p:spPr>
            <a:xfrm>
              <a:off x="6515100" y="19050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53201" y="1956632"/>
              <a:ext cx="114300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NB of Statistics</a:t>
              </a:r>
            </a:p>
          </p:txBody>
        </p:sp>
      </p:grpSp>
      <p:grpSp>
        <p:nvGrpSpPr>
          <p:cNvPr id="72" name="Group 71"/>
          <p:cNvGrpSpPr/>
          <p:nvPr/>
        </p:nvGrpSpPr>
        <p:grpSpPr>
          <a:xfrm>
            <a:off x="2689936" y="4592743"/>
            <a:ext cx="1424864" cy="762000"/>
            <a:chOff x="1371600" y="4592738"/>
            <a:chExt cx="1219200" cy="762000"/>
          </a:xfrm>
        </p:grpSpPr>
        <p:sp>
          <p:nvSpPr>
            <p:cNvPr id="17" name="Rectangle 16"/>
            <p:cNvSpPr/>
            <p:nvPr/>
          </p:nvSpPr>
          <p:spPr>
            <a:xfrm>
              <a:off x="1371600" y="4592738"/>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403216" y="4628565"/>
              <a:ext cx="1143000"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ts val="1600"/>
                </a:lnSpc>
              </a:pPr>
              <a:r>
                <a:rPr lang="en-US" dirty="0"/>
                <a:t>Social Assurance</a:t>
              </a:r>
              <a:br>
                <a:rPr lang="en-US" dirty="0"/>
              </a:br>
              <a:r>
                <a:rPr lang="en-US" dirty="0"/>
                <a:t>Authority</a:t>
              </a:r>
            </a:p>
          </p:txBody>
        </p:sp>
      </p:grpSp>
      <p:grpSp>
        <p:nvGrpSpPr>
          <p:cNvPr id="71" name="Group 70"/>
          <p:cNvGrpSpPr/>
          <p:nvPr/>
        </p:nvGrpSpPr>
        <p:grpSpPr>
          <a:xfrm>
            <a:off x="4447713" y="5257801"/>
            <a:ext cx="1491448" cy="762000"/>
            <a:chOff x="3086100" y="5257800"/>
            <a:chExt cx="1219200" cy="762000"/>
          </a:xfrm>
        </p:grpSpPr>
        <p:sp>
          <p:nvSpPr>
            <p:cNvPr id="19" name="Rectangle 18"/>
            <p:cNvSpPr/>
            <p:nvPr/>
          </p:nvSpPr>
          <p:spPr>
            <a:xfrm>
              <a:off x="3086100" y="52578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143251" y="5308888"/>
              <a:ext cx="1143000"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ts val="1600"/>
                </a:lnSpc>
              </a:pPr>
              <a:r>
                <a:rPr lang="en-US" dirty="0"/>
                <a:t>Medical Assurance</a:t>
              </a:r>
              <a:br>
                <a:rPr lang="en-US" dirty="0"/>
              </a:br>
              <a:r>
                <a:rPr lang="en-US" dirty="0"/>
                <a:t>Authority</a:t>
              </a:r>
            </a:p>
          </p:txBody>
        </p:sp>
      </p:grpSp>
      <p:grpSp>
        <p:nvGrpSpPr>
          <p:cNvPr id="70" name="Group 69"/>
          <p:cNvGrpSpPr/>
          <p:nvPr/>
        </p:nvGrpSpPr>
        <p:grpSpPr>
          <a:xfrm>
            <a:off x="6324600" y="5257799"/>
            <a:ext cx="1219200" cy="761999"/>
            <a:chOff x="4800600" y="5257800"/>
            <a:chExt cx="1219200" cy="762000"/>
          </a:xfrm>
        </p:grpSpPr>
        <p:sp>
          <p:nvSpPr>
            <p:cNvPr id="21" name="Rectangle 20"/>
            <p:cNvSpPr/>
            <p:nvPr/>
          </p:nvSpPr>
          <p:spPr>
            <a:xfrm>
              <a:off x="4800600" y="52578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838701" y="5324193"/>
              <a:ext cx="1143000" cy="64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ro-RO" dirty="0"/>
                <a:t>M</a:t>
              </a:r>
              <a:r>
                <a:rPr lang="en-US" dirty="0"/>
                <a:t>in. of </a:t>
              </a:r>
              <a:r>
                <a:rPr lang="ro-RO" dirty="0"/>
                <a:t>J</a:t>
              </a:r>
              <a:r>
                <a:rPr lang="en-US" dirty="0" err="1"/>
                <a:t>ustice</a:t>
              </a:r>
              <a:endParaRPr lang="en-US" dirty="0"/>
            </a:p>
          </p:txBody>
        </p:sp>
      </p:grpSp>
      <p:grpSp>
        <p:nvGrpSpPr>
          <p:cNvPr id="69" name="Group 68"/>
          <p:cNvGrpSpPr/>
          <p:nvPr/>
        </p:nvGrpSpPr>
        <p:grpSpPr>
          <a:xfrm>
            <a:off x="8039100" y="4592740"/>
            <a:ext cx="1363031" cy="762000"/>
            <a:chOff x="6515100" y="4592738"/>
            <a:chExt cx="1219200" cy="762000"/>
          </a:xfrm>
        </p:grpSpPr>
        <p:sp>
          <p:nvSpPr>
            <p:cNvPr id="23" name="Rectangle 22"/>
            <p:cNvSpPr/>
            <p:nvPr/>
          </p:nvSpPr>
          <p:spPr>
            <a:xfrm>
              <a:off x="6515100" y="4592738"/>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53199" y="4659343"/>
              <a:ext cx="114300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SOE</a:t>
              </a:r>
              <a:br>
                <a:rPr lang="en-US" dirty="0"/>
              </a:br>
              <a:r>
                <a:rPr lang="ro-RO" dirty="0" err="1"/>
                <a:t>Cadastr</a:t>
              </a:r>
              <a:r>
                <a:rPr lang="en-US" dirty="0"/>
                <a:t>e</a:t>
              </a:r>
            </a:p>
          </p:txBody>
        </p:sp>
      </p:grpSp>
      <p:grpSp>
        <p:nvGrpSpPr>
          <p:cNvPr id="47" name="Group 46"/>
          <p:cNvGrpSpPr/>
          <p:nvPr/>
        </p:nvGrpSpPr>
        <p:grpSpPr>
          <a:xfrm>
            <a:off x="1676401" y="3618502"/>
            <a:ext cx="1904999" cy="762001"/>
            <a:chOff x="6515100" y="4592738"/>
            <a:chExt cx="1219200" cy="762000"/>
          </a:xfrm>
        </p:grpSpPr>
        <p:sp>
          <p:nvSpPr>
            <p:cNvPr id="49" name="Rectangle 48"/>
            <p:cNvSpPr/>
            <p:nvPr/>
          </p:nvSpPr>
          <p:spPr>
            <a:xfrm>
              <a:off x="6515100" y="4592738"/>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6538488" y="4718053"/>
              <a:ext cx="1143000" cy="528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ts val="1699"/>
                </a:lnSpc>
              </a:pPr>
              <a:r>
                <a:rPr lang="en-US" dirty="0"/>
                <a:t>Anticorruption Commission</a:t>
              </a:r>
            </a:p>
          </p:txBody>
        </p:sp>
      </p:grpSp>
      <p:grpSp>
        <p:nvGrpSpPr>
          <p:cNvPr id="52" name="Group 51"/>
          <p:cNvGrpSpPr/>
          <p:nvPr/>
        </p:nvGrpSpPr>
        <p:grpSpPr>
          <a:xfrm>
            <a:off x="8686799" y="3653378"/>
            <a:ext cx="1620175" cy="736861"/>
            <a:chOff x="6515100" y="4592738"/>
            <a:chExt cx="1219200" cy="762000"/>
          </a:xfrm>
        </p:grpSpPr>
        <p:sp>
          <p:nvSpPr>
            <p:cNvPr id="53" name="Rectangle 52"/>
            <p:cNvSpPr/>
            <p:nvPr/>
          </p:nvSpPr>
          <p:spPr>
            <a:xfrm>
              <a:off x="6515100" y="4592738"/>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553200" y="4750955"/>
              <a:ext cx="1143002" cy="381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Prosecutors</a:t>
              </a:r>
              <a:endParaRPr lang="ro-RO" dirty="0"/>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6" y="3109940"/>
            <a:ext cx="6811327" cy="362001"/>
          </a:xfrm>
          <a:prstGeom prst="rect">
            <a:avLst/>
          </a:prstGeom>
        </p:spPr>
      </p:pic>
      <p:cxnSp>
        <p:nvCxnSpPr>
          <p:cNvPr id="9" name="Straight Connector 8"/>
          <p:cNvCxnSpPr>
            <a:stCxn id="10" idx="2"/>
          </p:cNvCxnSpPr>
          <p:nvPr/>
        </p:nvCxnSpPr>
        <p:spPr>
          <a:xfrm>
            <a:off x="3505200" y="2667001"/>
            <a:ext cx="0" cy="4429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2"/>
          </p:cNvCxnSpPr>
          <p:nvPr/>
        </p:nvCxnSpPr>
        <p:spPr>
          <a:xfrm>
            <a:off x="5219701" y="1752601"/>
            <a:ext cx="0" cy="13573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2"/>
          </p:cNvCxnSpPr>
          <p:nvPr/>
        </p:nvCxnSpPr>
        <p:spPr>
          <a:xfrm>
            <a:off x="6934200" y="1752601"/>
            <a:ext cx="0" cy="13573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5" idx="2"/>
          </p:cNvCxnSpPr>
          <p:nvPr/>
        </p:nvCxnSpPr>
        <p:spPr>
          <a:xfrm>
            <a:off x="8648701" y="2667001"/>
            <a:ext cx="0" cy="4429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8991600" y="3471935"/>
            <a:ext cx="0" cy="1814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8305800" y="3471938"/>
            <a:ext cx="0" cy="11208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21" idx="0"/>
          </p:cNvCxnSpPr>
          <p:nvPr/>
        </p:nvCxnSpPr>
        <p:spPr>
          <a:xfrm flipV="1">
            <a:off x="6934200" y="3471935"/>
            <a:ext cx="0" cy="17858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9" idx="0"/>
          </p:cNvCxnSpPr>
          <p:nvPr/>
        </p:nvCxnSpPr>
        <p:spPr>
          <a:xfrm flipV="1">
            <a:off x="5193437" y="3471935"/>
            <a:ext cx="26264" cy="17858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733800" y="3471938"/>
            <a:ext cx="0" cy="11208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933701" y="3471935"/>
            <a:ext cx="0" cy="14656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2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nodeType="with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par>
                                <p:cTn id="24" presetID="10" presetClass="entr" presetSubtype="0" fill="hold"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par>
                                <p:cTn id="27" presetID="10"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002" y="62135"/>
            <a:ext cx="9889724" cy="1280890"/>
          </a:xfrm>
        </p:spPr>
        <p:txBody>
          <a:bodyPr>
            <a:normAutofit/>
          </a:bodyPr>
          <a:lstStyle/>
          <a:p>
            <a:pPr algn="ctr"/>
            <a:r>
              <a:rPr lang="en-US" sz="3200" dirty="0"/>
              <a:t>PUBLIC SERVICES MODERNIZATION</a:t>
            </a:r>
          </a:p>
        </p:txBody>
      </p:sp>
      <p:sp>
        <p:nvSpPr>
          <p:cNvPr id="29" name="Rectangle 2"/>
          <p:cNvSpPr/>
          <p:nvPr/>
        </p:nvSpPr>
        <p:spPr>
          <a:xfrm>
            <a:off x="7468283" y="1173651"/>
            <a:ext cx="567357" cy="2925796"/>
          </a:xfrm>
          <a:custGeom>
            <a:avLst/>
            <a:gdLst>
              <a:gd name="connsiteX0" fmla="*/ 0 w 868101"/>
              <a:gd name="connsiteY0" fmla="*/ 0 h 3194612"/>
              <a:gd name="connsiteX1" fmla="*/ 868101 w 868101"/>
              <a:gd name="connsiteY1" fmla="*/ 0 h 3194612"/>
              <a:gd name="connsiteX2" fmla="*/ 868101 w 868101"/>
              <a:gd name="connsiteY2" fmla="*/ 3194612 h 3194612"/>
              <a:gd name="connsiteX3" fmla="*/ 0 w 868101"/>
              <a:gd name="connsiteY3" fmla="*/ 3194612 h 3194612"/>
              <a:gd name="connsiteX4" fmla="*/ 0 w 868101"/>
              <a:gd name="connsiteY4" fmla="*/ 0 h 3194612"/>
              <a:gd name="connsiteX0" fmla="*/ 0 w 868101"/>
              <a:gd name="connsiteY0" fmla="*/ 0 h 3194612"/>
              <a:gd name="connsiteX1" fmla="*/ 856526 w 868101"/>
              <a:gd name="connsiteY1" fmla="*/ 717631 h 3194612"/>
              <a:gd name="connsiteX2" fmla="*/ 868101 w 868101"/>
              <a:gd name="connsiteY2" fmla="*/ 3194612 h 3194612"/>
              <a:gd name="connsiteX3" fmla="*/ 0 w 868101"/>
              <a:gd name="connsiteY3" fmla="*/ 3194612 h 3194612"/>
              <a:gd name="connsiteX4" fmla="*/ 0 w 868101"/>
              <a:gd name="connsiteY4" fmla="*/ 0 h 3194612"/>
              <a:gd name="connsiteX0" fmla="*/ 0 w 868101"/>
              <a:gd name="connsiteY0" fmla="*/ 0 h 3194612"/>
              <a:gd name="connsiteX1" fmla="*/ 856526 w 868101"/>
              <a:gd name="connsiteY1" fmla="*/ 717631 h 3194612"/>
              <a:gd name="connsiteX2" fmla="*/ 868101 w 868101"/>
              <a:gd name="connsiteY2" fmla="*/ 3194612 h 3194612"/>
              <a:gd name="connsiteX3" fmla="*/ 0 w 868101"/>
              <a:gd name="connsiteY3" fmla="*/ 2303361 h 3194612"/>
              <a:gd name="connsiteX4" fmla="*/ 0 w 868101"/>
              <a:gd name="connsiteY4" fmla="*/ 0 h 3194612"/>
              <a:gd name="connsiteX0" fmla="*/ 0 w 869214"/>
              <a:gd name="connsiteY0" fmla="*/ 0 h 3194612"/>
              <a:gd name="connsiteX1" fmla="*/ 868101 w 869214"/>
              <a:gd name="connsiteY1" fmla="*/ 1284790 h 3194612"/>
              <a:gd name="connsiteX2" fmla="*/ 868101 w 869214"/>
              <a:gd name="connsiteY2" fmla="*/ 3194612 h 3194612"/>
              <a:gd name="connsiteX3" fmla="*/ 0 w 869214"/>
              <a:gd name="connsiteY3" fmla="*/ 2303361 h 3194612"/>
              <a:gd name="connsiteX4" fmla="*/ 0 w 869214"/>
              <a:gd name="connsiteY4" fmla="*/ 0 h 3194612"/>
              <a:gd name="connsiteX0" fmla="*/ 11575 w 880789"/>
              <a:gd name="connsiteY0" fmla="*/ 0 h 3194612"/>
              <a:gd name="connsiteX1" fmla="*/ 879676 w 880789"/>
              <a:gd name="connsiteY1" fmla="*/ 1284790 h 3194612"/>
              <a:gd name="connsiteX2" fmla="*/ 879676 w 880789"/>
              <a:gd name="connsiteY2" fmla="*/ 3194612 h 3194612"/>
              <a:gd name="connsiteX3" fmla="*/ 0 w 880789"/>
              <a:gd name="connsiteY3" fmla="*/ 1851948 h 3194612"/>
              <a:gd name="connsiteX4" fmla="*/ 11575 w 880789"/>
              <a:gd name="connsiteY4" fmla="*/ 0 h 3194612"/>
              <a:gd name="connsiteX0" fmla="*/ 219919 w 880789"/>
              <a:gd name="connsiteY0" fmla="*/ 0 h 2835797"/>
              <a:gd name="connsiteX1" fmla="*/ 879676 w 880789"/>
              <a:gd name="connsiteY1" fmla="*/ 925975 h 2835797"/>
              <a:gd name="connsiteX2" fmla="*/ 879676 w 880789"/>
              <a:gd name="connsiteY2" fmla="*/ 2835797 h 2835797"/>
              <a:gd name="connsiteX3" fmla="*/ 0 w 880789"/>
              <a:gd name="connsiteY3" fmla="*/ 1493133 h 2835797"/>
              <a:gd name="connsiteX4" fmla="*/ 219919 w 880789"/>
              <a:gd name="connsiteY4" fmla="*/ 0 h 2835797"/>
              <a:gd name="connsiteX0" fmla="*/ 266218 w 880789"/>
              <a:gd name="connsiteY0" fmla="*/ 0 h 2801073"/>
              <a:gd name="connsiteX1" fmla="*/ 879676 w 880789"/>
              <a:gd name="connsiteY1" fmla="*/ 891251 h 2801073"/>
              <a:gd name="connsiteX2" fmla="*/ 879676 w 880789"/>
              <a:gd name="connsiteY2" fmla="*/ 2801073 h 2801073"/>
              <a:gd name="connsiteX3" fmla="*/ 0 w 880789"/>
              <a:gd name="connsiteY3" fmla="*/ 1458409 h 2801073"/>
              <a:gd name="connsiteX4" fmla="*/ 266218 w 880789"/>
              <a:gd name="connsiteY4" fmla="*/ 0 h 2801073"/>
              <a:gd name="connsiteX0" fmla="*/ 219919 w 880789"/>
              <a:gd name="connsiteY0" fmla="*/ 0 h 2801073"/>
              <a:gd name="connsiteX1" fmla="*/ 879676 w 880789"/>
              <a:gd name="connsiteY1" fmla="*/ 891251 h 2801073"/>
              <a:gd name="connsiteX2" fmla="*/ 879676 w 880789"/>
              <a:gd name="connsiteY2" fmla="*/ 2801073 h 2801073"/>
              <a:gd name="connsiteX3" fmla="*/ 0 w 880789"/>
              <a:gd name="connsiteY3" fmla="*/ 1458409 h 2801073"/>
              <a:gd name="connsiteX4" fmla="*/ 219919 w 880789"/>
              <a:gd name="connsiteY4" fmla="*/ 0 h 2801073"/>
              <a:gd name="connsiteX0" fmla="*/ 243069 w 880789"/>
              <a:gd name="connsiteY0" fmla="*/ 0 h 3044142"/>
              <a:gd name="connsiteX1" fmla="*/ 879676 w 880789"/>
              <a:gd name="connsiteY1" fmla="*/ 1134320 h 3044142"/>
              <a:gd name="connsiteX2" fmla="*/ 879676 w 880789"/>
              <a:gd name="connsiteY2" fmla="*/ 3044142 h 3044142"/>
              <a:gd name="connsiteX3" fmla="*/ 0 w 880789"/>
              <a:gd name="connsiteY3" fmla="*/ 1701478 h 3044142"/>
              <a:gd name="connsiteX4" fmla="*/ 243069 w 880789"/>
              <a:gd name="connsiteY4" fmla="*/ 0 h 3044142"/>
              <a:gd name="connsiteX0" fmla="*/ 104173 w 741893"/>
              <a:gd name="connsiteY0" fmla="*/ 0 h 3044142"/>
              <a:gd name="connsiteX1" fmla="*/ 740780 w 741893"/>
              <a:gd name="connsiteY1" fmla="*/ 1134320 h 3044142"/>
              <a:gd name="connsiteX2" fmla="*/ 740780 w 741893"/>
              <a:gd name="connsiteY2" fmla="*/ 3044142 h 3044142"/>
              <a:gd name="connsiteX3" fmla="*/ 0 w 741893"/>
              <a:gd name="connsiteY3" fmla="*/ 1678328 h 3044142"/>
              <a:gd name="connsiteX4" fmla="*/ 104173 w 741893"/>
              <a:gd name="connsiteY4" fmla="*/ 0 h 3044142"/>
              <a:gd name="connsiteX0" fmla="*/ 104173 w 740828"/>
              <a:gd name="connsiteY0" fmla="*/ 0 h 2639028"/>
              <a:gd name="connsiteX1" fmla="*/ 740780 w 740828"/>
              <a:gd name="connsiteY1" fmla="*/ 1134320 h 2639028"/>
              <a:gd name="connsiteX2" fmla="*/ 520861 w 740828"/>
              <a:gd name="connsiteY2" fmla="*/ 2639028 h 2639028"/>
              <a:gd name="connsiteX3" fmla="*/ 0 w 740828"/>
              <a:gd name="connsiteY3" fmla="*/ 1678328 h 2639028"/>
              <a:gd name="connsiteX4" fmla="*/ 104173 w 740828"/>
              <a:gd name="connsiteY4" fmla="*/ 0 h 2639028"/>
              <a:gd name="connsiteX0" fmla="*/ 104173 w 567357"/>
              <a:gd name="connsiteY0" fmla="*/ 0 h 2639028"/>
              <a:gd name="connsiteX1" fmla="*/ 567160 w 567357"/>
              <a:gd name="connsiteY1" fmla="*/ 833378 h 2639028"/>
              <a:gd name="connsiteX2" fmla="*/ 520861 w 567357"/>
              <a:gd name="connsiteY2" fmla="*/ 2639028 h 2639028"/>
              <a:gd name="connsiteX3" fmla="*/ 0 w 567357"/>
              <a:gd name="connsiteY3" fmla="*/ 1678328 h 2639028"/>
              <a:gd name="connsiteX4" fmla="*/ 104173 w 567357"/>
              <a:gd name="connsiteY4" fmla="*/ 0 h 2639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357" h="2639028">
                <a:moveTo>
                  <a:pt x="104173" y="0"/>
                </a:moveTo>
                <a:lnTo>
                  <a:pt x="567160" y="833378"/>
                </a:lnTo>
                <a:cubicBezTo>
                  <a:pt x="571018" y="1659038"/>
                  <a:pt x="517003" y="1813368"/>
                  <a:pt x="520861" y="2639028"/>
                </a:cubicBezTo>
                <a:lnTo>
                  <a:pt x="0" y="1678328"/>
                </a:lnTo>
                <a:cubicBezTo>
                  <a:pt x="3858" y="1061012"/>
                  <a:pt x="100315" y="617316"/>
                  <a:pt x="1041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30" name="Rectangle 2"/>
          <p:cNvSpPr/>
          <p:nvPr/>
        </p:nvSpPr>
        <p:spPr>
          <a:xfrm>
            <a:off x="3567959" y="1173652"/>
            <a:ext cx="567357" cy="2985170"/>
          </a:xfrm>
          <a:custGeom>
            <a:avLst/>
            <a:gdLst>
              <a:gd name="connsiteX0" fmla="*/ 0 w 868101"/>
              <a:gd name="connsiteY0" fmla="*/ 0 h 3194612"/>
              <a:gd name="connsiteX1" fmla="*/ 868101 w 868101"/>
              <a:gd name="connsiteY1" fmla="*/ 0 h 3194612"/>
              <a:gd name="connsiteX2" fmla="*/ 868101 w 868101"/>
              <a:gd name="connsiteY2" fmla="*/ 3194612 h 3194612"/>
              <a:gd name="connsiteX3" fmla="*/ 0 w 868101"/>
              <a:gd name="connsiteY3" fmla="*/ 3194612 h 3194612"/>
              <a:gd name="connsiteX4" fmla="*/ 0 w 868101"/>
              <a:gd name="connsiteY4" fmla="*/ 0 h 3194612"/>
              <a:gd name="connsiteX0" fmla="*/ 0 w 868101"/>
              <a:gd name="connsiteY0" fmla="*/ 0 h 3194612"/>
              <a:gd name="connsiteX1" fmla="*/ 856526 w 868101"/>
              <a:gd name="connsiteY1" fmla="*/ 717631 h 3194612"/>
              <a:gd name="connsiteX2" fmla="*/ 868101 w 868101"/>
              <a:gd name="connsiteY2" fmla="*/ 3194612 h 3194612"/>
              <a:gd name="connsiteX3" fmla="*/ 0 w 868101"/>
              <a:gd name="connsiteY3" fmla="*/ 3194612 h 3194612"/>
              <a:gd name="connsiteX4" fmla="*/ 0 w 868101"/>
              <a:gd name="connsiteY4" fmla="*/ 0 h 3194612"/>
              <a:gd name="connsiteX0" fmla="*/ 0 w 868101"/>
              <a:gd name="connsiteY0" fmla="*/ 0 h 3194612"/>
              <a:gd name="connsiteX1" fmla="*/ 856526 w 868101"/>
              <a:gd name="connsiteY1" fmla="*/ 717631 h 3194612"/>
              <a:gd name="connsiteX2" fmla="*/ 868101 w 868101"/>
              <a:gd name="connsiteY2" fmla="*/ 3194612 h 3194612"/>
              <a:gd name="connsiteX3" fmla="*/ 0 w 868101"/>
              <a:gd name="connsiteY3" fmla="*/ 2303361 h 3194612"/>
              <a:gd name="connsiteX4" fmla="*/ 0 w 868101"/>
              <a:gd name="connsiteY4" fmla="*/ 0 h 3194612"/>
              <a:gd name="connsiteX0" fmla="*/ 0 w 869214"/>
              <a:gd name="connsiteY0" fmla="*/ 0 h 3194612"/>
              <a:gd name="connsiteX1" fmla="*/ 868101 w 869214"/>
              <a:gd name="connsiteY1" fmla="*/ 1284790 h 3194612"/>
              <a:gd name="connsiteX2" fmla="*/ 868101 w 869214"/>
              <a:gd name="connsiteY2" fmla="*/ 3194612 h 3194612"/>
              <a:gd name="connsiteX3" fmla="*/ 0 w 869214"/>
              <a:gd name="connsiteY3" fmla="*/ 2303361 h 3194612"/>
              <a:gd name="connsiteX4" fmla="*/ 0 w 869214"/>
              <a:gd name="connsiteY4" fmla="*/ 0 h 3194612"/>
              <a:gd name="connsiteX0" fmla="*/ 11575 w 880789"/>
              <a:gd name="connsiteY0" fmla="*/ 0 h 3194612"/>
              <a:gd name="connsiteX1" fmla="*/ 879676 w 880789"/>
              <a:gd name="connsiteY1" fmla="*/ 1284790 h 3194612"/>
              <a:gd name="connsiteX2" fmla="*/ 879676 w 880789"/>
              <a:gd name="connsiteY2" fmla="*/ 3194612 h 3194612"/>
              <a:gd name="connsiteX3" fmla="*/ 0 w 880789"/>
              <a:gd name="connsiteY3" fmla="*/ 1851948 h 3194612"/>
              <a:gd name="connsiteX4" fmla="*/ 11575 w 880789"/>
              <a:gd name="connsiteY4" fmla="*/ 0 h 3194612"/>
              <a:gd name="connsiteX0" fmla="*/ 219919 w 880789"/>
              <a:gd name="connsiteY0" fmla="*/ 0 h 2835797"/>
              <a:gd name="connsiteX1" fmla="*/ 879676 w 880789"/>
              <a:gd name="connsiteY1" fmla="*/ 925975 h 2835797"/>
              <a:gd name="connsiteX2" fmla="*/ 879676 w 880789"/>
              <a:gd name="connsiteY2" fmla="*/ 2835797 h 2835797"/>
              <a:gd name="connsiteX3" fmla="*/ 0 w 880789"/>
              <a:gd name="connsiteY3" fmla="*/ 1493133 h 2835797"/>
              <a:gd name="connsiteX4" fmla="*/ 219919 w 880789"/>
              <a:gd name="connsiteY4" fmla="*/ 0 h 2835797"/>
              <a:gd name="connsiteX0" fmla="*/ 266218 w 880789"/>
              <a:gd name="connsiteY0" fmla="*/ 0 h 2801073"/>
              <a:gd name="connsiteX1" fmla="*/ 879676 w 880789"/>
              <a:gd name="connsiteY1" fmla="*/ 891251 h 2801073"/>
              <a:gd name="connsiteX2" fmla="*/ 879676 w 880789"/>
              <a:gd name="connsiteY2" fmla="*/ 2801073 h 2801073"/>
              <a:gd name="connsiteX3" fmla="*/ 0 w 880789"/>
              <a:gd name="connsiteY3" fmla="*/ 1458409 h 2801073"/>
              <a:gd name="connsiteX4" fmla="*/ 266218 w 880789"/>
              <a:gd name="connsiteY4" fmla="*/ 0 h 2801073"/>
              <a:gd name="connsiteX0" fmla="*/ 219919 w 880789"/>
              <a:gd name="connsiteY0" fmla="*/ 0 h 2801073"/>
              <a:gd name="connsiteX1" fmla="*/ 879676 w 880789"/>
              <a:gd name="connsiteY1" fmla="*/ 891251 h 2801073"/>
              <a:gd name="connsiteX2" fmla="*/ 879676 w 880789"/>
              <a:gd name="connsiteY2" fmla="*/ 2801073 h 2801073"/>
              <a:gd name="connsiteX3" fmla="*/ 0 w 880789"/>
              <a:gd name="connsiteY3" fmla="*/ 1458409 h 2801073"/>
              <a:gd name="connsiteX4" fmla="*/ 219919 w 880789"/>
              <a:gd name="connsiteY4" fmla="*/ 0 h 2801073"/>
              <a:gd name="connsiteX0" fmla="*/ 243069 w 880789"/>
              <a:gd name="connsiteY0" fmla="*/ 0 h 3044142"/>
              <a:gd name="connsiteX1" fmla="*/ 879676 w 880789"/>
              <a:gd name="connsiteY1" fmla="*/ 1134320 h 3044142"/>
              <a:gd name="connsiteX2" fmla="*/ 879676 w 880789"/>
              <a:gd name="connsiteY2" fmla="*/ 3044142 h 3044142"/>
              <a:gd name="connsiteX3" fmla="*/ 0 w 880789"/>
              <a:gd name="connsiteY3" fmla="*/ 1701478 h 3044142"/>
              <a:gd name="connsiteX4" fmla="*/ 243069 w 880789"/>
              <a:gd name="connsiteY4" fmla="*/ 0 h 3044142"/>
              <a:gd name="connsiteX0" fmla="*/ 104173 w 741893"/>
              <a:gd name="connsiteY0" fmla="*/ 0 h 3044142"/>
              <a:gd name="connsiteX1" fmla="*/ 740780 w 741893"/>
              <a:gd name="connsiteY1" fmla="*/ 1134320 h 3044142"/>
              <a:gd name="connsiteX2" fmla="*/ 740780 w 741893"/>
              <a:gd name="connsiteY2" fmla="*/ 3044142 h 3044142"/>
              <a:gd name="connsiteX3" fmla="*/ 0 w 741893"/>
              <a:gd name="connsiteY3" fmla="*/ 1678328 h 3044142"/>
              <a:gd name="connsiteX4" fmla="*/ 104173 w 741893"/>
              <a:gd name="connsiteY4" fmla="*/ 0 h 3044142"/>
              <a:gd name="connsiteX0" fmla="*/ 104173 w 740828"/>
              <a:gd name="connsiteY0" fmla="*/ 0 h 2639028"/>
              <a:gd name="connsiteX1" fmla="*/ 740780 w 740828"/>
              <a:gd name="connsiteY1" fmla="*/ 1134320 h 2639028"/>
              <a:gd name="connsiteX2" fmla="*/ 520861 w 740828"/>
              <a:gd name="connsiteY2" fmla="*/ 2639028 h 2639028"/>
              <a:gd name="connsiteX3" fmla="*/ 0 w 740828"/>
              <a:gd name="connsiteY3" fmla="*/ 1678328 h 2639028"/>
              <a:gd name="connsiteX4" fmla="*/ 104173 w 740828"/>
              <a:gd name="connsiteY4" fmla="*/ 0 h 2639028"/>
              <a:gd name="connsiteX0" fmla="*/ 104173 w 567357"/>
              <a:gd name="connsiteY0" fmla="*/ 0 h 2639028"/>
              <a:gd name="connsiteX1" fmla="*/ 567160 w 567357"/>
              <a:gd name="connsiteY1" fmla="*/ 833378 h 2639028"/>
              <a:gd name="connsiteX2" fmla="*/ 520861 w 567357"/>
              <a:gd name="connsiteY2" fmla="*/ 2639028 h 2639028"/>
              <a:gd name="connsiteX3" fmla="*/ 0 w 567357"/>
              <a:gd name="connsiteY3" fmla="*/ 1678328 h 2639028"/>
              <a:gd name="connsiteX4" fmla="*/ 104173 w 567357"/>
              <a:gd name="connsiteY4" fmla="*/ 0 h 2639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357" h="2639028">
                <a:moveTo>
                  <a:pt x="104173" y="0"/>
                </a:moveTo>
                <a:lnTo>
                  <a:pt x="567160" y="833378"/>
                </a:lnTo>
                <a:cubicBezTo>
                  <a:pt x="571018" y="1659038"/>
                  <a:pt x="517003" y="1813368"/>
                  <a:pt x="520861" y="2639028"/>
                </a:cubicBezTo>
                <a:lnTo>
                  <a:pt x="0" y="1678328"/>
                </a:lnTo>
                <a:cubicBezTo>
                  <a:pt x="3858" y="1061012"/>
                  <a:pt x="100315" y="617316"/>
                  <a:pt x="1041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31" name="Rectangle 2"/>
          <p:cNvSpPr/>
          <p:nvPr/>
        </p:nvSpPr>
        <p:spPr>
          <a:xfrm>
            <a:off x="5499178" y="1201114"/>
            <a:ext cx="567357" cy="2898333"/>
          </a:xfrm>
          <a:custGeom>
            <a:avLst/>
            <a:gdLst>
              <a:gd name="connsiteX0" fmla="*/ 0 w 868101"/>
              <a:gd name="connsiteY0" fmla="*/ 0 h 3194612"/>
              <a:gd name="connsiteX1" fmla="*/ 868101 w 868101"/>
              <a:gd name="connsiteY1" fmla="*/ 0 h 3194612"/>
              <a:gd name="connsiteX2" fmla="*/ 868101 w 868101"/>
              <a:gd name="connsiteY2" fmla="*/ 3194612 h 3194612"/>
              <a:gd name="connsiteX3" fmla="*/ 0 w 868101"/>
              <a:gd name="connsiteY3" fmla="*/ 3194612 h 3194612"/>
              <a:gd name="connsiteX4" fmla="*/ 0 w 868101"/>
              <a:gd name="connsiteY4" fmla="*/ 0 h 3194612"/>
              <a:gd name="connsiteX0" fmla="*/ 0 w 868101"/>
              <a:gd name="connsiteY0" fmla="*/ 0 h 3194612"/>
              <a:gd name="connsiteX1" fmla="*/ 856526 w 868101"/>
              <a:gd name="connsiteY1" fmla="*/ 717631 h 3194612"/>
              <a:gd name="connsiteX2" fmla="*/ 868101 w 868101"/>
              <a:gd name="connsiteY2" fmla="*/ 3194612 h 3194612"/>
              <a:gd name="connsiteX3" fmla="*/ 0 w 868101"/>
              <a:gd name="connsiteY3" fmla="*/ 3194612 h 3194612"/>
              <a:gd name="connsiteX4" fmla="*/ 0 w 868101"/>
              <a:gd name="connsiteY4" fmla="*/ 0 h 3194612"/>
              <a:gd name="connsiteX0" fmla="*/ 0 w 868101"/>
              <a:gd name="connsiteY0" fmla="*/ 0 h 3194612"/>
              <a:gd name="connsiteX1" fmla="*/ 856526 w 868101"/>
              <a:gd name="connsiteY1" fmla="*/ 717631 h 3194612"/>
              <a:gd name="connsiteX2" fmla="*/ 868101 w 868101"/>
              <a:gd name="connsiteY2" fmla="*/ 3194612 h 3194612"/>
              <a:gd name="connsiteX3" fmla="*/ 0 w 868101"/>
              <a:gd name="connsiteY3" fmla="*/ 2303361 h 3194612"/>
              <a:gd name="connsiteX4" fmla="*/ 0 w 868101"/>
              <a:gd name="connsiteY4" fmla="*/ 0 h 3194612"/>
              <a:gd name="connsiteX0" fmla="*/ 0 w 869214"/>
              <a:gd name="connsiteY0" fmla="*/ 0 h 3194612"/>
              <a:gd name="connsiteX1" fmla="*/ 868101 w 869214"/>
              <a:gd name="connsiteY1" fmla="*/ 1284790 h 3194612"/>
              <a:gd name="connsiteX2" fmla="*/ 868101 w 869214"/>
              <a:gd name="connsiteY2" fmla="*/ 3194612 h 3194612"/>
              <a:gd name="connsiteX3" fmla="*/ 0 w 869214"/>
              <a:gd name="connsiteY3" fmla="*/ 2303361 h 3194612"/>
              <a:gd name="connsiteX4" fmla="*/ 0 w 869214"/>
              <a:gd name="connsiteY4" fmla="*/ 0 h 3194612"/>
              <a:gd name="connsiteX0" fmla="*/ 11575 w 880789"/>
              <a:gd name="connsiteY0" fmla="*/ 0 h 3194612"/>
              <a:gd name="connsiteX1" fmla="*/ 879676 w 880789"/>
              <a:gd name="connsiteY1" fmla="*/ 1284790 h 3194612"/>
              <a:gd name="connsiteX2" fmla="*/ 879676 w 880789"/>
              <a:gd name="connsiteY2" fmla="*/ 3194612 h 3194612"/>
              <a:gd name="connsiteX3" fmla="*/ 0 w 880789"/>
              <a:gd name="connsiteY3" fmla="*/ 1851948 h 3194612"/>
              <a:gd name="connsiteX4" fmla="*/ 11575 w 880789"/>
              <a:gd name="connsiteY4" fmla="*/ 0 h 3194612"/>
              <a:gd name="connsiteX0" fmla="*/ 219919 w 880789"/>
              <a:gd name="connsiteY0" fmla="*/ 0 h 2835797"/>
              <a:gd name="connsiteX1" fmla="*/ 879676 w 880789"/>
              <a:gd name="connsiteY1" fmla="*/ 925975 h 2835797"/>
              <a:gd name="connsiteX2" fmla="*/ 879676 w 880789"/>
              <a:gd name="connsiteY2" fmla="*/ 2835797 h 2835797"/>
              <a:gd name="connsiteX3" fmla="*/ 0 w 880789"/>
              <a:gd name="connsiteY3" fmla="*/ 1493133 h 2835797"/>
              <a:gd name="connsiteX4" fmla="*/ 219919 w 880789"/>
              <a:gd name="connsiteY4" fmla="*/ 0 h 2835797"/>
              <a:gd name="connsiteX0" fmla="*/ 266218 w 880789"/>
              <a:gd name="connsiteY0" fmla="*/ 0 h 2801073"/>
              <a:gd name="connsiteX1" fmla="*/ 879676 w 880789"/>
              <a:gd name="connsiteY1" fmla="*/ 891251 h 2801073"/>
              <a:gd name="connsiteX2" fmla="*/ 879676 w 880789"/>
              <a:gd name="connsiteY2" fmla="*/ 2801073 h 2801073"/>
              <a:gd name="connsiteX3" fmla="*/ 0 w 880789"/>
              <a:gd name="connsiteY3" fmla="*/ 1458409 h 2801073"/>
              <a:gd name="connsiteX4" fmla="*/ 266218 w 880789"/>
              <a:gd name="connsiteY4" fmla="*/ 0 h 2801073"/>
              <a:gd name="connsiteX0" fmla="*/ 219919 w 880789"/>
              <a:gd name="connsiteY0" fmla="*/ 0 h 2801073"/>
              <a:gd name="connsiteX1" fmla="*/ 879676 w 880789"/>
              <a:gd name="connsiteY1" fmla="*/ 891251 h 2801073"/>
              <a:gd name="connsiteX2" fmla="*/ 879676 w 880789"/>
              <a:gd name="connsiteY2" fmla="*/ 2801073 h 2801073"/>
              <a:gd name="connsiteX3" fmla="*/ 0 w 880789"/>
              <a:gd name="connsiteY3" fmla="*/ 1458409 h 2801073"/>
              <a:gd name="connsiteX4" fmla="*/ 219919 w 880789"/>
              <a:gd name="connsiteY4" fmla="*/ 0 h 2801073"/>
              <a:gd name="connsiteX0" fmla="*/ 243069 w 880789"/>
              <a:gd name="connsiteY0" fmla="*/ 0 h 3044142"/>
              <a:gd name="connsiteX1" fmla="*/ 879676 w 880789"/>
              <a:gd name="connsiteY1" fmla="*/ 1134320 h 3044142"/>
              <a:gd name="connsiteX2" fmla="*/ 879676 w 880789"/>
              <a:gd name="connsiteY2" fmla="*/ 3044142 h 3044142"/>
              <a:gd name="connsiteX3" fmla="*/ 0 w 880789"/>
              <a:gd name="connsiteY3" fmla="*/ 1701478 h 3044142"/>
              <a:gd name="connsiteX4" fmla="*/ 243069 w 880789"/>
              <a:gd name="connsiteY4" fmla="*/ 0 h 3044142"/>
              <a:gd name="connsiteX0" fmla="*/ 104173 w 741893"/>
              <a:gd name="connsiteY0" fmla="*/ 0 h 3044142"/>
              <a:gd name="connsiteX1" fmla="*/ 740780 w 741893"/>
              <a:gd name="connsiteY1" fmla="*/ 1134320 h 3044142"/>
              <a:gd name="connsiteX2" fmla="*/ 740780 w 741893"/>
              <a:gd name="connsiteY2" fmla="*/ 3044142 h 3044142"/>
              <a:gd name="connsiteX3" fmla="*/ 0 w 741893"/>
              <a:gd name="connsiteY3" fmla="*/ 1678328 h 3044142"/>
              <a:gd name="connsiteX4" fmla="*/ 104173 w 741893"/>
              <a:gd name="connsiteY4" fmla="*/ 0 h 3044142"/>
              <a:gd name="connsiteX0" fmla="*/ 104173 w 740828"/>
              <a:gd name="connsiteY0" fmla="*/ 0 h 2639028"/>
              <a:gd name="connsiteX1" fmla="*/ 740780 w 740828"/>
              <a:gd name="connsiteY1" fmla="*/ 1134320 h 2639028"/>
              <a:gd name="connsiteX2" fmla="*/ 520861 w 740828"/>
              <a:gd name="connsiteY2" fmla="*/ 2639028 h 2639028"/>
              <a:gd name="connsiteX3" fmla="*/ 0 w 740828"/>
              <a:gd name="connsiteY3" fmla="*/ 1678328 h 2639028"/>
              <a:gd name="connsiteX4" fmla="*/ 104173 w 740828"/>
              <a:gd name="connsiteY4" fmla="*/ 0 h 2639028"/>
              <a:gd name="connsiteX0" fmla="*/ 104173 w 567357"/>
              <a:gd name="connsiteY0" fmla="*/ 0 h 2639028"/>
              <a:gd name="connsiteX1" fmla="*/ 567160 w 567357"/>
              <a:gd name="connsiteY1" fmla="*/ 833378 h 2639028"/>
              <a:gd name="connsiteX2" fmla="*/ 520861 w 567357"/>
              <a:gd name="connsiteY2" fmla="*/ 2639028 h 2639028"/>
              <a:gd name="connsiteX3" fmla="*/ 0 w 567357"/>
              <a:gd name="connsiteY3" fmla="*/ 1678328 h 2639028"/>
              <a:gd name="connsiteX4" fmla="*/ 104173 w 567357"/>
              <a:gd name="connsiteY4" fmla="*/ 0 h 2639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357" h="2639028">
                <a:moveTo>
                  <a:pt x="104173" y="0"/>
                </a:moveTo>
                <a:lnTo>
                  <a:pt x="567160" y="833378"/>
                </a:lnTo>
                <a:cubicBezTo>
                  <a:pt x="571018" y="1659038"/>
                  <a:pt x="517003" y="1813368"/>
                  <a:pt x="520861" y="2639028"/>
                </a:cubicBezTo>
                <a:lnTo>
                  <a:pt x="0" y="1678328"/>
                </a:lnTo>
                <a:cubicBezTo>
                  <a:pt x="3858" y="1061012"/>
                  <a:pt x="100315" y="617316"/>
                  <a:pt x="1041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32" name="Right Arrow 12"/>
          <p:cNvSpPr/>
          <p:nvPr/>
        </p:nvSpPr>
        <p:spPr>
          <a:xfrm>
            <a:off x="1764982" y="1185966"/>
            <a:ext cx="8633949" cy="2913481"/>
          </a:xfrm>
          <a:custGeom>
            <a:avLst/>
            <a:gdLst>
              <a:gd name="connsiteX0" fmla="*/ 0 w 8633949"/>
              <a:gd name="connsiteY0" fmla="*/ 275615 h 2913481"/>
              <a:gd name="connsiteX1" fmla="*/ 7873618 w 8633949"/>
              <a:gd name="connsiteY1" fmla="*/ 275615 h 2913481"/>
              <a:gd name="connsiteX2" fmla="*/ 7873618 w 8633949"/>
              <a:gd name="connsiteY2" fmla="*/ 0 h 2913481"/>
              <a:gd name="connsiteX3" fmla="*/ 8633949 w 8633949"/>
              <a:gd name="connsiteY3" fmla="*/ 1456741 h 2913481"/>
              <a:gd name="connsiteX4" fmla="*/ 7873618 w 8633949"/>
              <a:gd name="connsiteY4" fmla="*/ 2913481 h 2913481"/>
              <a:gd name="connsiteX5" fmla="*/ 7873618 w 8633949"/>
              <a:gd name="connsiteY5" fmla="*/ 2637866 h 2913481"/>
              <a:gd name="connsiteX6" fmla="*/ 0 w 8633949"/>
              <a:gd name="connsiteY6" fmla="*/ 2637866 h 2913481"/>
              <a:gd name="connsiteX7" fmla="*/ 0 w 8633949"/>
              <a:gd name="connsiteY7" fmla="*/ 275615 h 2913481"/>
              <a:gd name="connsiteX0" fmla="*/ 8397 w 8642346"/>
              <a:gd name="connsiteY0" fmla="*/ 275615 h 2913481"/>
              <a:gd name="connsiteX1" fmla="*/ 7882015 w 8642346"/>
              <a:gd name="connsiteY1" fmla="*/ 275615 h 2913481"/>
              <a:gd name="connsiteX2" fmla="*/ 7882015 w 8642346"/>
              <a:gd name="connsiteY2" fmla="*/ 0 h 2913481"/>
              <a:gd name="connsiteX3" fmla="*/ 8642346 w 8642346"/>
              <a:gd name="connsiteY3" fmla="*/ 1456741 h 2913481"/>
              <a:gd name="connsiteX4" fmla="*/ 7882015 w 8642346"/>
              <a:gd name="connsiteY4" fmla="*/ 2913481 h 2913481"/>
              <a:gd name="connsiteX5" fmla="*/ 7882015 w 8642346"/>
              <a:gd name="connsiteY5" fmla="*/ 2637866 h 2913481"/>
              <a:gd name="connsiteX6" fmla="*/ 8397 w 8642346"/>
              <a:gd name="connsiteY6" fmla="*/ 2637866 h 2913481"/>
              <a:gd name="connsiteX7" fmla="*/ 0 w 8642346"/>
              <a:gd name="connsiteY7" fmla="*/ 1369689 h 2913481"/>
              <a:gd name="connsiteX8" fmla="*/ 8397 w 8642346"/>
              <a:gd name="connsiteY8" fmla="*/ 275615 h 2913481"/>
              <a:gd name="connsiteX0" fmla="*/ 0 w 8633949"/>
              <a:gd name="connsiteY0" fmla="*/ 275615 h 2913481"/>
              <a:gd name="connsiteX1" fmla="*/ 7873618 w 8633949"/>
              <a:gd name="connsiteY1" fmla="*/ 275615 h 2913481"/>
              <a:gd name="connsiteX2" fmla="*/ 7873618 w 8633949"/>
              <a:gd name="connsiteY2" fmla="*/ 0 h 2913481"/>
              <a:gd name="connsiteX3" fmla="*/ 8633949 w 8633949"/>
              <a:gd name="connsiteY3" fmla="*/ 1456741 h 2913481"/>
              <a:gd name="connsiteX4" fmla="*/ 7873618 w 8633949"/>
              <a:gd name="connsiteY4" fmla="*/ 2913481 h 2913481"/>
              <a:gd name="connsiteX5" fmla="*/ 7873618 w 8633949"/>
              <a:gd name="connsiteY5" fmla="*/ 2637866 h 2913481"/>
              <a:gd name="connsiteX6" fmla="*/ 0 w 8633949"/>
              <a:gd name="connsiteY6" fmla="*/ 2637866 h 2913481"/>
              <a:gd name="connsiteX7" fmla="*/ 288486 w 8633949"/>
              <a:gd name="connsiteY7" fmla="*/ 1393439 h 2913481"/>
              <a:gd name="connsiteX8" fmla="*/ 0 w 8633949"/>
              <a:gd name="connsiteY8" fmla="*/ 275615 h 2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3949" h="2913481">
                <a:moveTo>
                  <a:pt x="0" y="275615"/>
                </a:moveTo>
                <a:lnTo>
                  <a:pt x="7873618" y="275615"/>
                </a:lnTo>
                <a:lnTo>
                  <a:pt x="7873618" y="0"/>
                </a:lnTo>
                <a:lnTo>
                  <a:pt x="8633949" y="1456741"/>
                </a:lnTo>
                <a:lnTo>
                  <a:pt x="7873618" y="2913481"/>
                </a:lnTo>
                <a:lnTo>
                  <a:pt x="7873618" y="2637866"/>
                </a:lnTo>
                <a:lnTo>
                  <a:pt x="0" y="2637866"/>
                </a:lnTo>
                <a:lnTo>
                  <a:pt x="288486" y="1393439"/>
                </a:lnTo>
                <a:lnTo>
                  <a:pt x="0" y="27561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33" name="Rounded Rectangle 32"/>
          <p:cNvSpPr/>
          <p:nvPr/>
        </p:nvSpPr>
        <p:spPr>
          <a:xfrm>
            <a:off x="2119058" y="1050644"/>
            <a:ext cx="1575435" cy="3194612"/>
          </a:xfrm>
          <a:prstGeom prst="roundRect">
            <a:avLst>
              <a:gd name="adj" fmla="val 135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34" name="Rounded Rectangle 33"/>
          <p:cNvSpPr/>
          <p:nvPr/>
        </p:nvSpPr>
        <p:spPr>
          <a:xfrm>
            <a:off x="4040457" y="1050644"/>
            <a:ext cx="1575435" cy="3194612"/>
          </a:xfrm>
          <a:prstGeom prst="roundRect">
            <a:avLst>
              <a:gd name="adj" fmla="val 135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35" name="Rounded Rectangle 34"/>
          <p:cNvSpPr/>
          <p:nvPr/>
        </p:nvSpPr>
        <p:spPr>
          <a:xfrm>
            <a:off x="6021647" y="1050644"/>
            <a:ext cx="1575435" cy="3194612"/>
          </a:xfrm>
          <a:prstGeom prst="roundRect">
            <a:avLst>
              <a:gd name="adj" fmla="val 135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36" name="Rounded Rectangle 35"/>
          <p:cNvSpPr/>
          <p:nvPr/>
        </p:nvSpPr>
        <p:spPr>
          <a:xfrm>
            <a:off x="7977765" y="1050644"/>
            <a:ext cx="1575435" cy="3194612"/>
          </a:xfrm>
          <a:prstGeom prst="roundRect">
            <a:avLst>
              <a:gd name="adj" fmla="val 135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37" name="9 Rectángulo"/>
          <p:cNvSpPr/>
          <p:nvPr/>
        </p:nvSpPr>
        <p:spPr>
          <a:xfrm>
            <a:off x="2172300" y="1168548"/>
            <a:ext cx="1468948" cy="254215"/>
          </a:xfrm>
          <a:prstGeom prst="rect">
            <a:avLst/>
          </a:prstGeom>
        </p:spPr>
        <p:txBody>
          <a:bodyPr wrap="none" lIns="38396" tIns="19198" rIns="38396" bIns="19198">
            <a:spAutoFit/>
          </a:bodyPr>
          <a:lstStyle/>
          <a:p>
            <a:r>
              <a:rPr lang="en-US" sz="1400" b="1" kern="0" dirty="0">
                <a:solidFill>
                  <a:schemeClr val="bg1"/>
                </a:solidFill>
                <a:ea typeface="Verdana" pitchFamily="34" charset="0"/>
                <a:cs typeface="Verdana" pitchFamily="34" charset="0"/>
              </a:rPr>
              <a:t>RATIONALIZATION</a:t>
            </a:r>
            <a:endParaRPr lang="en-US" sz="1400" b="1" dirty="0">
              <a:solidFill>
                <a:schemeClr val="bg1"/>
              </a:solidFill>
              <a:ea typeface="Verdana" pitchFamily="34" charset="0"/>
              <a:cs typeface="Verdana" pitchFamily="34" charset="0"/>
            </a:endParaRPr>
          </a:p>
        </p:txBody>
      </p:sp>
      <p:sp>
        <p:nvSpPr>
          <p:cNvPr id="38" name="9 Rectángulo"/>
          <p:cNvSpPr/>
          <p:nvPr/>
        </p:nvSpPr>
        <p:spPr>
          <a:xfrm>
            <a:off x="4172246" y="1168548"/>
            <a:ext cx="1311854" cy="254215"/>
          </a:xfrm>
          <a:prstGeom prst="rect">
            <a:avLst/>
          </a:prstGeom>
        </p:spPr>
        <p:txBody>
          <a:bodyPr wrap="none" lIns="38396" tIns="19198" rIns="38396" bIns="19198">
            <a:spAutoFit/>
          </a:bodyPr>
          <a:lstStyle/>
          <a:p>
            <a:r>
              <a:rPr lang="en-US" sz="1400" b="1" kern="0" dirty="0">
                <a:solidFill>
                  <a:schemeClr val="bg1"/>
                </a:solidFill>
                <a:ea typeface="Verdana" pitchFamily="34" charset="0"/>
                <a:cs typeface="Verdana" pitchFamily="34" charset="0"/>
              </a:rPr>
              <a:t>REENGINEERING</a:t>
            </a:r>
            <a:endParaRPr lang="en-US" sz="1400" b="1" dirty="0">
              <a:solidFill>
                <a:schemeClr val="bg1"/>
              </a:solidFill>
              <a:ea typeface="Verdana" pitchFamily="34" charset="0"/>
              <a:cs typeface="Verdana" pitchFamily="34" charset="0"/>
            </a:endParaRPr>
          </a:p>
        </p:txBody>
      </p:sp>
      <p:sp>
        <p:nvSpPr>
          <p:cNvPr id="39" name="9 Rectángulo"/>
          <p:cNvSpPr/>
          <p:nvPr/>
        </p:nvSpPr>
        <p:spPr>
          <a:xfrm>
            <a:off x="6254425" y="1168548"/>
            <a:ext cx="1109876" cy="254215"/>
          </a:xfrm>
          <a:prstGeom prst="rect">
            <a:avLst/>
          </a:prstGeom>
        </p:spPr>
        <p:txBody>
          <a:bodyPr wrap="none" lIns="38396" tIns="19198" rIns="38396" bIns="19198">
            <a:spAutoFit/>
          </a:bodyPr>
          <a:lstStyle/>
          <a:p>
            <a:r>
              <a:rPr lang="en-US" sz="1400" b="1" kern="0" dirty="0">
                <a:solidFill>
                  <a:prstClr val="white"/>
                </a:solidFill>
                <a:ea typeface="Verdana" pitchFamily="34" charset="0"/>
                <a:cs typeface="Verdana" pitchFamily="34" charset="0"/>
              </a:rPr>
              <a:t>DIGITIZATION</a:t>
            </a:r>
            <a:endParaRPr lang="en-US" sz="1400" b="1" dirty="0">
              <a:solidFill>
                <a:prstClr val="white"/>
              </a:solidFill>
              <a:ea typeface="Verdana" pitchFamily="34" charset="0"/>
              <a:cs typeface="Verdana" pitchFamily="34" charset="0"/>
            </a:endParaRPr>
          </a:p>
        </p:txBody>
      </p:sp>
      <p:sp>
        <p:nvSpPr>
          <p:cNvPr id="40" name="9 Rectángulo"/>
          <p:cNvSpPr/>
          <p:nvPr/>
        </p:nvSpPr>
        <p:spPr>
          <a:xfrm>
            <a:off x="8370043" y="1168548"/>
            <a:ext cx="790879" cy="254215"/>
          </a:xfrm>
          <a:prstGeom prst="rect">
            <a:avLst/>
          </a:prstGeom>
        </p:spPr>
        <p:txBody>
          <a:bodyPr wrap="none" lIns="38396" tIns="19198" rIns="38396" bIns="19198">
            <a:spAutoFit/>
          </a:bodyPr>
          <a:lstStyle/>
          <a:p>
            <a:r>
              <a:rPr lang="en-US" sz="1400" b="1" kern="0" dirty="0">
                <a:solidFill>
                  <a:prstClr val="white"/>
                </a:solidFill>
                <a:ea typeface="Verdana" pitchFamily="34" charset="0"/>
                <a:cs typeface="Verdana" pitchFamily="34" charset="0"/>
              </a:rPr>
              <a:t>DELIVERY</a:t>
            </a:r>
            <a:endParaRPr lang="en-US" sz="1400" b="1" dirty="0">
              <a:solidFill>
                <a:prstClr val="white"/>
              </a:solidFill>
              <a:ea typeface="Verdana" pitchFamily="34" charset="0"/>
              <a:cs typeface="Verdana" pitchFamily="34" charset="0"/>
            </a:endParaRPr>
          </a:p>
        </p:txBody>
      </p:sp>
      <p:sp>
        <p:nvSpPr>
          <p:cNvPr id="41" name="TextBox 40"/>
          <p:cNvSpPr txBox="1"/>
          <p:nvPr/>
        </p:nvSpPr>
        <p:spPr>
          <a:xfrm>
            <a:off x="2155840" y="1711660"/>
            <a:ext cx="1492623" cy="2031325"/>
          </a:xfrm>
          <a:prstGeom prst="rect">
            <a:avLst/>
          </a:prstGeom>
          <a:noFill/>
        </p:spPr>
        <p:txBody>
          <a:bodyPr wrap="square" rtlCol="0">
            <a:spAutoFit/>
          </a:bodyPr>
          <a:lstStyle/>
          <a:p>
            <a:r>
              <a:rPr lang="en-US" sz="1050" dirty="0">
                <a:solidFill>
                  <a:schemeClr val="bg1"/>
                </a:solidFill>
                <a:cs typeface="Calibri" pitchFamily="34" charset="0"/>
              </a:rPr>
              <a:t>Eliminate obsolete services</a:t>
            </a:r>
            <a:endParaRPr lang="ro-RO" sz="1050" dirty="0">
              <a:solidFill>
                <a:schemeClr val="bg1"/>
              </a:solidFill>
              <a:cs typeface="Calibri" pitchFamily="34" charset="0"/>
            </a:endParaRPr>
          </a:p>
          <a:p>
            <a:endParaRPr lang="ro-RO" sz="1050" dirty="0">
              <a:solidFill>
                <a:schemeClr val="bg1"/>
              </a:solidFill>
              <a:cs typeface="Calibri" pitchFamily="34" charset="0"/>
            </a:endParaRPr>
          </a:p>
          <a:p>
            <a:r>
              <a:rPr lang="en-US" sz="1050" dirty="0">
                <a:solidFill>
                  <a:schemeClr val="bg1"/>
                </a:solidFill>
                <a:cs typeface="Calibri" pitchFamily="34" charset="0"/>
              </a:rPr>
              <a:t>Consolidate related services</a:t>
            </a:r>
            <a:endParaRPr lang="ro-RO" sz="1050" dirty="0">
              <a:solidFill>
                <a:schemeClr val="bg1"/>
              </a:solidFill>
              <a:cs typeface="Calibri" pitchFamily="34" charset="0"/>
            </a:endParaRPr>
          </a:p>
          <a:p>
            <a:endParaRPr lang="ro-RO" sz="1050" dirty="0">
              <a:solidFill>
                <a:schemeClr val="bg1"/>
              </a:solidFill>
              <a:cs typeface="Calibri" pitchFamily="34" charset="0"/>
            </a:endParaRPr>
          </a:p>
          <a:p>
            <a:r>
              <a:rPr lang="en-US" sz="1050" dirty="0">
                <a:solidFill>
                  <a:schemeClr val="bg1"/>
                </a:solidFill>
                <a:cs typeface="Calibri" pitchFamily="34" charset="0"/>
              </a:rPr>
              <a:t>Identify life scenarios and business events</a:t>
            </a:r>
            <a:endParaRPr lang="ro-RO" sz="1050" dirty="0">
              <a:solidFill>
                <a:schemeClr val="bg1"/>
              </a:solidFill>
              <a:cs typeface="Calibri" pitchFamily="34" charset="0"/>
            </a:endParaRPr>
          </a:p>
          <a:p>
            <a:endParaRPr lang="ro-RO" sz="1050" dirty="0">
              <a:solidFill>
                <a:schemeClr val="bg1"/>
              </a:solidFill>
              <a:cs typeface="Calibri" pitchFamily="34" charset="0"/>
            </a:endParaRPr>
          </a:p>
          <a:p>
            <a:r>
              <a:rPr lang="en-US" sz="1050" dirty="0">
                <a:solidFill>
                  <a:schemeClr val="bg1"/>
                </a:solidFill>
                <a:cs typeface="Calibri" pitchFamily="34" charset="0"/>
              </a:rPr>
              <a:t>Review and simplify general legal framework</a:t>
            </a:r>
          </a:p>
        </p:txBody>
      </p:sp>
      <p:sp>
        <p:nvSpPr>
          <p:cNvPr id="43" name="TextBox 42"/>
          <p:cNvSpPr txBox="1"/>
          <p:nvPr/>
        </p:nvSpPr>
        <p:spPr>
          <a:xfrm>
            <a:off x="6108641" y="1711660"/>
            <a:ext cx="1404529" cy="2031325"/>
          </a:xfrm>
          <a:prstGeom prst="rect">
            <a:avLst/>
          </a:prstGeom>
          <a:noFill/>
        </p:spPr>
        <p:txBody>
          <a:bodyPr wrap="square" rtlCol="0">
            <a:spAutoFit/>
          </a:bodyPr>
          <a:lstStyle/>
          <a:p>
            <a:r>
              <a:rPr lang="en-US" sz="1050" dirty="0">
                <a:solidFill>
                  <a:prstClr val="white"/>
                </a:solidFill>
                <a:cs typeface="Calibri" pitchFamily="34" charset="0"/>
              </a:rPr>
              <a:t>Business process automation</a:t>
            </a:r>
            <a:endParaRPr lang="ro-RO" sz="1050" dirty="0">
              <a:solidFill>
                <a:prstClr val="white"/>
              </a:solidFill>
              <a:cs typeface="Calibri" pitchFamily="34" charset="0"/>
            </a:endParaRPr>
          </a:p>
          <a:p>
            <a:endParaRPr lang="ro-RO" sz="1050" dirty="0">
              <a:solidFill>
                <a:prstClr val="white"/>
              </a:solidFill>
              <a:cs typeface="Calibri" pitchFamily="34" charset="0"/>
            </a:endParaRPr>
          </a:p>
          <a:p>
            <a:r>
              <a:rPr lang="en-US" sz="1050" dirty="0">
                <a:solidFill>
                  <a:prstClr val="white"/>
                </a:solidFill>
                <a:cs typeface="Calibri" pitchFamily="34" charset="0"/>
              </a:rPr>
              <a:t>Mechanisms to apply and deliver services online</a:t>
            </a:r>
            <a:endParaRPr lang="ro-RO" sz="1050" dirty="0">
              <a:solidFill>
                <a:prstClr val="white"/>
              </a:solidFill>
              <a:cs typeface="Calibri" pitchFamily="34" charset="0"/>
            </a:endParaRPr>
          </a:p>
          <a:p>
            <a:endParaRPr lang="ro-RO" sz="1050" dirty="0">
              <a:solidFill>
                <a:prstClr val="white"/>
              </a:solidFill>
              <a:cs typeface="Calibri" pitchFamily="34" charset="0"/>
            </a:endParaRPr>
          </a:p>
          <a:p>
            <a:r>
              <a:rPr lang="en-US" sz="1050" dirty="0">
                <a:solidFill>
                  <a:prstClr val="white"/>
                </a:solidFill>
                <a:cs typeface="Calibri" pitchFamily="34" charset="0"/>
              </a:rPr>
              <a:t>Mechanisms to check application status</a:t>
            </a:r>
            <a:endParaRPr lang="ro-RO" sz="1050" dirty="0">
              <a:solidFill>
                <a:prstClr val="white"/>
              </a:solidFill>
              <a:cs typeface="Calibri" pitchFamily="34" charset="0"/>
            </a:endParaRPr>
          </a:p>
          <a:p>
            <a:endParaRPr lang="ro-RO" sz="1050" dirty="0">
              <a:solidFill>
                <a:prstClr val="white"/>
              </a:solidFill>
              <a:cs typeface="Calibri" pitchFamily="34" charset="0"/>
            </a:endParaRPr>
          </a:p>
          <a:p>
            <a:r>
              <a:rPr lang="en-US" sz="1050" dirty="0">
                <a:solidFill>
                  <a:prstClr val="white"/>
                </a:solidFill>
                <a:cs typeface="Calibri" pitchFamily="34" charset="0"/>
              </a:rPr>
              <a:t>Inter-agency data exchange</a:t>
            </a:r>
          </a:p>
        </p:txBody>
      </p:sp>
      <p:sp>
        <p:nvSpPr>
          <p:cNvPr id="44" name="TextBox 43"/>
          <p:cNvSpPr txBox="1"/>
          <p:nvPr/>
        </p:nvSpPr>
        <p:spPr>
          <a:xfrm>
            <a:off x="8062817" y="1711660"/>
            <a:ext cx="1463083" cy="2354491"/>
          </a:xfrm>
          <a:prstGeom prst="rect">
            <a:avLst/>
          </a:prstGeom>
          <a:noFill/>
        </p:spPr>
        <p:txBody>
          <a:bodyPr wrap="square" rtlCol="0">
            <a:spAutoFit/>
          </a:bodyPr>
          <a:lstStyle/>
          <a:p>
            <a:r>
              <a:rPr lang="en-US" sz="1050" dirty="0">
                <a:solidFill>
                  <a:prstClr val="white"/>
                </a:solidFill>
                <a:cs typeface="Calibri" pitchFamily="34" charset="0"/>
              </a:rPr>
              <a:t>Multiple delivery channels</a:t>
            </a:r>
            <a:endParaRPr lang="ro-RO" sz="1050" dirty="0">
              <a:solidFill>
                <a:prstClr val="white"/>
              </a:solidFill>
              <a:cs typeface="Calibri" pitchFamily="34" charset="0"/>
            </a:endParaRPr>
          </a:p>
          <a:p>
            <a:endParaRPr lang="ro-RO" sz="1050" dirty="0">
              <a:solidFill>
                <a:prstClr val="white"/>
              </a:solidFill>
              <a:cs typeface="Calibri" pitchFamily="34" charset="0"/>
            </a:endParaRPr>
          </a:p>
          <a:p>
            <a:r>
              <a:rPr lang="en-US" sz="1050" dirty="0">
                <a:solidFill>
                  <a:prstClr val="white"/>
                </a:solidFill>
                <a:cs typeface="Calibri" pitchFamily="34" charset="0"/>
              </a:rPr>
              <a:t>Deliver central services locally</a:t>
            </a:r>
            <a:endParaRPr lang="ro-RO" sz="1050" dirty="0">
              <a:solidFill>
                <a:prstClr val="white"/>
              </a:solidFill>
              <a:cs typeface="Calibri" pitchFamily="34" charset="0"/>
            </a:endParaRPr>
          </a:p>
          <a:p>
            <a:endParaRPr lang="ro-RO" sz="1050" dirty="0">
              <a:solidFill>
                <a:prstClr val="white"/>
              </a:solidFill>
              <a:cs typeface="Calibri" pitchFamily="34" charset="0"/>
            </a:endParaRPr>
          </a:p>
          <a:p>
            <a:r>
              <a:rPr lang="en-US" sz="1050" dirty="0">
                <a:solidFill>
                  <a:prstClr val="white"/>
                </a:solidFill>
                <a:cs typeface="Calibri" pitchFamily="34" charset="0"/>
              </a:rPr>
              <a:t>Customer-centered delivery</a:t>
            </a:r>
            <a:endParaRPr lang="ro-RO" sz="1050" dirty="0">
              <a:solidFill>
                <a:prstClr val="white"/>
              </a:solidFill>
              <a:cs typeface="Calibri" pitchFamily="34" charset="0"/>
            </a:endParaRPr>
          </a:p>
          <a:p>
            <a:endParaRPr lang="ro-RO" sz="1050" dirty="0">
              <a:solidFill>
                <a:prstClr val="white"/>
              </a:solidFill>
              <a:cs typeface="Calibri" pitchFamily="34" charset="0"/>
            </a:endParaRPr>
          </a:p>
          <a:p>
            <a:r>
              <a:rPr lang="en-US" sz="1050" dirty="0">
                <a:solidFill>
                  <a:prstClr val="white"/>
                </a:solidFill>
                <a:cs typeface="Calibri" pitchFamily="34" charset="0"/>
              </a:rPr>
              <a:t>Quality and delivery standards</a:t>
            </a:r>
          </a:p>
          <a:p>
            <a:endParaRPr lang="en-US" sz="1050" dirty="0">
              <a:solidFill>
                <a:prstClr val="white"/>
              </a:solidFill>
              <a:cs typeface="Calibri" pitchFamily="34" charset="0"/>
            </a:endParaRPr>
          </a:p>
          <a:p>
            <a:r>
              <a:rPr lang="en-US" sz="1050" dirty="0">
                <a:solidFill>
                  <a:prstClr val="white"/>
                </a:solidFill>
                <a:cs typeface="Calibri" pitchFamily="34" charset="0"/>
              </a:rPr>
              <a:t>Continuous improvement</a:t>
            </a:r>
          </a:p>
        </p:txBody>
      </p:sp>
      <p:sp>
        <p:nvSpPr>
          <p:cNvPr id="23" name="TextBox 22">
            <a:extLst>
              <a:ext uri="{FF2B5EF4-FFF2-40B4-BE49-F238E27FC236}">
                <a16:creationId xmlns:a16="http://schemas.microsoft.com/office/drawing/2014/main" id="{D35D4DE3-701D-42D7-B8E2-539DA8673935}"/>
              </a:ext>
            </a:extLst>
          </p:cNvPr>
          <p:cNvSpPr txBox="1"/>
          <p:nvPr/>
        </p:nvSpPr>
        <p:spPr>
          <a:xfrm>
            <a:off x="4050784" y="1711660"/>
            <a:ext cx="1492623" cy="2031325"/>
          </a:xfrm>
          <a:prstGeom prst="rect">
            <a:avLst/>
          </a:prstGeom>
          <a:noFill/>
        </p:spPr>
        <p:txBody>
          <a:bodyPr wrap="square" rtlCol="0">
            <a:spAutoFit/>
          </a:bodyPr>
          <a:lstStyle/>
          <a:p>
            <a:r>
              <a:rPr lang="en-US" sz="1050" dirty="0">
                <a:solidFill>
                  <a:schemeClr val="bg1"/>
                </a:solidFill>
                <a:cs typeface="Calibri" pitchFamily="34" charset="0"/>
              </a:rPr>
              <a:t>Administrative streamlining</a:t>
            </a:r>
            <a:endParaRPr lang="ro-RO" sz="1050" dirty="0">
              <a:solidFill>
                <a:schemeClr val="bg1"/>
              </a:solidFill>
              <a:cs typeface="Calibri" pitchFamily="34" charset="0"/>
            </a:endParaRPr>
          </a:p>
          <a:p>
            <a:endParaRPr lang="ro-RO" sz="1050" dirty="0">
              <a:solidFill>
                <a:schemeClr val="bg1"/>
              </a:solidFill>
              <a:cs typeface="Calibri" pitchFamily="34" charset="0"/>
            </a:endParaRPr>
          </a:p>
          <a:p>
            <a:r>
              <a:rPr lang="en-US" sz="1050" dirty="0">
                <a:solidFill>
                  <a:schemeClr val="bg1"/>
                </a:solidFill>
                <a:cs typeface="Calibri" pitchFamily="34" charset="0"/>
              </a:rPr>
              <a:t>Business process optimization</a:t>
            </a:r>
            <a:endParaRPr lang="ro-RO" sz="1050" dirty="0">
              <a:solidFill>
                <a:schemeClr val="bg1"/>
              </a:solidFill>
              <a:cs typeface="Calibri" pitchFamily="34" charset="0"/>
            </a:endParaRPr>
          </a:p>
          <a:p>
            <a:endParaRPr lang="ro-RO" sz="1050" dirty="0">
              <a:solidFill>
                <a:schemeClr val="bg1"/>
              </a:solidFill>
              <a:cs typeface="Calibri" pitchFamily="34" charset="0"/>
            </a:endParaRPr>
          </a:p>
          <a:p>
            <a:r>
              <a:rPr lang="en-US" sz="1050" dirty="0">
                <a:solidFill>
                  <a:schemeClr val="bg1"/>
                </a:solidFill>
                <a:cs typeface="Calibri" pitchFamily="34" charset="0"/>
              </a:rPr>
              <a:t>Eliminate un-necessary documents</a:t>
            </a:r>
          </a:p>
          <a:p>
            <a:endParaRPr lang="ro-RO" sz="1050" dirty="0">
              <a:solidFill>
                <a:schemeClr val="bg1"/>
              </a:solidFill>
              <a:cs typeface="Calibri" pitchFamily="34" charset="0"/>
            </a:endParaRPr>
          </a:p>
          <a:p>
            <a:r>
              <a:rPr lang="en-US" sz="1050" dirty="0">
                <a:solidFill>
                  <a:schemeClr val="bg1"/>
                </a:solidFill>
                <a:cs typeface="Calibri" pitchFamily="34" charset="0"/>
              </a:rPr>
              <a:t>Review and simplify specific legal framework</a:t>
            </a:r>
          </a:p>
        </p:txBody>
      </p:sp>
      <p:sp>
        <p:nvSpPr>
          <p:cNvPr id="24" name="Rounded Rectangle 32">
            <a:extLst>
              <a:ext uri="{FF2B5EF4-FFF2-40B4-BE49-F238E27FC236}">
                <a16:creationId xmlns:a16="http://schemas.microsoft.com/office/drawing/2014/main" id="{9DB14E0E-6D4B-4EDF-A71E-2B0B540D05CA}"/>
              </a:ext>
            </a:extLst>
          </p:cNvPr>
          <p:cNvSpPr/>
          <p:nvPr/>
        </p:nvSpPr>
        <p:spPr>
          <a:xfrm>
            <a:off x="1764982" y="4569064"/>
            <a:ext cx="8633949" cy="483580"/>
          </a:xfrm>
          <a:prstGeom prst="roundRect">
            <a:avLst>
              <a:gd name="adj" fmla="val 1359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ndParaRPr>
          </a:p>
        </p:txBody>
      </p:sp>
      <p:sp>
        <p:nvSpPr>
          <p:cNvPr id="25" name="Rounded Rectangle 32">
            <a:extLst>
              <a:ext uri="{FF2B5EF4-FFF2-40B4-BE49-F238E27FC236}">
                <a16:creationId xmlns:a16="http://schemas.microsoft.com/office/drawing/2014/main" id="{956F79DA-A079-48C6-B262-E665CC4EB00B}"/>
              </a:ext>
            </a:extLst>
          </p:cNvPr>
          <p:cNvSpPr/>
          <p:nvPr/>
        </p:nvSpPr>
        <p:spPr>
          <a:xfrm>
            <a:off x="1764982" y="5134395"/>
            <a:ext cx="8633949" cy="483580"/>
          </a:xfrm>
          <a:prstGeom prst="roundRect">
            <a:avLst>
              <a:gd name="adj" fmla="val 1359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ndParaRPr>
          </a:p>
        </p:txBody>
      </p:sp>
      <p:sp>
        <p:nvSpPr>
          <p:cNvPr id="26" name="Rounded Rectangle 32">
            <a:extLst>
              <a:ext uri="{FF2B5EF4-FFF2-40B4-BE49-F238E27FC236}">
                <a16:creationId xmlns:a16="http://schemas.microsoft.com/office/drawing/2014/main" id="{EA78981F-D9ED-4B34-B079-55C29C156346}"/>
              </a:ext>
            </a:extLst>
          </p:cNvPr>
          <p:cNvSpPr/>
          <p:nvPr/>
        </p:nvSpPr>
        <p:spPr>
          <a:xfrm>
            <a:off x="1764982" y="5699726"/>
            <a:ext cx="8633949" cy="483580"/>
          </a:xfrm>
          <a:prstGeom prst="roundRect">
            <a:avLst>
              <a:gd name="adj" fmla="val 1359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ndParaRPr>
          </a:p>
        </p:txBody>
      </p:sp>
      <p:sp>
        <p:nvSpPr>
          <p:cNvPr id="27" name="9 Rectángulo">
            <a:extLst>
              <a:ext uri="{FF2B5EF4-FFF2-40B4-BE49-F238E27FC236}">
                <a16:creationId xmlns:a16="http://schemas.microsoft.com/office/drawing/2014/main" id="{6BC45FAF-89A6-4B38-AB6F-CF23B500B782}"/>
              </a:ext>
            </a:extLst>
          </p:cNvPr>
          <p:cNvSpPr/>
          <p:nvPr/>
        </p:nvSpPr>
        <p:spPr>
          <a:xfrm>
            <a:off x="2378535" y="4683748"/>
            <a:ext cx="7406843" cy="254215"/>
          </a:xfrm>
          <a:prstGeom prst="rect">
            <a:avLst/>
          </a:prstGeom>
        </p:spPr>
        <p:txBody>
          <a:bodyPr wrap="square" lIns="38396" tIns="19198" rIns="38396" bIns="19198">
            <a:spAutoFit/>
          </a:bodyPr>
          <a:lstStyle/>
          <a:p>
            <a:pPr algn="ctr"/>
            <a:r>
              <a:rPr lang="en-US" sz="1400" b="1" kern="0" dirty="0">
                <a:solidFill>
                  <a:schemeClr val="bg1"/>
                </a:solidFill>
                <a:ea typeface="Verdana" pitchFamily="34" charset="0"/>
                <a:cs typeface="Verdana" pitchFamily="34" charset="0"/>
              </a:rPr>
              <a:t>COORDINATION AND PROGRAM/PROJECT MANAGEMENT</a:t>
            </a:r>
            <a:endParaRPr lang="en-US" sz="1400" b="1" dirty="0">
              <a:solidFill>
                <a:schemeClr val="bg1"/>
              </a:solidFill>
              <a:ea typeface="Verdana" pitchFamily="34" charset="0"/>
              <a:cs typeface="Verdana" pitchFamily="34" charset="0"/>
            </a:endParaRPr>
          </a:p>
        </p:txBody>
      </p:sp>
      <p:sp>
        <p:nvSpPr>
          <p:cNvPr id="28" name="9 Rectángulo">
            <a:extLst>
              <a:ext uri="{FF2B5EF4-FFF2-40B4-BE49-F238E27FC236}">
                <a16:creationId xmlns:a16="http://schemas.microsoft.com/office/drawing/2014/main" id="{43F78558-F7BB-476E-AE15-46287D870225}"/>
              </a:ext>
            </a:extLst>
          </p:cNvPr>
          <p:cNvSpPr/>
          <p:nvPr/>
        </p:nvSpPr>
        <p:spPr>
          <a:xfrm>
            <a:off x="2378535" y="5249079"/>
            <a:ext cx="7406843" cy="254215"/>
          </a:xfrm>
          <a:prstGeom prst="rect">
            <a:avLst/>
          </a:prstGeom>
        </p:spPr>
        <p:txBody>
          <a:bodyPr wrap="square" lIns="38396" tIns="19198" rIns="38396" bIns="19198">
            <a:spAutoFit/>
          </a:bodyPr>
          <a:lstStyle/>
          <a:p>
            <a:pPr algn="ctr"/>
            <a:r>
              <a:rPr lang="en-US" sz="1400" b="1" kern="0" dirty="0">
                <a:solidFill>
                  <a:schemeClr val="bg1"/>
                </a:solidFill>
                <a:ea typeface="Verdana" pitchFamily="34" charset="0"/>
                <a:cs typeface="Verdana" pitchFamily="34" charset="0"/>
              </a:rPr>
              <a:t>MONITORING AND CONTROL</a:t>
            </a:r>
            <a:endParaRPr lang="en-US" sz="1400" b="1" dirty="0">
              <a:solidFill>
                <a:schemeClr val="bg1"/>
              </a:solidFill>
              <a:ea typeface="Verdana" pitchFamily="34" charset="0"/>
              <a:cs typeface="Verdana" pitchFamily="34" charset="0"/>
            </a:endParaRPr>
          </a:p>
        </p:txBody>
      </p:sp>
      <p:sp>
        <p:nvSpPr>
          <p:cNvPr id="45" name="9 Rectángulo">
            <a:extLst>
              <a:ext uri="{FF2B5EF4-FFF2-40B4-BE49-F238E27FC236}">
                <a16:creationId xmlns:a16="http://schemas.microsoft.com/office/drawing/2014/main" id="{BA6BC297-D47F-4802-9267-B3B198DC2419}"/>
              </a:ext>
            </a:extLst>
          </p:cNvPr>
          <p:cNvSpPr/>
          <p:nvPr/>
        </p:nvSpPr>
        <p:spPr>
          <a:xfrm>
            <a:off x="2378535" y="5814410"/>
            <a:ext cx="7406843" cy="254215"/>
          </a:xfrm>
          <a:prstGeom prst="rect">
            <a:avLst/>
          </a:prstGeom>
        </p:spPr>
        <p:txBody>
          <a:bodyPr wrap="square" lIns="38396" tIns="19198" rIns="38396" bIns="19198">
            <a:spAutoFit/>
          </a:bodyPr>
          <a:lstStyle/>
          <a:p>
            <a:pPr algn="ctr"/>
            <a:r>
              <a:rPr lang="en-US" sz="1400" b="1" kern="0" dirty="0">
                <a:solidFill>
                  <a:schemeClr val="bg1"/>
                </a:solidFill>
                <a:ea typeface="Verdana" pitchFamily="34" charset="0"/>
                <a:cs typeface="Verdana" pitchFamily="34" charset="0"/>
              </a:rPr>
              <a:t>COMMUNICATION, TRAINING AND MARKETING</a:t>
            </a:r>
            <a:endParaRPr lang="en-US" sz="1400" b="1"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264644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542" y="277788"/>
            <a:ext cx="10108431" cy="1280890"/>
          </a:xfrm>
        </p:spPr>
        <p:txBody>
          <a:bodyPr>
            <a:normAutofit/>
          </a:bodyPr>
          <a:lstStyle/>
          <a:p>
            <a:r>
              <a:rPr lang="en-US" sz="3200" dirty="0"/>
              <a:t>PRINCIPLES OF PUBLIC SERVICES REENGINEERING</a:t>
            </a:r>
            <a:endParaRPr lang="ro-RO" sz="3200" dirty="0"/>
          </a:p>
        </p:txBody>
      </p:sp>
      <p:sp>
        <p:nvSpPr>
          <p:cNvPr id="3" name="Text Placeholder 2"/>
          <p:cNvSpPr>
            <a:spLocks noGrp="1"/>
          </p:cNvSpPr>
          <p:nvPr>
            <p:ph type="body" sz="quarter" idx="4294967295"/>
          </p:nvPr>
        </p:nvSpPr>
        <p:spPr>
          <a:xfrm>
            <a:off x="2560233" y="967967"/>
            <a:ext cx="8150225" cy="950913"/>
          </a:xfrm>
        </p:spPr>
        <p:txBody>
          <a:bodyPr>
            <a:normAutofit fontScale="92500" lnSpcReduction="20000"/>
          </a:bodyPr>
          <a:lstStyle/>
          <a:p>
            <a:r>
              <a:rPr lang="en-US" b="1" dirty="0"/>
              <a:t>Reengineering </a:t>
            </a:r>
            <a:r>
              <a:rPr lang="en-US" dirty="0"/>
              <a:t>is a fundamental rethinking and radical remodeling of processes, with the goal of producing major changes in key performance indicators such as cost, quality and speed of service delivery</a:t>
            </a:r>
            <a:endParaRPr lang="ro-RO" dirty="0"/>
          </a:p>
        </p:txBody>
      </p:sp>
      <p:grpSp>
        <p:nvGrpSpPr>
          <p:cNvPr id="51" name="Group 50">
            <a:extLst>
              <a:ext uri="{FF2B5EF4-FFF2-40B4-BE49-F238E27FC236}">
                <a16:creationId xmlns:a16="http://schemas.microsoft.com/office/drawing/2014/main" id="{F85DB482-75BB-440B-8051-3226290895B1}"/>
              </a:ext>
            </a:extLst>
          </p:cNvPr>
          <p:cNvGrpSpPr/>
          <p:nvPr/>
        </p:nvGrpSpPr>
        <p:grpSpPr>
          <a:xfrm>
            <a:off x="3813502" y="2001626"/>
            <a:ext cx="4204318" cy="1373187"/>
            <a:chOff x="1023442" y="1621962"/>
            <a:chExt cx="3594277" cy="1173939"/>
          </a:xfrm>
        </p:grpSpPr>
        <p:sp>
          <p:nvSpPr>
            <p:cNvPr id="52" name="Freeform 5">
              <a:extLst>
                <a:ext uri="{FF2B5EF4-FFF2-40B4-BE49-F238E27FC236}">
                  <a16:creationId xmlns:a16="http://schemas.microsoft.com/office/drawing/2014/main" id="{9CD09510-DC80-474F-A3BE-9B97EA732F2F}"/>
                </a:ext>
              </a:extLst>
            </p:cNvPr>
            <p:cNvSpPr/>
            <p:nvPr/>
          </p:nvSpPr>
          <p:spPr>
            <a:xfrm>
              <a:off x="1023442" y="1621962"/>
              <a:ext cx="3594277" cy="1028700"/>
            </a:xfrm>
            <a:custGeom>
              <a:avLst/>
              <a:gdLst>
                <a:gd name="connsiteX0" fmla="*/ 0 w 3524250"/>
                <a:gd name="connsiteY0" fmla="*/ 0 h 1028700"/>
                <a:gd name="connsiteX1" fmla="*/ 3445789 w 3524250"/>
                <a:gd name="connsiteY1" fmla="*/ 0 h 1028700"/>
                <a:gd name="connsiteX2" fmla="*/ 3432043 w 3524250"/>
                <a:gd name="connsiteY2" fmla="*/ 10045 h 1028700"/>
                <a:gd name="connsiteX3" fmla="*/ 3485616 w 3524250"/>
                <a:gd name="connsiteY3" fmla="*/ 0 h 1028700"/>
                <a:gd name="connsiteX4" fmla="*/ 3524250 w 3524250"/>
                <a:gd name="connsiteY4" fmla="*/ 0 h 1028700"/>
                <a:gd name="connsiteX5" fmla="*/ 3524250 w 3524250"/>
                <a:gd name="connsiteY5" fmla="*/ 107955 h 1028700"/>
                <a:gd name="connsiteX6" fmla="*/ 3523483 w 3524250"/>
                <a:gd name="connsiteY6" fmla="*/ 109105 h 1028700"/>
                <a:gd name="connsiteX7" fmla="*/ 3493003 w 3524250"/>
                <a:gd name="connsiteY7" fmla="*/ 162445 h 1028700"/>
                <a:gd name="connsiteX8" fmla="*/ 3523483 w 3524250"/>
                <a:gd name="connsiteY8" fmla="*/ 223405 h 1028700"/>
                <a:gd name="connsiteX9" fmla="*/ 3524250 w 3524250"/>
                <a:gd name="connsiteY9" fmla="*/ 228774 h 1028700"/>
                <a:gd name="connsiteX10" fmla="*/ 3524250 w 3524250"/>
                <a:gd name="connsiteY10" fmla="*/ 372987 h 1028700"/>
                <a:gd name="connsiteX11" fmla="*/ 3508243 w 3524250"/>
                <a:gd name="connsiteY11" fmla="*/ 368185 h 1028700"/>
                <a:gd name="connsiteX12" fmla="*/ 3524250 w 3524250"/>
                <a:gd name="connsiteY12" fmla="*/ 428211 h 1028700"/>
                <a:gd name="connsiteX13" fmla="*/ 3524250 w 3524250"/>
                <a:gd name="connsiteY13" fmla="*/ 491531 h 1028700"/>
                <a:gd name="connsiteX14" fmla="*/ 3477763 w 3524250"/>
                <a:gd name="connsiteY14" fmla="*/ 520585 h 1028700"/>
                <a:gd name="connsiteX15" fmla="*/ 3477763 w 3524250"/>
                <a:gd name="connsiteY15" fmla="*/ 604405 h 1028700"/>
                <a:gd name="connsiteX16" fmla="*/ 3524250 w 3524250"/>
                <a:gd name="connsiteY16" fmla="*/ 645081 h 1028700"/>
                <a:gd name="connsiteX17" fmla="*/ 3524250 w 3524250"/>
                <a:gd name="connsiteY17" fmla="*/ 704782 h 1028700"/>
                <a:gd name="connsiteX18" fmla="*/ 3508243 w 3524250"/>
                <a:gd name="connsiteY18" fmla="*/ 756805 h 1028700"/>
                <a:gd name="connsiteX19" fmla="*/ 3470143 w 3524250"/>
                <a:gd name="connsiteY19" fmla="*/ 848245 h 1028700"/>
                <a:gd name="connsiteX20" fmla="*/ 3503561 w 3524250"/>
                <a:gd name="connsiteY20" fmla="*/ 1028700 h 1028700"/>
                <a:gd name="connsiteX21" fmla="*/ 3466101 w 3524250"/>
                <a:gd name="connsiteY21" fmla="*/ 1028700 h 1028700"/>
                <a:gd name="connsiteX22" fmla="*/ 3355843 w 3524250"/>
                <a:gd name="connsiteY22" fmla="*/ 962545 h 1028700"/>
                <a:gd name="connsiteX23" fmla="*/ 3360932 w 3524250"/>
                <a:gd name="connsiteY23" fmla="*/ 1028700 h 1028700"/>
                <a:gd name="connsiteX24" fmla="*/ 3332909 w 3524250"/>
                <a:gd name="connsiteY24" fmla="*/ 1028700 h 1028700"/>
                <a:gd name="connsiteX25" fmla="*/ 3264403 w 3524250"/>
                <a:gd name="connsiteY25" fmla="*/ 954925 h 1028700"/>
                <a:gd name="connsiteX26" fmla="*/ 3210301 w 3524250"/>
                <a:gd name="connsiteY26" fmla="*/ 1028700 h 1028700"/>
                <a:gd name="connsiteX27" fmla="*/ 3164997 w 3524250"/>
                <a:gd name="connsiteY27" fmla="*/ 1028700 h 1028700"/>
                <a:gd name="connsiteX28" fmla="*/ 3142483 w 3524250"/>
                <a:gd name="connsiteY28" fmla="*/ 970165 h 1028700"/>
                <a:gd name="connsiteX29" fmla="*/ 3079767 w 3524250"/>
                <a:gd name="connsiteY29" fmla="*/ 1028700 h 1028700"/>
                <a:gd name="connsiteX30" fmla="*/ 3002695 w 3524250"/>
                <a:gd name="connsiteY30" fmla="*/ 1028700 h 1028700"/>
                <a:gd name="connsiteX31" fmla="*/ 2959603 w 3524250"/>
                <a:gd name="connsiteY31" fmla="*/ 947305 h 1028700"/>
                <a:gd name="connsiteX32" fmla="*/ 2913092 w 3524250"/>
                <a:gd name="connsiteY32" fmla="*/ 1028700 h 1028700"/>
                <a:gd name="connsiteX33" fmla="*/ 2862522 w 3524250"/>
                <a:gd name="connsiteY33" fmla="*/ 1028700 h 1028700"/>
                <a:gd name="connsiteX34" fmla="*/ 2746243 w 3524250"/>
                <a:gd name="connsiteY34" fmla="*/ 947305 h 1028700"/>
                <a:gd name="connsiteX35" fmla="*/ 2757871 w 3524250"/>
                <a:gd name="connsiteY35" fmla="*/ 1028700 h 1028700"/>
                <a:gd name="connsiteX36" fmla="*/ 2718499 w 3524250"/>
                <a:gd name="connsiteY36" fmla="*/ 1028700 h 1028700"/>
                <a:gd name="connsiteX37" fmla="*/ 2631943 w 3524250"/>
                <a:gd name="connsiteY37" fmla="*/ 977785 h 1028700"/>
                <a:gd name="connsiteX38" fmla="*/ 2631943 w 3524250"/>
                <a:gd name="connsiteY38" fmla="*/ 1028700 h 1028700"/>
                <a:gd name="connsiteX39" fmla="*/ 2587073 w 3524250"/>
                <a:gd name="connsiteY39" fmla="*/ 1028700 h 1028700"/>
                <a:gd name="connsiteX40" fmla="*/ 2517643 w 3524250"/>
                <a:gd name="connsiteY40" fmla="*/ 977785 h 1028700"/>
                <a:gd name="connsiteX41" fmla="*/ 2492186 w 3524250"/>
                <a:gd name="connsiteY41" fmla="*/ 1028700 h 1028700"/>
                <a:gd name="connsiteX42" fmla="*/ 2462051 w 3524250"/>
                <a:gd name="connsiteY42" fmla="*/ 1028700 h 1028700"/>
                <a:gd name="connsiteX43" fmla="*/ 2371308 w 3524250"/>
                <a:gd name="connsiteY43" fmla="*/ 992403 h 1028700"/>
                <a:gd name="connsiteX44" fmla="*/ 2365243 w 3524250"/>
                <a:gd name="connsiteY44" fmla="*/ 970165 h 1028700"/>
                <a:gd name="connsiteX45" fmla="*/ 2348422 w 3524250"/>
                <a:gd name="connsiteY45" fmla="*/ 983248 h 1028700"/>
                <a:gd name="connsiteX46" fmla="*/ 2258563 w 3524250"/>
                <a:gd name="connsiteY46" fmla="*/ 947305 h 1028700"/>
                <a:gd name="connsiteX47" fmla="*/ 2250320 w 3524250"/>
                <a:gd name="connsiteY47" fmla="*/ 982338 h 1028700"/>
                <a:gd name="connsiteX48" fmla="*/ 2197603 w 3524250"/>
                <a:gd name="connsiteY48" fmla="*/ 954925 h 1028700"/>
                <a:gd name="connsiteX49" fmla="*/ 2109995 w 3524250"/>
                <a:gd name="connsiteY49" fmla="*/ 1028700 h 1028700"/>
                <a:gd name="connsiteX50" fmla="*/ 1989864 w 3524250"/>
                <a:gd name="connsiteY50" fmla="*/ 1028700 h 1028700"/>
                <a:gd name="connsiteX51" fmla="*/ 1923283 w 3524250"/>
                <a:gd name="connsiteY51" fmla="*/ 977785 h 1028700"/>
                <a:gd name="connsiteX52" fmla="*/ 1916919 w 3524250"/>
                <a:gd name="connsiteY52" fmla="*/ 1028700 h 1028700"/>
                <a:gd name="connsiteX53" fmla="*/ 1868990 w 3524250"/>
                <a:gd name="connsiteY53" fmla="*/ 1028700 h 1028700"/>
                <a:gd name="connsiteX54" fmla="*/ 1824223 w 3524250"/>
                <a:gd name="connsiteY54" fmla="*/ 947305 h 1028700"/>
                <a:gd name="connsiteX55" fmla="*/ 1816603 w 3524250"/>
                <a:gd name="connsiteY55" fmla="*/ 1000645 h 1028700"/>
                <a:gd name="connsiteX56" fmla="*/ 1703323 w 3524250"/>
                <a:gd name="connsiteY56" fmla="*/ 1014805 h 1028700"/>
                <a:gd name="connsiteX57" fmla="*/ 1671823 w 3524250"/>
                <a:gd name="connsiteY57" fmla="*/ 947305 h 1028700"/>
                <a:gd name="connsiteX58" fmla="*/ 1644420 w 3524250"/>
                <a:gd name="connsiteY58" fmla="*/ 1002110 h 1028700"/>
                <a:gd name="connsiteX59" fmla="*/ 1580383 w 3524250"/>
                <a:gd name="connsiteY59" fmla="*/ 954925 h 1028700"/>
                <a:gd name="connsiteX60" fmla="*/ 1572763 w 3524250"/>
                <a:gd name="connsiteY60" fmla="*/ 1000645 h 1028700"/>
                <a:gd name="connsiteX61" fmla="*/ 1561973 w 3524250"/>
                <a:gd name="connsiteY61" fmla="*/ 1028700 h 1028700"/>
                <a:gd name="connsiteX62" fmla="*/ 1476972 w 3524250"/>
                <a:gd name="connsiteY62" fmla="*/ 1028700 h 1028700"/>
                <a:gd name="connsiteX63" fmla="*/ 1435603 w 3524250"/>
                <a:gd name="connsiteY63" fmla="*/ 977785 h 1028700"/>
                <a:gd name="connsiteX64" fmla="*/ 1435603 w 3524250"/>
                <a:gd name="connsiteY64" fmla="*/ 1028700 h 1028700"/>
                <a:gd name="connsiteX65" fmla="*/ 1415513 w 3524250"/>
                <a:gd name="connsiteY65" fmla="*/ 1028700 h 1028700"/>
                <a:gd name="connsiteX66" fmla="*/ 1313683 w 3524250"/>
                <a:gd name="connsiteY66" fmla="*/ 977785 h 1028700"/>
                <a:gd name="connsiteX67" fmla="*/ 1300954 w 3524250"/>
                <a:gd name="connsiteY67" fmla="*/ 1028700 h 1028700"/>
                <a:gd name="connsiteX68" fmla="*/ 1291268 w 3524250"/>
                <a:gd name="connsiteY68" fmla="*/ 1028700 h 1028700"/>
                <a:gd name="connsiteX69" fmla="*/ 1222243 w 3524250"/>
                <a:gd name="connsiteY69" fmla="*/ 932065 h 1028700"/>
                <a:gd name="connsiteX70" fmla="*/ 1168903 w 3524250"/>
                <a:gd name="connsiteY70" fmla="*/ 993025 h 1028700"/>
                <a:gd name="connsiteX71" fmla="*/ 1152255 w 3524250"/>
                <a:gd name="connsiteY71" fmla="*/ 1028700 h 1028700"/>
                <a:gd name="connsiteX72" fmla="*/ 1078871 w 3524250"/>
                <a:gd name="connsiteY72" fmla="*/ 1028700 h 1028700"/>
                <a:gd name="connsiteX73" fmla="*/ 1062223 w 3524250"/>
                <a:gd name="connsiteY73" fmla="*/ 993025 h 1028700"/>
                <a:gd name="connsiteX74" fmla="*/ 947923 w 3524250"/>
                <a:gd name="connsiteY74" fmla="*/ 970165 h 1028700"/>
                <a:gd name="connsiteX75" fmla="*/ 896705 w 3524250"/>
                <a:gd name="connsiteY75" fmla="*/ 1028700 h 1028700"/>
                <a:gd name="connsiteX76" fmla="*/ 892158 w 3524250"/>
                <a:gd name="connsiteY76" fmla="*/ 1028700 h 1028700"/>
                <a:gd name="connsiteX77" fmla="*/ 848863 w 3524250"/>
                <a:gd name="connsiteY77" fmla="*/ 985405 h 1028700"/>
                <a:gd name="connsiteX78" fmla="*/ 805568 w 3524250"/>
                <a:gd name="connsiteY78" fmla="*/ 1028700 h 1028700"/>
                <a:gd name="connsiteX79" fmla="*/ 786594 w 3524250"/>
                <a:gd name="connsiteY79" fmla="*/ 1028700 h 1028700"/>
                <a:gd name="connsiteX80" fmla="*/ 734563 w 3524250"/>
                <a:gd name="connsiteY80" fmla="*/ 970165 h 1028700"/>
                <a:gd name="connsiteX81" fmla="*/ 594011 w 3524250"/>
                <a:gd name="connsiteY81" fmla="*/ 964543 h 1028700"/>
                <a:gd name="connsiteX82" fmla="*/ 566923 w 3524250"/>
                <a:gd name="connsiteY82" fmla="*/ 947305 h 1028700"/>
                <a:gd name="connsiteX83" fmla="*/ 399283 w 3524250"/>
                <a:gd name="connsiteY83" fmla="*/ 990567 h 1028700"/>
                <a:gd name="connsiteX84" fmla="*/ 239263 w 3524250"/>
                <a:gd name="connsiteY84" fmla="*/ 985405 h 1028700"/>
                <a:gd name="connsiteX85" fmla="*/ 253695 w 3524250"/>
                <a:gd name="connsiteY85" fmla="*/ 1028700 h 1028700"/>
                <a:gd name="connsiteX86" fmla="*/ 232241 w 3524250"/>
                <a:gd name="connsiteY86" fmla="*/ 1028700 h 1028700"/>
                <a:gd name="connsiteX87" fmla="*/ 163063 w 3524250"/>
                <a:gd name="connsiteY87" fmla="*/ 970165 h 1028700"/>
                <a:gd name="connsiteX88" fmla="*/ 147823 w 3524250"/>
                <a:gd name="connsiteY88" fmla="*/ 1000645 h 1028700"/>
                <a:gd name="connsiteX89" fmla="*/ 98727 w 3524250"/>
                <a:gd name="connsiteY89" fmla="*/ 1028700 h 1028700"/>
                <a:gd name="connsiteX90" fmla="*/ 93756 w 3524250"/>
                <a:gd name="connsiteY90" fmla="*/ 1028700 h 1028700"/>
                <a:gd name="connsiteX91" fmla="*/ 71623 w 3524250"/>
                <a:gd name="connsiteY91" fmla="*/ 954925 h 1028700"/>
                <a:gd name="connsiteX92" fmla="*/ 23886 w 3524250"/>
                <a:gd name="connsiteY92" fmla="*/ 1028700 h 1028700"/>
                <a:gd name="connsiteX93" fmla="*/ 0 w 3524250"/>
                <a:gd name="connsiteY93" fmla="*/ 1028700 h 1028700"/>
                <a:gd name="connsiteX94" fmla="*/ 0 w 3524250"/>
                <a:gd name="connsiteY94"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24250" h="1028700">
                  <a:moveTo>
                    <a:pt x="0" y="0"/>
                  </a:moveTo>
                  <a:lnTo>
                    <a:pt x="3445789" y="0"/>
                  </a:lnTo>
                  <a:lnTo>
                    <a:pt x="3432043" y="10045"/>
                  </a:lnTo>
                  <a:lnTo>
                    <a:pt x="3485616" y="0"/>
                  </a:lnTo>
                  <a:lnTo>
                    <a:pt x="3524250" y="0"/>
                  </a:lnTo>
                  <a:lnTo>
                    <a:pt x="3524250" y="107955"/>
                  </a:lnTo>
                  <a:lnTo>
                    <a:pt x="3523483" y="109105"/>
                  </a:lnTo>
                  <a:lnTo>
                    <a:pt x="3493003" y="162445"/>
                  </a:lnTo>
                  <a:lnTo>
                    <a:pt x="3523483" y="223405"/>
                  </a:lnTo>
                  <a:lnTo>
                    <a:pt x="3524250" y="228774"/>
                  </a:lnTo>
                  <a:lnTo>
                    <a:pt x="3524250" y="372987"/>
                  </a:lnTo>
                  <a:lnTo>
                    <a:pt x="3508243" y="368185"/>
                  </a:lnTo>
                  <a:lnTo>
                    <a:pt x="3524250" y="428211"/>
                  </a:lnTo>
                  <a:lnTo>
                    <a:pt x="3524250" y="491531"/>
                  </a:lnTo>
                  <a:lnTo>
                    <a:pt x="3477763" y="520585"/>
                  </a:lnTo>
                  <a:lnTo>
                    <a:pt x="3477763" y="604405"/>
                  </a:lnTo>
                  <a:lnTo>
                    <a:pt x="3524250" y="645081"/>
                  </a:lnTo>
                  <a:lnTo>
                    <a:pt x="3524250" y="704782"/>
                  </a:lnTo>
                  <a:lnTo>
                    <a:pt x="3508243" y="756805"/>
                  </a:lnTo>
                  <a:lnTo>
                    <a:pt x="3470143" y="848245"/>
                  </a:lnTo>
                  <a:lnTo>
                    <a:pt x="3503561" y="1028700"/>
                  </a:lnTo>
                  <a:lnTo>
                    <a:pt x="3466101" y="1028700"/>
                  </a:lnTo>
                  <a:lnTo>
                    <a:pt x="3355843" y="962545"/>
                  </a:lnTo>
                  <a:lnTo>
                    <a:pt x="3360932" y="1028700"/>
                  </a:lnTo>
                  <a:lnTo>
                    <a:pt x="3332909" y="1028700"/>
                  </a:lnTo>
                  <a:lnTo>
                    <a:pt x="3264403" y="954925"/>
                  </a:lnTo>
                  <a:lnTo>
                    <a:pt x="3210301" y="1028700"/>
                  </a:lnTo>
                  <a:lnTo>
                    <a:pt x="3164997" y="1028700"/>
                  </a:lnTo>
                  <a:lnTo>
                    <a:pt x="3142483" y="970165"/>
                  </a:lnTo>
                  <a:lnTo>
                    <a:pt x="3079767" y="1028700"/>
                  </a:lnTo>
                  <a:lnTo>
                    <a:pt x="3002695" y="1028700"/>
                  </a:lnTo>
                  <a:lnTo>
                    <a:pt x="2959603" y="947305"/>
                  </a:lnTo>
                  <a:lnTo>
                    <a:pt x="2913092" y="1028700"/>
                  </a:lnTo>
                  <a:lnTo>
                    <a:pt x="2862522" y="1028700"/>
                  </a:lnTo>
                  <a:lnTo>
                    <a:pt x="2746243" y="947305"/>
                  </a:lnTo>
                  <a:lnTo>
                    <a:pt x="2757871" y="1028700"/>
                  </a:lnTo>
                  <a:lnTo>
                    <a:pt x="2718499" y="1028700"/>
                  </a:lnTo>
                  <a:lnTo>
                    <a:pt x="2631943" y="977785"/>
                  </a:lnTo>
                  <a:lnTo>
                    <a:pt x="2631943" y="1028700"/>
                  </a:lnTo>
                  <a:lnTo>
                    <a:pt x="2587073" y="1028700"/>
                  </a:lnTo>
                  <a:lnTo>
                    <a:pt x="2517643" y="977785"/>
                  </a:lnTo>
                  <a:lnTo>
                    <a:pt x="2492186" y="1028700"/>
                  </a:lnTo>
                  <a:lnTo>
                    <a:pt x="2462051" y="1028700"/>
                  </a:lnTo>
                  <a:lnTo>
                    <a:pt x="2371308" y="992403"/>
                  </a:lnTo>
                  <a:lnTo>
                    <a:pt x="2365243" y="970165"/>
                  </a:lnTo>
                  <a:lnTo>
                    <a:pt x="2348422" y="983248"/>
                  </a:lnTo>
                  <a:lnTo>
                    <a:pt x="2258563" y="947305"/>
                  </a:lnTo>
                  <a:lnTo>
                    <a:pt x="2250320" y="982338"/>
                  </a:lnTo>
                  <a:lnTo>
                    <a:pt x="2197603" y="954925"/>
                  </a:lnTo>
                  <a:lnTo>
                    <a:pt x="2109995" y="1028700"/>
                  </a:lnTo>
                  <a:lnTo>
                    <a:pt x="1989864" y="1028700"/>
                  </a:lnTo>
                  <a:lnTo>
                    <a:pt x="1923283" y="977785"/>
                  </a:lnTo>
                  <a:lnTo>
                    <a:pt x="1916919" y="1028700"/>
                  </a:lnTo>
                  <a:lnTo>
                    <a:pt x="1868990" y="1028700"/>
                  </a:lnTo>
                  <a:lnTo>
                    <a:pt x="1824223" y="947305"/>
                  </a:lnTo>
                  <a:lnTo>
                    <a:pt x="1816603" y="1000645"/>
                  </a:lnTo>
                  <a:lnTo>
                    <a:pt x="1703323" y="1014805"/>
                  </a:lnTo>
                  <a:lnTo>
                    <a:pt x="1671823" y="947305"/>
                  </a:lnTo>
                  <a:lnTo>
                    <a:pt x="1644420" y="1002110"/>
                  </a:lnTo>
                  <a:lnTo>
                    <a:pt x="1580383" y="954925"/>
                  </a:lnTo>
                  <a:lnTo>
                    <a:pt x="1572763" y="1000645"/>
                  </a:lnTo>
                  <a:lnTo>
                    <a:pt x="1561973" y="1028700"/>
                  </a:lnTo>
                  <a:lnTo>
                    <a:pt x="1476972" y="1028700"/>
                  </a:lnTo>
                  <a:lnTo>
                    <a:pt x="1435603" y="977785"/>
                  </a:lnTo>
                  <a:lnTo>
                    <a:pt x="1435603" y="1028700"/>
                  </a:lnTo>
                  <a:lnTo>
                    <a:pt x="1415513" y="1028700"/>
                  </a:lnTo>
                  <a:lnTo>
                    <a:pt x="1313683" y="977785"/>
                  </a:lnTo>
                  <a:lnTo>
                    <a:pt x="1300954" y="1028700"/>
                  </a:lnTo>
                  <a:lnTo>
                    <a:pt x="1291268" y="1028700"/>
                  </a:lnTo>
                  <a:lnTo>
                    <a:pt x="1222243" y="932065"/>
                  </a:lnTo>
                  <a:lnTo>
                    <a:pt x="1168903" y="993025"/>
                  </a:lnTo>
                  <a:lnTo>
                    <a:pt x="1152255" y="1028700"/>
                  </a:lnTo>
                  <a:lnTo>
                    <a:pt x="1078871" y="1028700"/>
                  </a:lnTo>
                  <a:lnTo>
                    <a:pt x="1062223" y="993025"/>
                  </a:lnTo>
                  <a:lnTo>
                    <a:pt x="947923" y="970165"/>
                  </a:lnTo>
                  <a:lnTo>
                    <a:pt x="896705" y="1028700"/>
                  </a:lnTo>
                  <a:lnTo>
                    <a:pt x="892158" y="1028700"/>
                  </a:lnTo>
                  <a:lnTo>
                    <a:pt x="848863" y="985405"/>
                  </a:lnTo>
                  <a:lnTo>
                    <a:pt x="805568" y="1028700"/>
                  </a:lnTo>
                  <a:lnTo>
                    <a:pt x="786594" y="1028700"/>
                  </a:lnTo>
                  <a:lnTo>
                    <a:pt x="734563" y="970165"/>
                  </a:lnTo>
                  <a:lnTo>
                    <a:pt x="594011" y="964543"/>
                  </a:lnTo>
                  <a:lnTo>
                    <a:pt x="566923" y="947305"/>
                  </a:lnTo>
                  <a:lnTo>
                    <a:pt x="399283" y="990567"/>
                  </a:lnTo>
                  <a:lnTo>
                    <a:pt x="239263" y="985405"/>
                  </a:lnTo>
                  <a:lnTo>
                    <a:pt x="253695" y="1028700"/>
                  </a:lnTo>
                  <a:lnTo>
                    <a:pt x="232241" y="1028700"/>
                  </a:lnTo>
                  <a:lnTo>
                    <a:pt x="163063" y="970165"/>
                  </a:lnTo>
                  <a:lnTo>
                    <a:pt x="147823" y="1000645"/>
                  </a:lnTo>
                  <a:lnTo>
                    <a:pt x="98727" y="1028700"/>
                  </a:lnTo>
                  <a:lnTo>
                    <a:pt x="93756" y="1028700"/>
                  </a:lnTo>
                  <a:lnTo>
                    <a:pt x="71623" y="954925"/>
                  </a:lnTo>
                  <a:lnTo>
                    <a:pt x="23886" y="1028700"/>
                  </a:lnTo>
                  <a:lnTo>
                    <a:pt x="0" y="1028700"/>
                  </a:lnTo>
                  <a:lnTo>
                    <a:pt x="0" y="0"/>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400"/>
            </a:p>
          </p:txBody>
        </p:sp>
        <p:sp>
          <p:nvSpPr>
            <p:cNvPr id="53" name="Folded Corner 6">
              <a:extLst>
                <a:ext uri="{FF2B5EF4-FFF2-40B4-BE49-F238E27FC236}">
                  <a16:creationId xmlns:a16="http://schemas.microsoft.com/office/drawing/2014/main" id="{1CCC4FA3-7810-49AE-9376-FBE50CB43631}"/>
                </a:ext>
              </a:extLst>
            </p:cNvPr>
            <p:cNvSpPr/>
            <p:nvPr/>
          </p:nvSpPr>
          <p:spPr>
            <a:xfrm rot="21259538">
              <a:off x="1379285" y="1633479"/>
              <a:ext cx="1133602" cy="1162422"/>
            </a:xfrm>
            <a:prstGeom prst="foldedCorner">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4000" b="1">
                  <a:effectLst>
                    <a:outerShdw blurRad="38100" dist="38100" dir="2700000" algn="tl">
                      <a:srgbClr val="000000">
                        <a:alpha val="43137"/>
                      </a:srgbClr>
                    </a:outerShdw>
                  </a:effectLst>
                </a:rPr>
                <a:t>01</a:t>
              </a:r>
            </a:p>
          </p:txBody>
        </p:sp>
        <p:sp>
          <p:nvSpPr>
            <p:cNvPr id="54" name="TextBox 53">
              <a:extLst>
                <a:ext uri="{FF2B5EF4-FFF2-40B4-BE49-F238E27FC236}">
                  <a16:creationId xmlns:a16="http://schemas.microsoft.com/office/drawing/2014/main" id="{9DFCCB78-58D2-4B58-B2A8-74B2D0DADD01}"/>
                </a:ext>
              </a:extLst>
            </p:cNvPr>
            <p:cNvSpPr txBox="1"/>
            <p:nvPr/>
          </p:nvSpPr>
          <p:spPr>
            <a:xfrm>
              <a:off x="2569843" y="1665845"/>
              <a:ext cx="1949005" cy="776200"/>
            </a:xfrm>
            <a:prstGeom prst="rect">
              <a:avLst/>
            </a:prstGeom>
            <a:noFill/>
          </p:spPr>
          <p:txBody>
            <a:bodyPr wrap="square" rtlCol="0">
              <a:spAutoFit/>
            </a:bodyPr>
            <a:lstStyle/>
            <a:p>
              <a:r>
                <a:rPr lang="en-US" sz="1400" b="1" dirty="0"/>
                <a:t>CITIZEN CENTRICITY</a:t>
              </a:r>
              <a:endParaRPr lang="ro-RO" sz="1400" b="1" dirty="0"/>
            </a:p>
            <a:p>
              <a:r>
                <a:rPr lang="en-US" sz="1300" dirty="0"/>
                <a:t>Service by default</a:t>
              </a:r>
              <a:r>
                <a:rPr lang="ro-RO" sz="1300" dirty="0"/>
                <a:t>,</a:t>
              </a:r>
            </a:p>
            <a:p>
              <a:r>
                <a:rPr lang="en-US" sz="1300" dirty="0"/>
                <a:t>Proactivity</a:t>
              </a:r>
              <a:endParaRPr lang="ro-RO" sz="1300" dirty="0"/>
            </a:p>
            <a:p>
              <a:r>
                <a:rPr lang="en-US" sz="1300" dirty="0"/>
                <a:t>Trust the citizen</a:t>
              </a:r>
              <a:endParaRPr lang="ro-RO" sz="1300" dirty="0"/>
            </a:p>
          </p:txBody>
        </p:sp>
      </p:grpSp>
      <p:grpSp>
        <p:nvGrpSpPr>
          <p:cNvPr id="55" name="Group 54">
            <a:extLst>
              <a:ext uri="{FF2B5EF4-FFF2-40B4-BE49-F238E27FC236}">
                <a16:creationId xmlns:a16="http://schemas.microsoft.com/office/drawing/2014/main" id="{E6681BB1-0252-4771-BCF6-CA322ABDBF63}"/>
              </a:ext>
            </a:extLst>
          </p:cNvPr>
          <p:cNvGrpSpPr/>
          <p:nvPr/>
        </p:nvGrpSpPr>
        <p:grpSpPr>
          <a:xfrm>
            <a:off x="1706333" y="3550878"/>
            <a:ext cx="4293873" cy="1381903"/>
            <a:chOff x="1023442" y="2954382"/>
            <a:chExt cx="3670838" cy="1181391"/>
          </a:xfrm>
        </p:grpSpPr>
        <p:sp>
          <p:nvSpPr>
            <p:cNvPr id="56" name="Freeform 9">
              <a:extLst>
                <a:ext uri="{FF2B5EF4-FFF2-40B4-BE49-F238E27FC236}">
                  <a16:creationId xmlns:a16="http://schemas.microsoft.com/office/drawing/2014/main" id="{3D09D330-3BCF-42DA-9D54-9EE0BFBF371D}"/>
                </a:ext>
              </a:extLst>
            </p:cNvPr>
            <p:cNvSpPr/>
            <p:nvPr/>
          </p:nvSpPr>
          <p:spPr>
            <a:xfrm>
              <a:off x="1023442" y="2958600"/>
              <a:ext cx="3594277" cy="1028700"/>
            </a:xfrm>
            <a:custGeom>
              <a:avLst/>
              <a:gdLst>
                <a:gd name="connsiteX0" fmla="*/ 0 w 3524250"/>
                <a:gd name="connsiteY0" fmla="*/ 0 h 1028700"/>
                <a:gd name="connsiteX1" fmla="*/ 3445789 w 3524250"/>
                <a:gd name="connsiteY1" fmla="*/ 0 h 1028700"/>
                <a:gd name="connsiteX2" fmla="*/ 3432043 w 3524250"/>
                <a:gd name="connsiteY2" fmla="*/ 10045 h 1028700"/>
                <a:gd name="connsiteX3" fmla="*/ 3485616 w 3524250"/>
                <a:gd name="connsiteY3" fmla="*/ 0 h 1028700"/>
                <a:gd name="connsiteX4" fmla="*/ 3524250 w 3524250"/>
                <a:gd name="connsiteY4" fmla="*/ 0 h 1028700"/>
                <a:gd name="connsiteX5" fmla="*/ 3524250 w 3524250"/>
                <a:gd name="connsiteY5" fmla="*/ 107955 h 1028700"/>
                <a:gd name="connsiteX6" fmla="*/ 3523483 w 3524250"/>
                <a:gd name="connsiteY6" fmla="*/ 109105 h 1028700"/>
                <a:gd name="connsiteX7" fmla="*/ 3493003 w 3524250"/>
                <a:gd name="connsiteY7" fmla="*/ 162445 h 1028700"/>
                <a:gd name="connsiteX8" fmla="*/ 3523483 w 3524250"/>
                <a:gd name="connsiteY8" fmla="*/ 223405 h 1028700"/>
                <a:gd name="connsiteX9" fmla="*/ 3524250 w 3524250"/>
                <a:gd name="connsiteY9" fmla="*/ 228774 h 1028700"/>
                <a:gd name="connsiteX10" fmla="*/ 3524250 w 3524250"/>
                <a:gd name="connsiteY10" fmla="*/ 372987 h 1028700"/>
                <a:gd name="connsiteX11" fmla="*/ 3508243 w 3524250"/>
                <a:gd name="connsiteY11" fmla="*/ 368185 h 1028700"/>
                <a:gd name="connsiteX12" fmla="*/ 3524250 w 3524250"/>
                <a:gd name="connsiteY12" fmla="*/ 428211 h 1028700"/>
                <a:gd name="connsiteX13" fmla="*/ 3524250 w 3524250"/>
                <a:gd name="connsiteY13" fmla="*/ 491531 h 1028700"/>
                <a:gd name="connsiteX14" fmla="*/ 3477763 w 3524250"/>
                <a:gd name="connsiteY14" fmla="*/ 520585 h 1028700"/>
                <a:gd name="connsiteX15" fmla="*/ 3477763 w 3524250"/>
                <a:gd name="connsiteY15" fmla="*/ 604405 h 1028700"/>
                <a:gd name="connsiteX16" fmla="*/ 3524250 w 3524250"/>
                <a:gd name="connsiteY16" fmla="*/ 645081 h 1028700"/>
                <a:gd name="connsiteX17" fmla="*/ 3524250 w 3524250"/>
                <a:gd name="connsiteY17" fmla="*/ 704782 h 1028700"/>
                <a:gd name="connsiteX18" fmla="*/ 3508243 w 3524250"/>
                <a:gd name="connsiteY18" fmla="*/ 756805 h 1028700"/>
                <a:gd name="connsiteX19" fmla="*/ 3470143 w 3524250"/>
                <a:gd name="connsiteY19" fmla="*/ 848245 h 1028700"/>
                <a:gd name="connsiteX20" fmla="*/ 3503561 w 3524250"/>
                <a:gd name="connsiteY20" fmla="*/ 1028700 h 1028700"/>
                <a:gd name="connsiteX21" fmla="*/ 3466101 w 3524250"/>
                <a:gd name="connsiteY21" fmla="*/ 1028700 h 1028700"/>
                <a:gd name="connsiteX22" fmla="*/ 3355843 w 3524250"/>
                <a:gd name="connsiteY22" fmla="*/ 962545 h 1028700"/>
                <a:gd name="connsiteX23" fmla="*/ 3360932 w 3524250"/>
                <a:gd name="connsiteY23" fmla="*/ 1028700 h 1028700"/>
                <a:gd name="connsiteX24" fmla="*/ 3332909 w 3524250"/>
                <a:gd name="connsiteY24" fmla="*/ 1028700 h 1028700"/>
                <a:gd name="connsiteX25" fmla="*/ 3264403 w 3524250"/>
                <a:gd name="connsiteY25" fmla="*/ 954925 h 1028700"/>
                <a:gd name="connsiteX26" fmla="*/ 3210301 w 3524250"/>
                <a:gd name="connsiteY26" fmla="*/ 1028700 h 1028700"/>
                <a:gd name="connsiteX27" fmla="*/ 3164997 w 3524250"/>
                <a:gd name="connsiteY27" fmla="*/ 1028700 h 1028700"/>
                <a:gd name="connsiteX28" fmla="*/ 3142483 w 3524250"/>
                <a:gd name="connsiteY28" fmla="*/ 970165 h 1028700"/>
                <a:gd name="connsiteX29" fmla="*/ 3079767 w 3524250"/>
                <a:gd name="connsiteY29" fmla="*/ 1028700 h 1028700"/>
                <a:gd name="connsiteX30" fmla="*/ 3002695 w 3524250"/>
                <a:gd name="connsiteY30" fmla="*/ 1028700 h 1028700"/>
                <a:gd name="connsiteX31" fmla="*/ 2959603 w 3524250"/>
                <a:gd name="connsiteY31" fmla="*/ 947305 h 1028700"/>
                <a:gd name="connsiteX32" fmla="*/ 2913092 w 3524250"/>
                <a:gd name="connsiteY32" fmla="*/ 1028700 h 1028700"/>
                <a:gd name="connsiteX33" fmla="*/ 2862522 w 3524250"/>
                <a:gd name="connsiteY33" fmla="*/ 1028700 h 1028700"/>
                <a:gd name="connsiteX34" fmla="*/ 2746243 w 3524250"/>
                <a:gd name="connsiteY34" fmla="*/ 947305 h 1028700"/>
                <a:gd name="connsiteX35" fmla="*/ 2757871 w 3524250"/>
                <a:gd name="connsiteY35" fmla="*/ 1028700 h 1028700"/>
                <a:gd name="connsiteX36" fmla="*/ 2718499 w 3524250"/>
                <a:gd name="connsiteY36" fmla="*/ 1028700 h 1028700"/>
                <a:gd name="connsiteX37" fmla="*/ 2631943 w 3524250"/>
                <a:gd name="connsiteY37" fmla="*/ 977785 h 1028700"/>
                <a:gd name="connsiteX38" fmla="*/ 2631943 w 3524250"/>
                <a:gd name="connsiteY38" fmla="*/ 1028700 h 1028700"/>
                <a:gd name="connsiteX39" fmla="*/ 2587073 w 3524250"/>
                <a:gd name="connsiteY39" fmla="*/ 1028700 h 1028700"/>
                <a:gd name="connsiteX40" fmla="*/ 2517643 w 3524250"/>
                <a:gd name="connsiteY40" fmla="*/ 977785 h 1028700"/>
                <a:gd name="connsiteX41" fmla="*/ 2492186 w 3524250"/>
                <a:gd name="connsiteY41" fmla="*/ 1028700 h 1028700"/>
                <a:gd name="connsiteX42" fmla="*/ 2462051 w 3524250"/>
                <a:gd name="connsiteY42" fmla="*/ 1028700 h 1028700"/>
                <a:gd name="connsiteX43" fmla="*/ 2371308 w 3524250"/>
                <a:gd name="connsiteY43" fmla="*/ 992403 h 1028700"/>
                <a:gd name="connsiteX44" fmla="*/ 2365243 w 3524250"/>
                <a:gd name="connsiteY44" fmla="*/ 970165 h 1028700"/>
                <a:gd name="connsiteX45" fmla="*/ 2348422 w 3524250"/>
                <a:gd name="connsiteY45" fmla="*/ 983248 h 1028700"/>
                <a:gd name="connsiteX46" fmla="*/ 2258563 w 3524250"/>
                <a:gd name="connsiteY46" fmla="*/ 947305 h 1028700"/>
                <a:gd name="connsiteX47" fmla="*/ 2250320 w 3524250"/>
                <a:gd name="connsiteY47" fmla="*/ 982338 h 1028700"/>
                <a:gd name="connsiteX48" fmla="*/ 2197603 w 3524250"/>
                <a:gd name="connsiteY48" fmla="*/ 954925 h 1028700"/>
                <a:gd name="connsiteX49" fmla="*/ 2109995 w 3524250"/>
                <a:gd name="connsiteY49" fmla="*/ 1028700 h 1028700"/>
                <a:gd name="connsiteX50" fmla="*/ 1989864 w 3524250"/>
                <a:gd name="connsiteY50" fmla="*/ 1028700 h 1028700"/>
                <a:gd name="connsiteX51" fmla="*/ 1923283 w 3524250"/>
                <a:gd name="connsiteY51" fmla="*/ 977785 h 1028700"/>
                <a:gd name="connsiteX52" fmla="*/ 1916919 w 3524250"/>
                <a:gd name="connsiteY52" fmla="*/ 1028700 h 1028700"/>
                <a:gd name="connsiteX53" fmla="*/ 1868990 w 3524250"/>
                <a:gd name="connsiteY53" fmla="*/ 1028700 h 1028700"/>
                <a:gd name="connsiteX54" fmla="*/ 1824223 w 3524250"/>
                <a:gd name="connsiteY54" fmla="*/ 947305 h 1028700"/>
                <a:gd name="connsiteX55" fmla="*/ 1816603 w 3524250"/>
                <a:gd name="connsiteY55" fmla="*/ 1000645 h 1028700"/>
                <a:gd name="connsiteX56" fmla="*/ 1703323 w 3524250"/>
                <a:gd name="connsiteY56" fmla="*/ 1014805 h 1028700"/>
                <a:gd name="connsiteX57" fmla="*/ 1671823 w 3524250"/>
                <a:gd name="connsiteY57" fmla="*/ 947305 h 1028700"/>
                <a:gd name="connsiteX58" fmla="*/ 1644420 w 3524250"/>
                <a:gd name="connsiteY58" fmla="*/ 1002110 h 1028700"/>
                <a:gd name="connsiteX59" fmla="*/ 1580383 w 3524250"/>
                <a:gd name="connsiteY59" fmla="*/ 954925 h 1028700"/>
                <a:gd name="connsiteX60" fmla="*/ 1572763 w 3524250"/>
                <a:gd name="connsiteY60" fmla="*/ 1000645 h 1028700"/>
                <a:gd name="connsiteX61" fmla="*/ 1561973 w 3524250"/>
                <a:gd name="connsiteY61" fmla="*/ 1028700 h 1028700"/>
                <a:gd name="connsiteX62" fmla="*/ 1476972 w 3524250"/>
                <a:gd name="connsiteY62" fmla="*/ 1028700 h 1028700"/>
                <a:gd name="connsiteX63" fmla="*/ 1435603 w 3524250"/>
                <a:gd name="connsiteY63" fmla="*/ 977785 h 1028700"/>
                <a:gd name="connsiteX64" fmla="*/ 1435603 w 3524250"/>
                <a:gd name="connsiteY64" fmla="*/ 1028700 h 1028700"/>
                <a:gd name="connsiteX65" fmla="*/ 1415513 w 3524250"/>
                <a:gd name="connsiteY65" fmla="*/ 1028700 h 1028700"/>
                <a:gd name="connsiteX66" fmla="*/ 1313683 w 3524250"/>
                <a:gd name="connsiteY66" fmla="*/ 977785 h 1028700"/>
                <a:gd name="connsiteX67" fmla="*/ 1300954 w 3524250"/>
                <a:gd name="connsiteY67" fmla="*/ 1028700 h 1028700"/>
                <a:gd name="connsiteX68" fmla="*/ 1291268 w 3524250"/>
                <a:gd name="connsiteY68" fmla="*/ 1028700 h 1028700"/>
                <a:gd name="connsiteX69" fmla="*/ 1222243 w 3524250"/>
                <a:gd name="connsiteY69" fmla="*/ 932065 h 1028700"/>
                <a:gd name="connsiteX70" fmla="*/ 1168903 w 3524250"/>
                <a:gd name="connsiteY70" fmla="*/ 993025 h 1028700"/>
                <a:gd name="connsiteX71" fmla="*/ 1152255 w 3524250"/>
                <a:gd name="connsiteY71" fmla="*/ 1028700 h 1028700"/>
                <a:gd name="connsiteX72" fmla="*/ 1078871 w 3524250"/>
                <a:gd name="connsiteY72" fmla="*/ 1028700 h 1028700"/>
                <a:gd name="connsiteX73" fmla="*/ 1062223 w 3524250"/>
                <a:gd name="connsiteY73" fmla="*/ 993025 h 1028700"/>
                <a:gd name="connsiteX74" fmla="*/ 947923 w 3524250"/>
                <a:gd name="connsiteY74" fmla="*/ 970165 h 1028700"/>
                <a:gd name="connsiteX75" fmla="*/ 896705 w 3524250"/>
                <a:gd name="connsiteY75" fmla="*/ 1028700 h 1028700"/>
                <a:gd name="connsiteX76" fmla="*/ 892158 w 3524250"/>
                <a:gd name="connsiteY76" fmla="*/ 1028700 h 1028700"/>
                <a:gd name="connsiteX77" fmla="*/ 848863 w 3524250"/>
                <a:gd name="connsiteY77" fmla="*/ 985405 h 1028700"/>
                <a:gd name="connsiteX78" fmla="*/ 805568 w 3524250"/>
                <a:gd name="connsiteY78" fmla="*/ 1028700 h 1028700"/>
                <a:gd name="connsiteX79" fmla="*/ 786594 w 3524250"/>
                <a:gd name="connsiteY79" fmla="*/ 1028700 h 1028700"/>
                <a:gd name="connsiteX80" fmla="*/ 734563 w 3524250"/>
                <a:gd name="connsiteY80" fmla="*/ 970165 h 1028700"/>
                <a:gd name="connsiteX81" fmla="*/ 594011 w 3524250"/>
                <a:gd name="connsiteY81" fmla="*/ 964543 h 1028700"/>
                <a:gd name="connsiteX82" fmla="*/ 566923 w 3524250"/>
                <a:gd name="connsiteY82" fmla="*/ 947305 h 1028700"/>
                <a:gd name="connsiteX83" fmla="*/ 399283 w 3524250"/>
                <a:gd name="connsiteY83" fmla="*/ 990567 h 1028700"/>
                <a:gd name="connsiteX84" fmla="*/ 239263 w 3524250"/>
                <a:gd name="connsiteY84" fmla="*/ 985405 h 1028700"/>
                <a:gd name="connsiteX85" fmla="*/ 253695 w 3524250"/>
                <a:gd name="connsiteY85" fmla="*/ 1028700 h 1028700"/>
                <a:gd name="connsiteX86" fmla="*/ 232241 w 3524250"/>
                <a:gd name="connsiteY86" fmla="*/ 1028700 h 1028700"/>
                <a:gd name="connsiteX87" fmla="*/ 163063 w 3524250"/>
                <a:gd name="connsiteY87" fmla="*/ 970165 h 1028700"/>
                <a:gd name="connsiteX88" fmla="*/ 147823 w 3524250"/>
                <a:gd name="connsiteY88" fmla="*/ 1000645 h 1028700"/>
                <a:gd name="connsiteX89" fmla="*/ 98727 w 3524250"/>
                <a:gd name="connsiteY89" fmla="*/ 1028700 h 1028700"/>
                <a:gd name="connsiteX90" fmla="*/ 93756 w 3524250"/>
                <a:gd name="connsiteY90" fmla="*/ 1028700 h 1028700"/>
                <a:gd name="connsiteX91" fmla="*/ 71623 w 3524250"/>
                <a:gd name="connsiteY91" fmla="*/ 954925 h 1028700"/>
                <a:gd name="connsiteX92" fmla="*/ 23886 w 3524250"/>
                <a:gd name="connsiteY92" fmla="*/ 1028700 h 1028700"/>
                <a:gd name="connsiteX93" fmla="*/ 0 w 3524250"/>
                <a:gd name="connsiteY93" fmla="*/ 1028700 h 1028700"/>
                <a:gd name="connsiteX94" fmla="*/ 0 w 3524250"/>
                <a:gd name="connsiteY94"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24250" h="1028700">
                  <a:moveTo>
                    <a:pt x="0" y="0"/>
                  </a:moveTo>
                  <a:lnTo>
                    <a:pt x="3445789" y="0"/>
                  </a:lnTo>
                  <a:lnTo>
                    <a:pt x="3432043" y="10045"/>
                  </a:lnTo>
                  <a:lnTo>
                    <a:pt x="3485616" y="0"/>
                  </a:lnTo>
                  <a:lnTo>
                    <a:pt x="3524250" y="0"/>
                  </a:lnTo>
                  <a:lnTo>
                    <a:pt x="3524250" y="107955"/>
                  </a:lnTo>
                  <a:lnTo>
                    <a:pt x="3523483" y="109105"/>
                  </a:lnTo>
                  <a:lnTo>
                    <a:pt x="3493003" y="162445"/>
                  </a:lnTo>
                  <a:lnTo>
                    <a:pt x="3523483" y="223405"/>
                  </a:lnTo>
                  <a:lnTo>
                    <a:pt x="3524250" y="228774"/>
                  </a:lnTo>
                  <a:lnTo>
                    <a:pt x="3524250" y="372987"/>
                  </a:lnTo>
                  <a:lnTo>
                    <a:pt x="3508243" y="368185"/>
                  </a:lnTo>
                  <a:lnTo>
                    <a:pt x="3524250" y="428211"/>
                  </a:lnTo>
                  <a:lnTo>
                    <a:pt x="3524250" y="491531"/>
                  </a:lnTo>
                  <a:lnTo>
                    <a:pt x="3477763" y="520585"/>
                  </a:lnTo>
                  <a:lnTo>
                    <a:pt x="3477763" y="604405"/>
                  </a:lnTo>
                  <a:lnTo>
                    <a:pt x="3524250" y="645081"/>
                  </a:lnTo>
                  <a:lnTo>
                    <a:pt x="3524250" y="704782"/>
                  </a:lnTo>
                  <a:lnTo>
                    <a:pt x="3508243" y="756805"/>
                  </a:lnTo>
                  <a:lnTo>
                    <a:pt x="3470143" y="848245"/>
                  </a:lnTo>
                  <a:lnTo>
                    <a:pt x="3503561" y="1028700"/>
                  </a:lnTo>
                  <a:lnTo>
                    <a:pt x="3466101" y="1028700"/>
                  </a:lnTo>
                  <a:lnTo>
                    <a:pt x="3355843" y="962545"/>
                  </a:lnTo>
                  <a:lnTo>
                    <a:pt x="3360932" y="1028700"/>
                  </a:lnTo>
                  <a:lnTo>
                    <a:pt x="3332909" y="1028700"/>
                  </a:lnTo>
                  <a:lnTo>
                    <a:pt x="3264403" y="954925"/>
                  </a:lnTo>
                  <a:lnTo>
                    <a:pt x="3210301" y="1028700"/>
                  </a:lnTo>
                  <a:lnTo>
                    <a:pt x="3164997" y="1028700"/>
                  </a:lnTo>
                  <a:lnTo>
                    <a:pt x="3142483" y="970165"/>
                  </a:lnTo>
                  <a:lnTo>
                    <a:pt x="3079767" y="1028700"/>
                  </a:lnTo>
                  <a:lnTo>
                    <a:pt x="3002695" y="1028700"/>
                  </a:lnTo>
                  <a:lnTo>
                    <a:pt x="2959603" y="947305"/>
                  </a:lnTo>
                  <a:lnTo>
                    <a:pt x="2913092" y="1028700"/>
                  </a:lnTo>
                  <a:lnTo>
                    <a:pt x="2862522" y="1028700"/>
                  </a:lnTo>
                  <a:lnTo>
                    <a:pt x="2746243" y="947305"/>
                  </a:lnTo>
                  <a:lnTo>
                    <a:pt x="2757871" y="1028700"/>
                  </a:lnTo>
                  <a:lnTo>
                    <a:pt x="2718499" y="1028700"/>
                  </a:lnTo>
                  <a:lnTo>
                    <a:pt x="2631943" y="977785"/>
                  </a:lnTo>
                  <a:lnTo>
                    <a:pt x="2631943" y="1028700"/>
                  </a:lnTo>
                  <a:lnTo>
                    <a:pt x="2587073" y="1028700"/>
                  </a:lnTo>
                  <a:lnTo>
                    <a:pt x="2517643" y="977785"/>
                  </a:lnTo>
                  <a:lnTo>
                    <a:pt x="2492186" y="1028700"/>
                  </a:lnTo>
                  <a:lnTo>
                    <a:pt x="2462051" y="1028700"/>
                  </a:lnTo>
                  <a:lnTo>
                    <a:pt x="2371308" y="992403"/>
                  </a:lnTo>
                  <a:lnTo>
                    <a:pt x="2365243" y="970165"/>
                  </a:lnTo>
                  <a:lnTo>
                    <a:pt x="2348422" y="983248"/>
                  </a:lnTo>
                  <a:lnTo>
                    <a:pt x="2258563" y="947305"/>
                  </a:lnTo>
                  <a:lnTo>
                    <a:pt x="2250320" y="982338"/>
                  </a:lnTo>
                  <a:lnTo>
                    <a:pt x="2197603" y="954925"/>
                  </a:lnTo>
                  <a:lnTo>
                    <a:pt x="2109995" y="1028700"/>
                  </a:lnTo>
                  <a:lnTo>
                    <a:pt x="1989864" y="1028700"/>
                  </a:lnTo>
                  <a:lnTo>
                    <a:pt x="1923283" y="977785"/>
                  </a:lnTo>
                  <a:lnTo>
                    <a:pt x="1916919" y="1028700"/>
                  </a:lnTo>
                  <a:lnTo>
                    <a:pt x="1868990" y="1028700"/>
                  </a:lnTo>
                  <a:lnTo>
                    <a:pt x="1824223" y="947305"/>
                  </a:lnTo>
                  <a:lnTo>
                    <a:pt x="1816603" y="1000645"/>
                  </a:lnTo>
                  <a:lnTo>
                    <a:pt x="1703323" y="1014805"/>
                  </a:lnTo>
                  <a:lnTo>
                    <a:pt x="1671823" y="947305"/>
                  </a:lnTo>
                  <a:lnTo>
                    <a:pt x="1644420" y="1002110"/>
                  </a:lnTo>
                  <a:lnTo>
                    <a:pt x="1580383" y="954925"/>
                  </a:lnTo>
                  <a:lnTo>
                    <a:pt x="1572763" y="1000645"/>
                  </a:lnTo>
                  <a:lnTo>
                    <a:pt x="1561973" y="1028700"/>
                  </a:lnTo>
                  <a:lnTo>
                    <a:pt x="1476972" y="1028700"/>
                  </a:lnTo>
                  <a:lnTo>
                    <a:pt x="1435603" y="977785"/>
                  </a:lnTo>
                  <a:lnTo>
                    <a:pt x="1435603" y="1028700"/>
                  </a:lnTo>
                  <a:lnTo>
                    <a:pt x="1415513" y="1028700"/>
                  </a:lnTo>
                  <a:lnTo>
                    <a:pt x="1313683" y="977785"/>
                  </a:lnTo>
                  <a:lnTo>
                    <a:pt x="1300954" y="1028700"/>
                  </a:lnTo>
                  <a:lnTo>
                    <a:pt x="1291268" y="1028700"/>
                  </a:lnTo>
                  <a:lnTo>
                    <a:pt x="1222243" y="932065"/>
                  </a:lnTo>
                  <a:lnTo>
                    <a:pt x="1168903" y="993025"/>
                  </a:lnTo>
                  <a:lnTo>
                    <a:pt x="1152255" y="1028700"/>
                  </a:lnTo>
                  <a:lnTo>
                    <a:pt x="1078871" y="1028700"/>
                  </a:lnTo>
                  <a:lnTo>
                    <a:pt x="1062223" y="993025"/>
                  </a:lnTo>
                  <a:lnTo>
                    <a:pt x="947923" y="970165"/>
                  </a:lnTo>
                  <a:lnTo>
                    <a:pt x="896705" y="1028700"/>
                  </a:lnTo>
                  <a:lnTo>
                    <a:pt x="892158" y="1028700"/>
                  </a:lnTo>
                  <a:lnTo>
                    <a:pt x="848863" y="985405"/>
                  </a:lnTo>
                  <a:lnTo>
                    <a:pt x="805568" y="1028700"/>
                  </a:lnTo>
                  <a:lnTo>
                    <a:pt x="786594" y="1028700"/>
                  </a:lnTo>
                  <a:lnTo>
                    <a:pt x="734563" y="970165"/>
                  </a:lnTo>
                  <a:lnTo>
                    <a:pt x="594011" y="964543"/>
                  </a:lnTo>
                  <a:lnTo>
                    <a:pt x="566923" y="947305"/>
                  </a:lnTo>
                  <a:lnTo>
                    <a:pt x="399283" y="990567"/>
                  </a:lnTo>
                  <a:lnTo>
                    <a:pt x="239263" y="985405"/>
                  </a:lnTo>
                  <a:lnTo>
                    <a:pt x="253695" y="1028700"/>
                  </a:lnTo>
                  <a:lnTo>
                    <a:pt x="232241" y="1028700"/>
                  </a:lnTo>
                  <a:lnTo>
                    <a:pt x="163063" y="970165"/>
                  </a:lnTo>
                  <a:lnTo>
                    <a:pt x="147823" y="1000645"/>
                  </a:lnTo>
                  <a:lnTo>
                    <a:pt x="98727" y="1028700"/>
                  </a:lnTo>
                  <a:lnTo>
                    <a:pt x="93756" y="1028700"/>
                  </a:lnTo>
                  <a:lnTo>
                    <a:pt x="71623" y="954925"/>
                  </a:lnTo>
                  <a:lnTo>
                    <a:pt x="23886" y="1028700"/>
                  </a:lnTo>
                  <a:lnTo>
                    <a:pt x="0" y="1028700"/>
                  </a:lnTo>
                  <a:lnTo>
                    <a:pt x="0" y="0"/>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400"/>
            </a:p>
          </p:txBody>
        </p:sp>
        <p:sp>
          <p:nvSpPr>
            <p:cNvPr id="57" name="Folded Corner 10">
              <a:extLst>
                <a:ext uri="{FF2B5EF4-FFF2-40B4-BE49-F238E27FC236}">
                  <a16:creationId xmlns:a16="http://schemas.microsoft.com/office/drawing/2014/main" id="{118E64EC-C394-4E49-B5A0-37607864992D}"/>
                </a:ext>
              </a:extLst>
            </p:cNvPr>
            <p:cNvSpPr/>
            <p:nvPr/>
          </p:nvSpPr>
          <p:spPr>
            <a:xfrm rot="172812">
              <a:off x="1382284" y="2954382"/>
              <a:ext cx="1133602" cy="1162422"/>
            </a:xfrm>
            <a:prstGeom prst="foldedCorner">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4000" b="1" dirty="0">
                  <a:effectLst>
                    <a:outerShdw blurRad="38100" dist="38100" dir="2700000" algn="tl">
                      <a:srgbClr val="000000">
                        <a:alpha val="43137"/>
                      </a:srgbClr>
                    </a:outerShdw>
                  </a:effectLst>
                </a:rPr>
                <a:t>02</a:t>
              </a:r>
            </a:p>
          </p:txBody>
        </p:sp>
        <p:sp>
          <p:nvSpPr>
            <p:cNvPr id="58" name="TextBox 57">
              <a:extLst>
                <a:ext uri="{FF2B5EF4-FFF2-40B4-BE49-F238E27FC236}">
                  <a16:creationId xmlns:a16="http://schemas.microsoft.com/office/drawing/2014/main" id="{D6103B69-3247-45F5-90EC-FD9DD832A8C3}"/>
                </a:ext>
              </a:extLst>
            </p:cNvPr>
            <p:cNvSpPr txBox="1"/>
            <p:nvPr/>
          </p:nvSpPr>
          <p:spPr>
            <a:xfrm>
              <a:off x="2567577" y="3004363"/>
              <a:ext cx="2126703" cy="1131410"/>
            </a:xfrm>
            <a:prstGeom prst="rect">
              <a:avLst/>
            </a:prstGeom>
            <a:noFill/>
          </p:spPr>
          <p:txBody>
            <a:bodyPr wrap="square" rtlCol="0">
              <a:spAutoFit/>
            </a:bodyPr>
            <a:lstStyle/>
            <a:p>
              <a:r>
                <a:rPr lang="en-US" sz="1400" b="1" dirty="0"/>
                <a:t>OMNICHANNEL DELIVERY</a:t>
              </a:r>
              <a:endParaRPr lang="ro-RO" sz="1400" b="1" dirty="0"/>
            </a:p>
            <a:p>
              <a:r>
                <a:rPr lang="en-US" sz="1300" dirty="0"/>
                <a:t>Delivery using integrated one-stop-shops, online, call center, kiosks. Possibility to chose the preferred channels</a:t>
              </a:r>
              <a:endParaRPr lang="ro-RO" sz="1300" dirty="0"/>
            </a:p>
            <a:p>
              <a:endParaRPr lang="ro-RO" sz="1400" dirty="0"/>
            </a:p>
          </p:txBody>
        </p:sp>
      </p:grpSp>
      <p:grpSp>
        <p:nvGrpSpPr>
          <p:cNvPr id="59" name="Group 58">
            <a:extLst>
              <a:ext uri="{FF2B5EF4-FFF2-40B4-BE49-F238E27FC236}">
                <a16:creationId xmlns:a16="http://schemas.microsoft.com/office/drawing/2014/main" id="{BF3B8A3D-FE09-4D2F-8AF7-5B6856F2252A}"/>
              </a:ext>
            </a:extLst>
          </p:cNvPr>
          <p:cNvGrpSpPr/>
          <p:nvPr/>
        </p:nvGrpSpPr>
        <p:grpSpPr>
          <a:xfrm>
            <a:off x="1706333" y="5144137"/>
            <a:ext cx="4435683" cy="1359716"/>
            <a:chOff x="1023442" y="4316457"/>
            <a:chExt cx="3792071" cy="1162422"/>
          </a:xfrm>
        </p:grpSpPr>
        <p:sp>
          <p:nvSpPr>
            <p:cNvPr id="60" name="Freeform 13">
              <a:extLst>
                <a:ext uri="{FF2B5EF4-FFF2-40B4-BE49-F238E27FC236}">
                  <a16:creationId xmlns:a16="http://schemas.microsoft.com/office/drawing/2014/main" id="{7190FA27-16E3-46A1-8F3D-9F38480C1471}"/>
                </a:ext>
              </a:extLst>
            </p:cNvPr>
            <p:cNvSpPr/>
            <p:nvPr/>
          </p:nvSpPr>
          <p:spPr>
            <a:xfrm>
              <a:off x="1023442" y="4330200"/>
              <a:ext cx="3594277" cy="1028700"/>
            </a:xfrm>
            <a:custGeom>
              <a:avLst/>
              <a:gdLst>
                <a:gd name="connsiteX0" fmla="*/ 0 w 3524250"/>
                <a:gd name="connsiteY0" fmla="*/ 0 h 1028700"/>
                <a:gd name="connsiteX1" fmla="*/ 3445789 w 3524250"/>
                <a:gd name="connsiteY1" fmla="*/ 0 h 1028700"/>
                <a:gd name="connsiteX2" fmla="*/ 3432043 w 3524250"/>
                <a:gd name="connsiteY2" fmla="*/ 10045 h 1028700"/>
                <a:gd name="connsiteX3" fmla="*/ 3485616 w 3524250"/>
                <a:gd name="connsiteY3" fmla="*/ 0 h 1028700"/>
                <a:gd name="connsiteX4" fmla="*/ 3524250 w 3524250"/>
                <a:gd name="connsiteY4" fmla="*/ 0 h 1028700"/>
                <a:gd name="connsiteX5" fmla="*/ 3524250 w 3524250"/>
                <a:gd name="connsiteY5" fmla="*/ 107955 h 1028700"/>
                <a:gd name="connsiteX6" fmla="*/ 3523483 w 3524250"/>
                <a:gd name="connsiteY6" fmla="*/ 109105 h 1028700"/>
                <a:gd name="connsiteX7" fmla="*/ 3493003 w 3524250"/>
                <a:gd name="connsiteY7" fmla="*/ 162445 h 1028700"/>
                <a:gd name="connsiteX8" fmla="*/ 3523483 w 3524250"/>
                <a:gd name="connsiteY8" fmla="*/ 223405 h 1028700"/>
                <a:gd name="connsiteX9" fmla="*/ 3524250 w 3524250"/>
                <a:gd name="connsiteY9" fmla="*/ 228774 h 1028700"/>
                <a:gd name="connsiteX10" fmla="*/ 3524250 w 3524250"/>
                <a:gd name="connsiteY10" fmla="*/ 372987 h 1028700"/>
                <a:gd name="connsiteX11" fmla="*/ 3508243 w 3524250"/>
                <a:gd name="connsiteY11" fmla="*/ 368185 h 1028700"/>
                <a:gd name="connsiteX12" fmla="*/ 3524250 w 3524250"/>
                <a:gd name="connsiteY12" fmla="*/ 428211 h 1028700"/>
                <a:gd name="connsiteX13" fmla="*/ 3524250 w 3524250"/>
                <a:gd name="connsiteY13" fmla="*/ 491531 h 1028700"/>
                <a:gd name="connsiteX14" fmla="*/ 3477763 w 3524250"/>
                <a:gd name="connsiteY14" fmla="*/ 520585 h 1028700"/>
                <a:gd name="connsiteX15" fmla="*/ 3477763 w 3524250"/>
                <a:gd name="connsiteY15" fmla="*/ 604405 h 1028700"/>
                <a:gd name="connsiteX16" fmla="*/ 3524250 w 3524250"/>
                <a:gd name="connsiteY16" fmla="*/ 645081 h 1028700"/>
                <a:gd name="connsiteX17" fmla="*/ 3524250 w 3524250"/>
                <a:gd name="connsiteY17" fmla="*/ 704782 h 1028700"/>
                <a:gd name="connsiteX18" fmla="*/ 3508243 w 3524250"/>
                <a:gd name="connsiteY18" fmla="*/ 756805 h 1028700"/>
                <a:gd name="connsiteX19" fmla="*/ 3470143 w 3524250"/>
                <a:gd name="connsiteY19" fmla="*/ 848245 h 1028700"/>
                <a:gd name="connsiteX20" fmla="*/ 3503561 w 3524250"/>
                <a:gd name="connsiteY20" fmla="*/ 1028700 h 1028700"/>
                <a:gd name="connsiteX21" fmla="*/ 3466101 w 3524250"/>
                <a:gd name="connsiteY21" fmla="*/ 1028700 h 1028700"/>
                <a:gd name="connsiteX22" fmla="*/ 3355843 w 3524250"/>
                <a:gd name="connsiteY22" fmla="*/ 962545 h 1028700"/>
                <a:gd name="connsiteX23" fmla="*/ 3360932 w 3524250"/>
                <a:gd name="connsiteY23" fmla="*/ 1028700 h 1028700"/>
                <a:gd name="connsiteX24" fmla="*/ 3332909 w 3524250"/>
                <a:gd name="connsiteY24" fmla="*/ 1028700 h 1028700"/>
                <a:gd name="connsiteX25" fmla="*/ 3264403 w 3524250"/>
                <a:gd name="connsiteY25" fmla="*/ 954925 h 1028700"/>
                <a:gd name="connsiteX26" fmla="*/ 3210301 w 3524250"/>
                <a:gd name="connsiteY26" fmla="*/ 1028700 h 1028700"/>
                <a:gd name="connsiteX27" fmla="*/ 3164997 w 3524250"/>
                <a:gd name="connsiteY27" fmla="*/ 1028700 h 1028700"/>
                <a:gd name="connsiteX28" fmla="*/ 3142483 w 3524250"/>
                <a:gd name="connsiteY28" fmla="*/ 970165 h 1028700"/>
                <a:gd name="connsiteX29" fmla="*/ 3079767 w 3524250"/>
                <a:gd name="connsiteY29" fmla="*/ 1028700 h 1028700"/>
                <a:gd name="connsiteX30" fmla="*/ 3002695 w 3524250"/>
                <a:gd name="connsiteY30" fmla="*/ 1028700 h 1028700"/>
                <a:gd name="connsiteX31" fmla="*/ 2959603 w 3524250"/>
                <a:gd name="connsiteY31" fmla="*/ 947305 h 1028700"/>
                <a:gd name="connsiteX32" fmla="*/ 2913092 w 3524250"/>
                <a:gd name="connsiteY32" fmla="*/ 1028700 h 1028700"/>
                <a:gd name="connsiteX33" fmla="*/ 2862522 w 3524250"/>
                <a:gd name="connsiteY33" fmla="*/ 1028700 h 1028700"/>
                <a:gd name="connsiteX34" fmla="*/ 2746243 w 3524250"/>
                <a:gd name="connsiteY34" fmla="*/ 947305 h 1028700"/>
                <a:gd name="connsiteX35" fmla="*/ 2757871 w 3524250"/>
                <a:gd name="connsiteY35" fmla="*/ 1028700 h 1028700"/>
                <a:gd name="connsiteX36" fmla="*/ 2718499 w 3524250"/>
                <a:gd name="connsiteY36" fmla="*/ 1028700 h 1028700"/>
                <a:gd name="connsiteX37" fmla="*/ 2631943 w 3524250"/>
                <a:gd name="connsiteY37" fmla="*/ 977785 h 1028700"/>
                <a:gd name="connsiteX38" fmla="*/ 2631943 w 3524250"/>
                <a:gd name="connsiteY38" fmla="*/ 1028700 h 1028700"/>
                <a:gd name="connsiteX39" fmla="*/ 2587073 w 3524250"/>
                <a:gd name="connsiteY39" fmla="*/ 1028700 h 1028700"/>
                <a:gd name="connsiteX40" fmla="*/ 2517643 w 3524250"/>
                <a:gd name="connsiteY40" fmla="*/ 977785 h 1028700"/>
                <a:gd name="connsiteX41" fmla="*/ 2492186 w 3524250"/>
                <a:gd name="connsiteY41" fmla="*/ 1028700 h 1028700"/>
                <a:gd name="connsiteX42" fmla="*/ 2462051 w 3524250"/>
                <a:gd name="connsiteY42" fmla="*/ 1028700 h 1028700"/>
                <a:gd name="connsiteX43" fmla="*/ 2371308 w 3524250"/>
                <a:gd name="connsiteY43" fmla="*/ 992403 h 1028700"/>
                <a:gd name="connsiteX44" fmla="*/ 2365243 w 3524250"/>
                <a:gd name="connsiteY44" fmla="*/ 970165 h 1028700"/>
                <a:gd name="connsiteX45" fmla="*/ 2348422 w 3524250"/>
                <a:gd name="connsiteY45" fmla="*/ 983248 h 1028700"/>
                <a:gd name="connsiteX46" fmla="*/ 2258563 w 3524250"/>
                <a:gd name="connsiteY46" fmla="*/ 947305 h 1028700"/>
                <a:gd name="connsiteX47" fmla="*/ 2250320 w 3524250"/>
                <a:gd name="connsiteY47" fmla="*/ 982338 h 1028700"/>
                <a:gd name="connsiteX48" fmla="*/ 2197603 w 3524250"/>
                <a:gd name="connsiteY48" fmla="*/ 954925 h 1028700"/>
                <a:gd name="connsiteX49" fmla="*/ 2109995 w 3524250"/>
                <a:gd name="connsiteY49" fmla="*/ 1028700 h 1028700"/>
                <a:gd name="connsiteX50" fmla="*/ 1989864 w 3524250"/>
                <a:gd name="connsiteY50" fmla="*/ 1028700 h 1028700"/>
                <a:gd name="connsiteX51" fmla="*/ 1923283 w 3524250"/>
                <a:gd name="connsiteY51" fmla="*/ 977785 h 1028700"/>
                <a:gd name="connsiteX52" fmla="*/ 1916919 w 3524250"/>
                <a:gd name="connsiteY52" fmla="*/ 1028700 h 1028700"/>
                <a:gd name="connsiteX53" fmla="*/ 1868990 w 3524250"/>
                <a:gd name="connsiteY53" fmla="*/ 1028700 h 1028700"/>
                <a:gd name="connsiteX54" fmla="*/ 1824223 w 3524250"/>
                <a:gd name="connsiteY54" fmla="*/ 947305 h 1028700"/>
                <a:gd name="connsiteX55" fmla="*/ 1816603 w 3524250"/>
                <a:gd name="connsiteY55" fmla="*/ 1000645 h 1028700"/>
                <a:gd name="connsiteX56" fmla="*/ 1703323 w 3524250"/>
                <a:gd name="connsiteY56" fmla="*/ 1014805 h 1028700"/>
                <a:gd name="connsiteX57" fmla="*/ 1671823 w 3524250"/>
                <a:gd name="connsiteY57" fmla="*/ 947305 h 1028700"/>
                <a:gd name="connsiteX58" fmla="*/ 1644420 w 3524250"/>
                <a:gd name="connsiteY58" fmla="*/ 1002110 h 1028700"/>
                <a:gd name="connsiteX59" fmla="*/ 1580383 w 3524250"/>
                <a:gd name="connsiteY59" fmla="*/ 954925 h 1028700"/>
                <a:gd name="connsiteX60" fmla="*/ 1572763 w 3524250"/>
                <a:gd name="connsiteY60" fmla="*/ 1000645 h 1028700"/>
                <a:gd name="connsiteX61" fmla="*/ 1561973 w 3524250"/>
                <a:gd name="connsiteY61" fmla="*/ 1028700 h 1028700"/>
                <a:gd name="connsiteX62" fmla="*/ 1476972 w 3524250"/>
                <a:gd name="connsiteY62" fmla="*/ 1028700 h 1028700"/>
                <a:gd name="connsiteX63" fmla="*/ 1435603 w 3524250"/>
                <a:gd name="connsiteY63" fmla="*/ 977785 h 1028700"/>
                <a:gd name="connsiteX64" fmla="*/ 1435603 w 3524250"/>
                <a:gd name="connsiteY64" fmla="*/ 1028700 h 1028700"/>
                <a:gd name="connsiteX65" fmla="*/ 1415513 w 3524250"/>
                <a:gd name="connsiteY65" fmla="*/ 1028700 h 1028700"/>
                <a:gd name="connsiteX66" fmla="*/ 1313683 w 3524250"/>
                <a:gd name="connsiteY66" fmla="*/ 977785 h 1028700"/>
                <a:gd name="connsiteX67" fmla="*/ 1300954 w 3524250"/>
                <a:gd name="connsiteY67" fmla="*/ 1028700 h 1028700"/>
                <a:gd name="connsiteX68" fmla="*/ 1291268 w 3524250"/>
                <a:gd name="connsiteY68" fmla="*/ 1028700 h 1028700"/>
                <a:gd name="connsiteX69" fmla="*/ 1222243 w 3524250"/>
                <a:gd name="connsiteY69" fmla="*/ 932065 h 1028700"/>
                <a:gd name="connsiteX70" fmla="*/ 1168903 w 3524250"/>
                <a:gd name="connsiteY70" fmla="*/ 993025 h 1028700"/>
                <a:gd name="connsiteX71" fmla="*/ 1152255 w 3524250"/>
                <a:gd name="connsiteY71" fmla="*/ 1028700 h 1028700"/>
                <a:gd name="connsiteX72" fmla="*/ 1078871 w 3524250"/>
                <a:gd name="connsiteY72" fmla="*/ 1028700 h 1028700"/>
                <a:gd name="connsiteX73" fmla="*/ 1062223 w 3524250"/>
                <a:gd name="connsiteY73" fmla="*/ 993025 h 1028700"/>
                <a:gd name="connsiteX74" fmla="*/ 947923 w 3524250"/>
                <a:gd name="connsiteY74" fmla="*/ 970165 h 1028700"/>
                <a:gd name="connsiteX75" fmla="*/ 896705 w 3524250"/>
                <a:gd name="connsiteY75" fmla="*/ 1028700 h 1028700"/>
                <a:gd name="connsiteX76" fmla="*/ 892158 w 3524250"/>
                <a:gd name="connsiteY76" fmla="*/ 1028700 h 1028700"/>
                <a:gd name="connsiteX77" fmla="*/ 848863 w 3524250"/>
                <a:gd name="connsiteY77" fmla="*/ 985405 h 1028700"/>
                <a:gd name="connsiteX78" fmla="*/ 805568 w 3524250"/>
                <a:gd name="connsiteY78" fmla="*/ 1028700 h 1028700"/>
                <a:gd name="connsiteX79" fmla="*/ 786594 w 3524250"/>
                <a:gd name="connsiteY79" fmla="*/ 1028700 h 1028700"/>
                <a:gd name="connsiteX80" fmla="*/ 734563 w 3524250"/>
                <a:gd name="connsiteY80" fmla="*/ 970165 h 1028700"/>
                <a:gd name="connsiteX81" fmla="*/ 594011 w 3524250"/>
                <a:gd name="connsiteY81" fmla="*/ 964543 h 1028700"/>
                <a:gd name="connsiteX82" fmla="*/ 566923 w 3524250"/>
                <a:gd name="connsiteY82" fmla="*/ 947305 h 1028700"/>
                <a:gd name="connsiteX83" fmla="*/ 399283 w 3524250"/>
                <a:gd name="connsiteY83" fmla="*/ 990567 h 1028700"/>
                <a:gd name="connsiteX84" fmla="*/ 239263 w 3524250"/>
                <a:gd name="connsiteY84" fmla="*/ 985405 h 1028700"/>
                <a:gd name="connsiteX85" fmla="*/ 253695 w 3524250"/>
                <a:gd name="connsiteY85" fmla="*/ 1028700 h 1028700"/>
                <a:gd name="connsiteX86" fmla="*/ 232241 w 3524250"/>
                <a:gd name="connsiteY86" fmla="*/ 1028700 h 1028700"/>
                <a:gd name="connsiteX87" fmla="*/ 163063 w 3524250"/>
                <a:gd name="connsiteY87" fmla="*/ 970165 h 1028700"/>
                <a:gd name="connsiteX88" fmla="*/ 147823 w 3524250"/>
                <a:gd name="connsiteY88" fmla="*/ 1000645 h 1028700"/>
                <a:gd name="connsiteX89" fmla="*/ 98727 w 3524250"/>
                <a:gd name="connsiteY89" fmla="*/ 1028700 h 1028700"/>
                <a:gd name="connsiteX90" fmla="*/ 93756 w 3524250"/>
                <a:gd name="connsiteY90" fmla="*/ 1028700 h 1028700"/>
                <a:gd name="connsiteX91" fmla="*/ 71623 w 3524250"/>
                <a:gd name="connsiteY91" fmla="*/ 954925 h 1028700"/>
                <a:gd name="connsiteX92" fmla="*/ 23886 w 3524250"/>
                <a:gd name="connsiteY92" fmla="*/ 1028700 h 1028700"/>
                <a:gd name="connsiteX93" fmla="*/ 0 w 3524250"/>
                <a:gd name="connsiteY93" fmla="*/ 1028700 h 1028700"/>
                <a:gd name="connsiteX94" fmla="*/ 0 w 3524250"/>
                <a:gd name="connsiteY94"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24250" h="1028700">
                  <a:moveTo>
                    <a:pt x="0" y="0"/>
                  </a:moveTo>
                  <a:lnTo>
                    <a:pt x="3445789" y="0"/>
                  </a:lnTo>
                  <a:lnTo>
                    <a:pt x="3432043" y="10045"/>
                  </a:lnTo>
                  <a:lnTo>
                    <a:pt x="3485616" y="0"/>
                  </a:lnTo>
                  <a:lnTo>
                    <a:pt x="3524250" y="0"/>
                  </a:lnTo>
                  <a:lnTo>
                    <a:pt x="3524250" y="107955"/>
                  </a:lnTo>
                  <a:lnTo>
                    <a:pt x="3523483" y="109105"/>
                  </a:lnTo>
                  <a:lnTo>
                    <a:pt x="3493003" y="162445"/>
                  </a:lnTo>
                  <a:lnTo>
                    <a:pt x="3523483" y="223405"/>
                  </a:lnTo>
                  <a:lnTo>
                    <a:pt x="3524250" y="228774"/>
                  </a:lnTo>
                  <a:lnTo>
                    <a:pt x="3524250" y="372987"/>
                  </a:lnTo>
                  <a:lnTo>
                    <a:pt x="3508243" y="368185"/>
                  </a:lnTo>
                  <a:lnTo>
                    <a:pt x="3524250" y="428211"/>
                  </a:lnTo>
                  <a:lnTo>
                    <a:pt x="3524250" y="491531"/>
                  </a:lnTo>
                  <a:lnTo>
                    <a:pt x="3477763" y="520585"/>
                  </a:lnTo>
                  <a:lnTo>
                    <a:pt x="3477763" y="604405"/>
                  </a:lnTo>
                  <a:lnTo>
                    <a:pt x="3524250" y="645081"/>
                  </a:lnTo>
                  <a:lnTo>
                    <a:pt x="3524250" y="704782"/>
                  </a:lnTo>
                  <a:lnTo>
                    <a:pt x="3508243" y="756805"/>
                  </a:lnTo>
                  <a:lnTo>
                    <a:pt x="3470143" y="848245"/>
                  </a:lnTo>
                  <a:lnTo>
                    <a:pt x="3503561" y="1028700"/>
                  </a:lnTo>
                  <a:lnTo>
                    <a:pt x="3466101" y="1028700"/>
                  </a:lnTo>
                  <a:lnTo>
                    <a:pt x="3355843" y="962545"/>
                  </a:lnTo>
                  <a:lnTo>
                    <a:pt x="3360932" y="1028700"/>
                  </a:lnTo>
                  <a:lnTo>
                    <a:pt x="3332909" y="1028700"/>
                  </a:lnTo>
                  <a:lnTo>
                    <a:pt x="3264403" y="954925"/>
                  </a:lnTo>
                  <a:lnTo>
                    <a:pt x="3210301" y="1028700"/>
                  </a:lnTo>
                  <a:lnTo>
                    <a:pt x="3164997" y="1028700"/>
                  </a:lnTo>
                  <a:lnTo>
                    <a:pt x="3142483" y="970165"/>
                  </a:lnTo>
                  <a:lnTo>
                    <a:pt x="3079767" y="1028700"/>
                  </a:lnTo>
                  <a:lnTo>
                    <a:pt x="3002695" y="1028700"/>
                  </a:lnTo>
                  <a:lnTo>
                    <a:pt x="2959603" y="947305"/>
                  </a:lnTo>
                  <a:lnTo>
                    <a:pt x="2913092" y="1028700"/>
                  </a:lnTo>
                  <a:lnTo>
                    <a:pt x="2862522" y="1028700"/>
                  </a:lnTo>
                  <a:lnTo>
                    <a:pt x="2746243" y="947305"/>
                  </a:lnTo>
                  <a:lnTo>
                    <a:pt x="2757871" y="1028700"/>
                  </a:lnTo>
                  <a:lnTo>
                    <a:pt x="2718499" y="1028700"/>
                  </a:lnTo>
                  <a:lnTo>
                    <a:pt x="2631943" y="977785"/>
                  </a:lnTo>
                  <a:lnTo>
                    <a:pt x="2631943" y="1028700"/>
                  </a:lnTo>
                  <a:lnTo>
                    <a:pt x="2587073" y="1028700"/>
                  </a:lnTo>
                  <a:lnTo>
                    <a:pt x="2517643" y="977785"/>
                  </a:lnTo>
                  <a:lnTo>
                    <a:pt x="2492186" y="1028700"/>
                  </a:lnTo>
                  <a:lnTo>
                    <a:pt x="2462051" y="1028700"/>
                  </a:lnTo>
                  <a:lnTo>
                    <a:pt x="2371308" y="992403"/>
                  </a:lnTo>
                  <a:lnTo>
                    <a:pt x="2365243" y="970165"/>
                  </a:lnTo>
                  <a:lnTo>
                    <a:pt x="2348422" y="983248"/>
                  </a:lnTo>
                  <a:lnTo>
                    <a:pt x="2258563" y="947305"/>
                  </a:lnTo>
                  <a:lnTo>
                    <a:pt x="2250320" y="982338"/>
                  </a:lnTo>
                  <a:lnTo>
                    <a:pt x="2197603" y="954925"/>
                  </a:lnTo>
                  <a:lnTo>
                    <a:pt x="2109995" y="1028700"/>
                  </a:lnTo>
                  <a:lnTo>
                    <a:pt x="1989864" y="1028700"/>
                  </a:lnTo>
                  <a:lnTo>
                    <a:pt x="1923283" y="977785"/>
                  </a:lnTo>
                  <a:lnTo>
                    <a:pt x="1916919" y="1028700"/>
                  </a:lnTo>
                  <a:lnTo>
                    <a:pt x="1868990" y="1028700"/>
                  </a:lnTo>
                  <a:lnTo>
                    <a:pt x="1824223" y="947305"/>
                  </a:lnTo>
                  <a:lnTo>
                    <a:pt x="1816603" y="1000645"/>
                  </a:lnTo>
                  <a:lnTo>
                    <a:pt x="1703323" y="1014805"/>
                  </a:lnTo>
                  <a:lnTo>
                    <a:pt x="1671823" y="947305"/>
                  </a:lnTo>
                  <a:lnTo>
                    <a:pt x="1644420" y="1002110"/>
                  </a:lnTo>
                  <a:lnTo>
                    <a:pt x="1580383" y="954925"/>
                  </a:lnTo>
                  <a:lnTo>
                    <a:pt x="1572763" y="1000645"/>
                  </a:lnTo>
                  <a:lnTo>
                    <a:pt x="1561973" y="1028700"/>
                  </a:lnTo>
                  <a:lnTo>
                    <a:pt x="1476972" y="1028700"/>
                  </a:lnTo>
                  <a:lnTo>
                    <a:pt x="1435603" y="977785"/>
                  </a:lnTo>
                  <a:lnTo>
                    <a:pt x="1435603" y="1028700"/>
                  </a:lnTo>
                  <a:lnTo>
                    <a:pt x="1415513" y="1028700"/>
                  </a:lnTo>
                  <a:lnTo>
                    <a:pt x="1313683" y="977785"/>
                  </a:lnTo>
                  <a:lnTo>
                    <a:pt x="1300954" y="1028700"/>
                  </a:lnTo>
                  <a:lnTo>
                    <a:pt x="1291268" y="1028700"/>
                  </a:lnTo>
                  <a:lnTo>
                    <a:pt x="1222243" y="932065"/>
                  </a:lnTo>
                  <a:lnTo>
                    <a:pt x="1168903" y="993025"/>
                  </a:lnTo>
                  <a:lnTo>
                    <a:pt x="1152255" y="1028700"/>
                  </a:lnTo>
                  <a:lnTo>
                    <a:pt x="1078871" y="1028700"/>
                  </a:lnTo>
                  <a:lnTo>
                    <a:pt x="1062223" y="993025"/>
                  </a:lnTo>
                  <a:lnTo>
                    <a:pt x="947923" y="970165"/>
                  </a:lnTo>
                  <a:lnTo>
                    <a:pt x="896705" y="1028700"/>
                  </a:lnTo>
                  <a:lnTo>
                    <a:pt x="892158" y="1028700"/>
                  </a:lnTo>
                  <a:lnTo>
                    <a:pt x="848863" y="985405"/>
                  </a:lnTo>
                  <a:lnTo>
                    <a:pt x="805568" y="1028700"/>
                  </a:lnTo>
                  <a:lnTo>
                    <a:pt x="786594" y="1028700"/>
                  </a:lnTo>
                  <a:lnTo>
                    <a:pt x="734563" y="970165"/>
                  </a:lnTo>
                  <a:lnTo>
                    <a:pt x="594011" y="964543"/>
                  </a:lnTo>
                  <a:lnTo>
                    <a:pt x="566923" y="947305"/>
                  </a:lnTo>
                  <a:lnTo>
                    <a:pt x="399283" y="990567"/>
                  </a:lnTo>
                  <a:lnTo>
                    <a:pt x="239263" y="985405"/>
                  </a:lnTo>
                  <a:lnTo>
                    <a:pt x="253695" y="1028700"/>
                  </a:lnTo>
                  <a:lnTo>
                    <a:pt x="232241" y="1028700"/>
                  </a:lnTo>
                  <a:lnTo>
                    <a:pt x="163063" y="970165"/>
                  </a:lnTo>
                  <a:lnTo>
                    <a:pt x="147823" y="1000645"/>
                  </a:lnTo>
                  <a:lnTo>
                    <a:pt x="98727" y="1028700"/>
                  </a:lnTo>
                  <a:lnTo>
                    <a:pt x="93756" y="1028700"/>
                  </a:lnTo>
                  <a:lnTo>
                    <a:pt x="71623" y="954925"/>
                  </a:lnTo>
                  <a:lnTo>
                    <a:pt x="23886" y="1028700"/>
                  </a:lnTo>
                  <a:lnTo>
                    <a:pt x="0" y="1028700"/>
                  </a:lnTo>
                  <a:lnTo>
                    <a:pt x="0" y="0"/>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400"/>
            </a:p>
          </p:txBody>
        </p:sp>
        <p:sp>
          <p:nvSpPr>
            <p:cNvPr id="61" name="Folded Corner 14">
              <a:extLst>
                <a:ext uri="{FF2B5EF4-FFF2-40B4-BE49-F238E27FC236}">
                  <a16:creationId xmlns:a16="http://schemas.microsoft.com/office/drawing/2014/main" id="{B74E7894-D2C3-4BF7-A955-1AD2BA98D6A2}"/>
                </a:ext>
              </a:extLst>
            </p:cNvPr>
            <p:cNvSpPr/>
            <p:nvPr/>
          </p:nvSpPr>
          <p:spPr>
            <a:xfrm rot="52812">
              <a:off x="1410859" y="4316457"/>
              <a:ext cx="1133602" cy="1162422"/>
            </a:xfrm>
            <a:prstGeom prst="foldedCorner">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4000" b="1">
                  <a:effectLst>
                    <a:outerShdw blurRad="38100" dist="38100" dir="2700000" algn="tl">
                      <a:srgbClr val="000000">
                        <a:alpha val="43137"/>
                      </a:srgbClr>
                    </a:outerShdw>
                  </a:effectLst>
                </a:rPr>
                <a:t>03</a:t>
              </a:r>
            </a:p>
          </p:txBody>
        </p:sp>
        <p:sp>
          <p:nvSpPr>
            <p:cNvPr id="62" name="TextBox 61">
              <a:extLst>
                <a:ext uri="{FF2B5EF4-FFF2-40B4-BE49-F238E27FC236}">
                  <a16:creationId xmlns:a16="http://schemas.microsoft.com/office/drawing/2014/main" id="{353F1E8E-948D-41CF-BE98-6D15F5979961}"/>
                </a:ext>
              </a:extLst>
            </p:cNvPr>
            <p:cNvSpPr txBox="1"/>
            <p:nvPr/>
          </p:nvSpPr>
          <p:spPr>
            <a:xfrm>
              <a:off x="2567577" y="4419600"/>
              <a:ext cx="2247936" cy="749887"/>
            </a:xfrm>
            <a:prstGeom prst="rect">
              <a:avLst/>
            </a:prstGeom>
            <a:noFill/>
          </p:spPr>
          <p:txBody>
            <a:bodyPr wrap="square" rtlCol="0">
              <a:spAutoFit/>
            </a:bodyPr>
            <a:lstStyle/>
            <a:p>
              <a:r>
                <a:rPr lang="en-US" sz="1250" b="1" dirty="0"/>
                <a:t>SIMPLIFICATION AND STANDARDIZATION </a:t>
              </a:r>
              <a:endParaRPr lang="ro-RO" sz="1250" b="1" dirty="0"/>
            </a:p>
            <a:p>
              <a:r>
                <a:rPr lang="en-US" sz="1300" dirty="0"/>
                <a:t>Unified experience</a:t>
              </a:r>
            </a:p>
            <a:p>
              <a:r>
                <a:rPr lang="en-US" sz="1300" dirty="0"/>
                <a:t>Predictability</a:t>
              </a:r>
              <a:endParaRPr lang="ro-RO" sz="1300" dirty="0"/>
            </a:p>
          </p:txBody>
        </p:sp>
      </p:grpSp>
      <p:grpSp>
        <p:nvGrpSpPr>
          <p:cNvPr id="63" name="Group 62">
            <a:extLst>
              <a:ext uri="{FF2B5EF4-FFF2-40B4-BE49-F238E27FC236}">
                <a16:creationId xmlns:a16="http://schemas.microsoft.com/office/drawing/2014/main" id="{A7CF8FA7-8CDA-424F-B2B4-801FB51FC8D7}"/>
              </a:ext>
            </a:extLst>
          </p:cNvPr>
          <p:cNvGrpSpPr/>
          <p:nvPr/>
        </p:nvGrpSpPr>
        <p:grpSpPr>
          <a:xfrm>
            <a:off x="6142014" y="3555817"/>
            <a:ext cx="4204318" cy="1391877"/>
            <a:chOff x="4815512" y="1621962"/>
            <a:chExt cx="3594277" cy="1189917"/>
          </a:xfrm>
        </p:grpSpPr>
        <p:sp>
          <p:nvSpPr>
            <p:cNvPr id="64" name="Freeform 17">
              <a:extLst>
                <a:ext uri="{FF2B5EF4-FFF2-40B4-BE49-F238E27FC236}">
                  <a16:creationId xmlns:a16="http://schemas.microsoft.com/office/drawing/2014/main" id="{E1914F2A-EF5B-4FDA-A6FB-16B4447AFC81}"/>
                </a:ext>
              </a:extLst>
            </p:cNvPr>
            <p:cNvSpPr/>
            <p:nvPr/>
          </p:nvSpPr>
          <p:spPr>
            <a:xfrm>
              <a:off x="4815512" y="1621962"/>
              <a:ext cx="3594277" cy="1028700"/>
            </a:xfrm>
            <a:custGeom>
              <a:avLst/>
              <a:gdLst>
                <a:gd name="connsiteX0" fmla="*/ 0 w 3524250"/>
                <a:gd name="connsiteY0" fmla="*/ 0 h 1028700"/>
                <a:gd name="connsiteX1" fmla="*/ 3445789 w 3524250"/>
                <a:gd name="connsiteY1" fmla="*/ 0 h 1028700"/>
                <a:gd name="connsiteX2" fmla="*/ 3432043 w 3524250"/>
                <a:gd name="connsiteY2" fmla="*/ 10045 h 1028700"/>
                <a:gd name="connsiteX3" fmla="*/ 3485616 w 3524250"/>
                <a:gd name="connsiteY3" fmla="*/ 0 h 1028700"/>
                <a:gd name="connsiteX4" fmla="*/ 3524250 w 3524250"/>
                <a:gd name="connsiteY4" fmla="*/ 0 h 1028700"/>
                <a:gd name="connsiteX5" fmla="*/ 3524250 w 3524250"/>
                <a:gd name="connsiteY5" fmla="*/ 107955 h 1028700"/>
                <a:gd name="connsiteX6" fmla="*/ 3523483 w 3524250"/>
                <a:gd name="connsiteY6" fmla="*/ 109105 h 1028700"/>
                <a:gd name="connsiteX7" fmla="*/ 3493003 w 3524250"/>
                <a:gd name="connsiteY7" fmla="*/ 162445 h 1028700"/>
                <a:gd name="connsiteX8" fmla="*/ 3523483 w 3524250"/>
                <a:gd name="connsiteY8" fmla="*/ 223405 h 1028700"/>
                <a:gd name="connsiteX9" fmla="*/ 3524250 w 3524250"/>
                <a:gd name="connsiteY9" fmla="*/ 228774 h 1028700"/>
                <a:gd name="connsiteX10" fmla="*/ 3524250 w 3524250"/>
                <a:gd name="connsiteY10" fmla="*/ 372987 h 1028700"/>
                <a:gd name="connsiteX11" fmla="*/ 3508243 w 3524250"/>
                <a:gd name="connsiteY11" fmla="*/ 368185 h 1028700"/>
                <a:gd name="connsiteX12" fmla="*/ 3524250 w 3524250"/>
                <a:gd name="connsiteY12" fmla="*/ 428211 h 1028700"/>
                <a:gd name="connsiteX13" fmla="*/ 3524250 w 3524250"/>
                <a:gd name="connsiteY13" fmla="*/ 491531 h 1028700"/>
                <a:gd name="connsiteX14" fmla="*/ 3477763 w 3524250"/>
                <a:gd name="connsiteY14" fmla="*/ 520585 h 1028700"/>
                <a:gd name="connsiteX15" fmla="*/ 3477763 w 3524250"/>
                <a:gd name="connsiteY15" fmla="*/ 604405 h 1028700"/>
                <a:gd name="connsiteX16" fmla="*/ 3524250 w 3524250"/>
                <a:gd name="connsiteY16" fmla="*/ 645081 h 1028700"/>
                <a:gd name="connsiteX17" fmla="*/ 3524250 w 3524250"/>
                <a:gd name="connsiteY17" fmla="*/ 704782 h 1028700"/>
                <a:gd name="connsiteX18" fmla="*/ 3508243 w 3524250"/>
                <a:gd name="connsiteY18" fmla="*/ 756805 h 1028700"/>
                <a:gd name="connsiteX19" fmla="*/ 3470143 w 3524250"/>
                <a:gd name="connsiteY19" fmla="*/ 848245 h 1028700"/>
                <a:gd name="connsiteX20" fmla="*/ 3503561 w 3524250"/>
                <a:gd name="connsiteY20" fmla="*/ 1028700 h 1028700"/>
                <a:gd name="connsiteX21" fmla="*/ 3466101 w 3524250"/>
                <a:gd name="connsiteY21" fmla="*/ 1028700 h 1028700"/>
                <a:gd name="connsiteX22" fmla="*/ 3355843 w 3524250"/>
                <a:gd name="connsiteY22" fmla="*/ 962545 h 1028700"/>
                <a:gd name="connsiteX23" fmla="*/ 3360932 w 3524250"/>
                <a:gd name="connsiteY23" fmla="*/ 1028700 h 1028700"/>
                <a:gd name="connsiteX24" fmla="*/ 3332909 w 3524250"/>
                <a:gd name="connsiteY24" fmla="*/ 1028700 h 1028700"/>
                <a:gd name="connsiteX25" fmla="*/ 3264403 w 3524250"/>
                <a:gd name="connsiteY25" fmla="*/ 954925 h 1028700"/>
                <a:gd name="connsiteX26" fmla="*/ 3210301 w 3524250"/>
                <a:gd name="connsiteY26" fmla="*/ 1028700 h 1028700"/>
                <a:gd name="connsiteX27" fmla="*/ 3164997 w 3524250"/>
                <a:gd name="connsiteY27" fmla="*/ 1028700 h 1028700"/>
                <a:gd name="connsiteX28" fmla="*/ 3142483 w 3524250"/>
                <a:gd name="connsiteY28" fmla="*/ 970165 h 1028700"/>
                <a:gd name="connsiteX29" fmla="*/ 3079767 w 3524250"/>
                <a:gd name="connsiteY29" fmla="*/ 1028700 h 1028700"/>
                <a:gd name="connsiteX30" fmla="*/ 3002695 w 3524250"/>
                <a:gd name="connsiteY30" fmla="*/ 1028700 h 1028700"/>
                <a:gd name="connsiteX31" fmla="*/ 2959603 w 3524250"/>
                <a:gd name="connsiteY31" fmla="*/ 947305 h 1028700"/>
                <a:gd name="connsiteX32" fmla="*/ 2913092 w 3524250"/>
                <a:gd name="connsiteY32" fmla="*/ 1028700 h 1028700"/>
                <a:gd name="connsiteX33" fmla="*/ 2862522 w 3524250"/>
                <a:gd name="connsiteY33" fmla="*/ 1028700 h 1028700"/>
                <a:gd name="connsiteX34" fmla="*/ 2746243 w 3524250"/>
                <a:gd name="connsiteY34" fmla="*/ 947305 h 1028700"/>
                <a:gd name="connsiteX35" fmla="*/ 2757871 w 3524250"/>
                <a:gd name="connsiteY35" fmla="*/ 1028700 h 1028700"/>
                <a:gd name="connsiteX36" fmla="*/ 2718499 w 3524250"/>
                <a:gd name="connsiteY36" fmla="*/ 1028700 h 1028700"/>
                <a:gd name="connsiteX37" fmla="*/ 2631943 w 3524250"/>
                <a:gd name="connsiteY37" fmla="*/ 977785 h 1028700"/>
                <a:gd name="connsiteX38" fmla="*/ 2631943 w 3524250"/>
                <a:gd name="connsiteY38" fmla="*/ 1028700 h 1028700"/>
                <a:gd name="connsiteX39" fmla="*/ 2587073 w 3524250"/>
                <a:gd name="connsiteY39" fmla="*/ 1028700 h 1028700"/>
                <a:gd name="connsiteX40" fmla="*/ 2517643 w 3524250"/>
                <a:gd name="connsiteY40" fmla="*/ 977785 h 1028700"/>
                <a:gd name="connsiteX41" fmla="*/ 2492186 w 3524250"/>
                <a:gd name="connsiteY41" fmla="*/ 1028700 h 1028700"/>
                <a:gd name="connsiteX42" fmla="*/ 2462051 w 3524250"/>
                <a:gd name="connsiteY42" fmla="*/ 1028700 h 1028700"/>
                <a:gd name="connsiteX43" fmla="*/ 2371308 w 3524250"/>
                <a:gd name="connsiteY43" fmla="*/ 992403 h 1028700"/>
                <a:gd name="connsiteX44" fmla="*/ 2365243 w 3524250"/>
                <a:gd name="connsiteY44" fmla="*/ 970165 h 1028700"/>
                <a:gd name="connsiteX45" fmla="*/ 2348422 w 3524250"/>
                <a:gd name="connsiteY45" fmla="*/ 983248 h 1028700"/>
                <a:gd name="connsiteX46" fmla="*/ 2258563 w 3524250"/>
                <a:gd name="connsiteY46" fmla="*/ 947305 h 1028700"/>
                <a:gd name="connsiteX47" fmla="*/ 2250320 w 3524250"/>
                <a:gd name="connsiteY47" fmla="*/ 982338 h 1028700"/>
                <a:gd name="connsiteX48" fmla="*/ 2197603 w 3524250"/>
                <a:gd name="connsiteY48" fmla="*/ 954925 h 1028700"/>
                <a:gd name="connsiteX49" fmla="*/ 2109995 w 3524250"/>
                <a:gd name="connsiteY49" fmla="*/ 1028700 h 1028700"/>
                <a:gd name="connsiteX50" fmla="*/ 1989864 w 3524250"/>
                <a:gd name="connsiteY50" fmla="*/ 1028700 h 1028700"/>
                <a:gd name="connsiteX51" fmla="*/ 1923283 w 3524250"/>
                <a:gd name="connsiteY51" fmla="*/ 977785 h 1028700"/>
                <a:gd name="connsiteX52" fmla="*/ 1916919 w 3524250"/>
                <a:gd name="connsiteY52" fmla="*/ 1028700 h 1028700"/>
                <a:gd name="connsiteX53" fmla="*/ 1868990 w 3524250"/>
                <a:gd name="connsiteY53" fmla="*/ 1028700 h 1028700"/>
                <a:gd name="connsiteX54" fmla="*/ 1824223 w 3524250"/>
                <a:gd name="connsiteY54" fmla="*/ 947305 h 1028700"/>
                <a:gd name="connsiteX55" fmla="*/ 1816603 w 3524250"/>
                <a:gd name="connsiteY55" fmla="*/ 1000645 h 1028700"/>
                <a:gd name="connsiteX56" fmla="*/ 1703323 w 3524250"/>
                <a:gd name="connsiteY56" fmla="*/ 1014805 h 1028700"/>
                <a:gd name="connsiteX57" fmla="*/ 1671823 w 3524250"/>
                <a:gd name="connsiteY57" fmla="*/ 947305 h 1028700"/>
                <a:gd name="connsiteX58" fmla="*/ 1644420 w 3524250"/>
                <a:gd name="connsiteY58" fmla="*/ 1002110 h 1028700"/>
                <a:gd name="connsiteX59" fmla="*/ 1580383 w 3524250"/>
                <a:gd name="connsiteY59" fmla="*/ 954925 h 1028700"/>
                <a:gd name="connsiteX60" fmla="*/ 1572763 w 3524250"/>
                <a:gd name="connsiteY60" fmla="*/ 1000645 h 1028700"/>
                <a:gd name="connsiteX61" fmla="*/ 1561973 w 3524250"/>
                <a:gd name="connsiteY61" fmla="*/ 1028700 h 1028700"/>
                <a:gd name="connsiteX62" fmla="*/ 1476972 w 3524250"/>
                <a:gd name="connsiteY62" fmla="*/ 1028700 h 1028700"/>
                <a:gd name="connsiteX63" fmla="*/ 1435603 w 3524250"/>
                <a:gd name="connsiteY63" fmla="*/ 977785 h 1028700"/>
                <a:gd name="connsiteX64" fmla="*/ 1435603 w 3524250"/>
                <a:gd name="connsiteY64" fmla="*/ 1028700 h 1028700"/>
                <a:gd name="connsiteX65" fmla="*/ 1415513 w 3524250"/>
                <a:gd name="connsiteY65" fmla="*/ 1028700 h 1028700"/>
                <a:gd name="connsiteX66" fmla="*/ 1313683 w 3524250"/>
                <a:gd name="connsiteY66" fmla="*/ 977785 h 1028700"/>
                <a:gd name="connsiteX67" fmla="*/ 1300954 w 3524250"/>
                <a:gd name="connsiteY67" fmla="*/ 1028700 h 1028700"/>
                <a:gd name="connsiteX68" fmla="*/ 1291268 w 3524250"/>
                <a:gd name="connsiteY68" fmla="*/ 1028700 h 1028700"/>
                <a:gd name="connsiteX69" fmla="*/ 1222243 w 3524250"/>
                <a:gd name="connsiteY69" fmla="*/ 932065 h 1028700"/>
                <a:gd name="connsiteX70" fmla="*/ 1168903 w 3524250"/>
                <a:gd name="connsiteY70" fmla="*/ 993025 h 1028700"/>
                <a:gd name="connsiteX71" fmla="*/ 1152255 w 3524250"/>
                <a:gd name="connsiteY71" fmla="*/ 1028700 h 1028700"/>
                <a:gd name="connsiteX72" fmla="*/ 1078871 w 3524250"/>
                <a:gd name="connsiteY72" fmla="*/ 1028700 h 1028700"/>
                <a:gd name="connsiteX73" fmla="*/ 1062223 w 3524250"/>
                <a:gd name="connsiteY73" fmla="*/ 993025 h 1028700"/>
                <a:gd name="connsiteX74" fmla="*/ 947923 w 3524250"/>
                <a:gd name="connsiteY74" fmla="*/ 970165 h 1028700"/>
                <a:gd name="connsiteX75" fmla="*/ 896705 w 3524250"/>
                <a:gd name="connsiteY75" fmla="*/ 1028700 h 1028700"/>
                <a:gd name="connsiteX76" fmla="*/ 892158 w 3524250"/>
                <a:gd name="connsiteY76" fmla="*/ 1028700 h 1028700"/>
                <a:gd name="connsiteX77" fmla="*/ 848863 w 3524250"/>
                <a:gd name="connsiteY77" fmla="*/ 985405 h 1028700"/>
                <a:gd name="connsiteX78" fmla="*/ 805568 w 3524250"/>
                <a:gd name="connsiteY78" fmla="*/ 1028700 h 1028700"/>
                <a:gd name="connsiteX79" fmla="*/ 786594 w 3524250"/>
                <a:gd name="connsiteY79" fmla="*/ 1028700 h 1028700"/>
                <a:gd name="connsiteX80" fmla="*/ 734563 w 3524250"/>
                <a:gd name="connsiteY80" fmla="*/ 970165 h 1028700"/>
                <a:gd name="connsiteX81" fmla="*/ 594011 w 3524250"/>
                <a:gd name="connsiteY81" fmla="*/ 964543 h 1028700"/>
                <a:gd name="connsiteX82" fmla="*/ 566923 w 3524250"/>
                <a:gd name="connsiteY82" fmla="*/ 947305 h 1028700"/>
                <a:gd name="connsiteX83" fmla="*/ 399283 w 3524250"/>
                <a:gd name="connsiteY83" fmla="*/ 990567 h 1028700"/>
                <a:gd name="connsiteX84" fmla="*/ 239263 w 3524250"/>
                <a:gd name="connsiteY84" fmla="*/ 985405 h 1028700"/>
                <a:gd name="connsiteX85" fmla="*/ 253695 w 3524250"/>
                <a:gd name="connsiteY85" fmla="*/ 1028700 h 1028700"/>
                <a:gd name="connsiteX86" fmla="*/ 232241 w 3524250"/>
                <a:gd name="connsiteY86" fmla="*/ 1028700 h 1028700"/>
                <a:gd name="connsiteX87" fmla="*/ 163063 w 3524250"/>
                <a:gd name="connsiteY87" fmla="*/ 970165 h 1028700"/>
                <a:gd name="connsiteX88" fmla="*/ 147823 w 3524250"/>
                <a:gd name="connsiteY88" fmla="*/ 1000645 h 1028700"/>
                <a:gd name="connsiteX89" fmla="*/ 98727 w 3524250"/>
                <a:gd name="connsiteY89" fmla="*/ 1028700 h 1028700"/>
                <a:gd name="connsiteX90" fmla="*/ 93756 w 3524250"/>
                <a:gd name="connsiteY90" fmla="*/ 1028700 h 1028700"/>
                <a:gd name="connsiteX91" fmla="*/ 71623 w 3524250"/>
                <a:gd name="connsiteY91" fmla="*/ 954925 h 1028700"/>
                <a:gd name="connsiteX92" fmla="*/ 23886 w 3524250"/>
                <a:gd name="connsiteY92" fmla="*/ 1028700 h 1028700"/>
                <a:gd name="connsiteX93" fmla="*/ 0 w 3524250"/>
                <a:gd name="connsiteY93" fmla="*/ 1028700 h 1028700"/>
                <a:gd name="connsiteX94" fmla="*/ 0 w 3524250"/>
                <a:gd name="connsiteY94"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24250" h="1028700">
                  <a:moveTo>
                    <a:pt x="0" y="0"/>
                  </a:moveTo>
                  <a:lnTo>
                    <a:pt x="3445789" y="0"/>
                  </a:lnTo>
                  <a:lnTo>
                    <a:pt x="3432043" y="10045"/>
                  </a:lnTo>
                  <a:lnTo>
                    <a:pt x="3485616" y="0"/>
                  </a:lnTo>
                  <a:lnTo>
                    <a:pt x="3524250" y="0"/>
                  </a:lnTo>
                  <a:lnTo>
                    <a:pt x="3524250" y="107955"/>
                  </a:lnTo>
                  <a:lnTo>
                    <a:pt x="3523483" y="109105"/>
                  </a:lnTo>
                  <a:lnTo>
                    <a:pt x="3493003" y="162445"/>
                  </a:lnTo>
                  <a:lnTo>
                    <a:pt x="3523483" y="223405"/>
                  </a:lnTo>
                  <a:lnTo>
                    <a:pt x="3524250" y="228774"/>
                  </a:lnTo>
                  <a:lnTo>
                    <a:pt x="3524250" y="372987"/>
                  </a:lnTo>
                  <a:lnTo>
                    <a:pt x="3508243" y="368185"/>
                  </a:lnTo>
                  <a:lnTo>
                    <a:pt x="3524250" y="428211"/>
                  </a:lnTo>
                  <a:lnTo>
                    <a:pt x="3524250" y="491531"/>
                  </a:lnTo>
                  <a:lnTo>
                    <a:pt x="3477763" y="520585"/>
                  </a:lnTo>
                  <a:lnTo>
                    <a:pt x="3477763" y="604405"/>
                  </a:lnTo>
                  <a:lnTo>
                    <a:pt x="3524250" y="645081"/>
                  </a:lnTo>
                  <a:lnTo>
                    <a:pt x="3524250" y="704782"/>
                  </a:lnTo>
                  <a:lnTo>
                    <a:pt x="3508243" y="756805"/>
                  </a:lnTo>
                  <a:lnTo>
                    <a:pt x="3470143" y="848245"/>
                  </a:lnTo>
                  <a:lnTo>
                    <a:pt x="3503561" y="1028700"/>
                  </a:lnTo>
                  <a:lnTo>
                    <a:pt x="3466101" y="1028700"/>
                  </a:lnTo>
                  <a:lnTo>
                    <a:pt x="3355843" y="962545"/>
                  </a:lnTo>
                  <a:lnTo>
                    <a:pt x="3360932" y="1028700"/>
                  </a:lnTo>
                  <a:lnTo>
                    <a:pt x="3332909" y="1028700"/>
                  </a:lnTo>
                  <a:lnTo>
                    <a:pt x="3264403" y="954925"/>
                  </a:lnTo>
                  <a:lnTo>
                    <a:pt x="3210301" y="1028700"/>
                  </a:lnTo>
                  <a:lnTo>
                    <a:pt x="3164997" y="1028700"/>
                  </a:lnTo>
                  <a:lnTo>
                    <a:pt x="3142483" y="970165"/>
                  </a:lnTo>
                  <a:lnTo>
                    <a:pt x="3079767" y="1028700"/>
                  </a:lnTo>
                  <a:lnTo>
                    <a:pt x="3002695" y="1028700"/>
                  </a:lnTo>
                  <a:lnTo>
                    <a:pt x="2959603" y="947305"/>
                  </a:lnTo>
                  <a:lnTo>
                    <a:pt x="2913092" y="1028700"/>
                  </a:lnTo>
                  <a:lnTo>
                    <a:pt x="2862522" y="1028700"/>
                  </a:lnTo>
                  <a:lnTo>
                    <a:pt x="2746243" y="947305"/>
                  </a:lnTo>
                  <a:lnTo>
                    <a:pt x="2757871" y="1028700"/>
                  </a:lnTo>
                  <a:lnTo>
                    <a:pt x="2718499" y="1028700"/>
                  </a:lnTo>
                  <a:lnTo>
                    <a:pt x="2631943" y="977785"/>
                  </a:lnTo>
                  <a:lnTo>
                    <a:pt x="2631943" y="1028700"/>
                  </a:lnTo>
                  <a:lnTo>
                    <a:pt x="2587073" y="1028700"/>
                  </a:lnTo>
                  <a:lnTo>
                    <a:pt x="2517643" y="977785"/>
                  </a:lnTo>
                  <a:lnTo>
                    <a:pt x="2492186" y="1028700"/>
                  </a:lnTo>
                  <a:lnTo>
                    <a:pt x="2462051" y="1028700"/>
                  </a:lnTo>
                  <a:lnTo>
                    <a:pt x="2371308" y="992403"/>
                  </a:lnTo>
                  <a:lnTo>
                    <a:pt x="2365243" y="970165"/>
                  </a:lnTo>
                  <a:lnTo>
                    <a:pt x="2348422" y="983248"/>
                  </a:lnTo>
                  <a:lnTo>
                    <a:pt x="2258563" y="947305"/>
                  </a:lnTo>
                  <a:lnTo>
                    <a:pt x="2250320" y="982338"/>
                  </a:lnTo>
                  <a:lnTo>
                    <a:pt x="2197603" y="954925"/>
                  </a:lnTo>
                  <a:lnTo>
                    <a:pt x="2109995" y="1028700"/>
                  </a:lnTo>
                  <a:lnTo>
                    <a:pt x="1989864" y="1028700"/>
                  </a:lnTo>
                  <a:lnTo>
                    <a:pt x="1923283" y="977785"/>
                  </a:lnTo>
                  <a:lnTo>
                    <a:pt x="1916919" y="1028700"/>
                  </a:lnTo>
                  <a:lnTo>
                    <a:pt x="1868990" y="1028700"/>
                  </a:lnTo>
                  <a:lnTo>
                    <a:pt x="1824223" y="947305"/>
                  </a:lnTo>
                  <a:lnTo>
                    <a:pt x="1816603" y="1000645"/>
                  </a:lnTo>
                  <a:lnTo>
                    <a:pt x="1703323" y="1014805"/>
                  </a:lnTo>
                  <a:lnTo>
                    <a:pt x="1671823" y="947305"/>
                  </a:lnTo>
                  <a:lnTo>
                    <a:pt x="1644420" y="1002110"/>
                  </a:lnTo>
                  <a:lnTo>
                    <a:pt x="1580383" y="954925"/>
                  </a:lnTo>
                  <a:lnTo>
                    <a:pt x="1572763" y="1000645"/>
                  </a:lnTo>
                  <a:lnTo>
                    <a:pt x="1561973" y="1028700"/>
                  </a:lnTo>
                  <a:lnTo>
                    <a:pt x="1476972" y="1028700"/>
                  </a:lnTo>
                  <a:lnTo>
                    <a:pt x="1435603" y="977785"/>
                  </a:lnTo>
                  <a:lnTo>
                    <a:pt x="1435603" y="1028700"/>
                  </a:lnTo>
                  <a:lnTo>
                    <a:pt x="1415513" y="1028700"/>
                  </a:lnTo>
                  <a:lnTo>
                    <a:pt x="1313683" y="977785"/>
                  </a:lnTo>
                  <a:lnTo>
                    <a:pt x="1300954" y="1028700"/>
                  </a:lnTo>
                  <a:lnTo>
                    <a:pt x="1291268" y="1028700"/>
                  </a:lnTo>
                  <a:lnTo>
                    <a:pt x="1222243" y="932065"/>
                  </a:lnTo>
                  <a:lnTo>
                    <a:pt x="1168903" y="993025"/>
                  </a:lnTo>
                  <a:lnTo>
                    <a:pt x="1152255" y="1028700"/>
                  </a:lnTo>
                  <a:lnTo>
                    <a:pt x="1078871" y="1028700"/>
                  </a:lnTo>
                  <a:lnTo>
                    <a:pt x="1062223" y="993025"/>
                  </a:lnTo>
                  <a:lnTo>
                    <a:pt x="947923" y="970165"/>
                  </a:lnTo>
                  <a:lnTo>
                    <a:pt x="896705" y="1028700"/>
                  </a:lnTo>
                  <a:lnTo>
                    <a:pt x="892158" y="1028700"/>
                  </a:lnTo>
                  <a:lnTo>
                    <a:pt x="848863" y="985405"/>
                  </a:lnTo>
                  <a:lnTo>
                    <a:pt x="805568" y="1028700"/>
                  </a:lnTo>
                  <a:lnTo>
                    <a:pt x="786594" y="1028700"/>
                  </a:lnTo>
                  <a:lnTo>
                    <a:pt x="734563" y="970165"/>
                  </a:lnTo>
                  <a:lnTo>
                    <a:pt x="594011" y="964543"/>
                  </a:lnTo>
                  <a:lnTo>
                    <a:pt x="566923" y="947305"/>
                  </a:lnTo>
                  <a:lnTo>
                    <a:pt x="399283" y="990567"/>
                  </a:lnTo>
                  <a:lnTo>
                    <a:pt x="239263" y="985405"/>
                  </a:lnTo>
                  <a:lnTo>
                    <a:pt x="253695" y="1028700"/>
                  </a:lnTo>
                  <a:lnTo>
                    <a:pt x="232241" y="1028700"/>
                  </a:lnTo>
                  <a:lnTo>
                    <a:pt x="163063" y="970165"/>
                  </a:lnTo>
                  <a:lnTo>
                    <a:pt x="147823" y="1000645"/>
                  </a:lnTo>
                  <a:lnTo>
                    <a:pt x="98727" y="1028700"/>
                  </a:lnTo>
                  <a:lnTo>
                    <a:pt x="93756" y="1028700"/>
                  </a:lnTo>
                  <a:lnTo>
                    <a:pt x="71623" y="954925"/>
                  </a:lnTo>
                  <a:lnTo>
                    <a:pt x="23886" y="1028700"/>
                  </a:lnTo>
                  <a:lnTo>
                    <a:pt x="0" y="1028700"/>
                  </a:lnTo>
                  <a:lnTo>
                    <a:pt x="0" y="0"/>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400"/>
            </a:p>
          </p:txBody>
        </p:sp>
        <p:sp>
          <p:nvSpPr>
            <p:cNvPr id="65" name="Folded Corner 18">
              <a:extLst>
                <a:ext uri="{FF2B5EF4-FFF2-40B4-BE49-F238E27FC236}">
                  <a16:creationId xmlns:a16="http://schemas.microsoft.com/office/drawing/2014/main" id="{7A333F2B-AE76-4B85-BBBF-1030C28803A4}"/>
                </a:ext>
              </a:extLst>
            </p:cNvPr>
            <p:cNvSpPr/>
            <p:nvPr/>
          </p:nvSpPr>
          <p:spPr>
            <a:xfrm rot="352812">
              <a:off x="5049409" y="1649457"/>
              <a:ext cx="1133602" cy="1162422"/>
            </a:xfrm>
            <a:prstGeom prst="foldedCorner">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4000" b="1">
                  <a:effectLst>
                    <a:outerShdw blurRad="38100" dist="38100" dir="2700000" algn="tl">
                      <a:srgbClr val="000000">
                        <a:alpha val="43137"/>
                      </a:srgbClr>
                    </a:outerShdw>
                  </a:effectLst>
                </a:rPr>
                <a:t>04</a:t>
              </a:r>
            </a:p>
          </p:txBody>
        </p:sp>
        <p:sp>
          <p:nvSpPr>
            <p:cNvPr id="66" name="TextBox 65">
              <a:extLst>
                <a:ext uri="{FF2B5EF4-FFF2-40B4-BE49-F238E27FC236}">
                  <a16:creationId xmlns:a16="http://schemas.microsoft.com/office/drawing/2014/main" id="{0AFF9F2D-FA7F-437C-9CF8-DAFCA25137C4}"/>
                </a:ext>
              </a:extLst>
            </p:cNvPr>
            <p:cNvSpPr txBox="1"/>
            <p:nvPr/>
          </p:nvSpPr>
          <p:spPr>
            <a:xfrm>
              <a:off x="6419141" y="1680736"/>
              <a:ext cx="1949005" cy="776199"/>
            </a:xfrm>
            <a:prstGeom prst="rect">
              <a:avLst/>
            </a:prstGeom>
            <a:noFill/>
          </p:spPr>
          <p:txBody>
            <a:bodyPr wrap="square" rtlCol="0">
              <a:spAutoFit/>
            </a:bodyPr>
            <a:lstStyle/>
            <a:p>
              <a:r>
                <a:rPr lang="en-US" sz="1400" b="1" dirty="0"/>
                <a:t>MINIMUM DOCUMENTS</a:t>
              </a:r>
              <a:endParaRPr lang="ro-RO" sz="1400" b="1" dirty="0"/>
            </a:p>
            <a:p>
              <a:r>
                <a:rPr lang="en-US" sz="1300" dirty="0"/>
                <a:t>Do not ask for documents which exist in official data sources</a:t>
              </a:r>
              <a:endParaRPr lang="ro-RO" sz="1300" dirty="0"/>
            </a:p>
          </p:txBody>
        </p:sp>
      </p:grpSp>
      <p:grpSp>
        <p:nvGrpSpPr>
          <p:cNvPr id="67" name="Group 66">
            <a:extLst>
              <a:ext uri="{FF2B5EF4-FFF2-40B4-BE49-F238E27FC236}">
                <a16:creationId xmlns:a16="http://schemas.microsoft.com/office/drawing/2014/main" id="{E7C7E1B4-00C6-4CCC-A96E-F1C2227D25C4}"/>
              </a:ext>
            </a:extLst>
          </p:cNvPr>
          <p:cNvGrpSpPr/>
          <p:nvPr/>
        </p:nvGrpSpPr>
        <p:grpSpPr>
          <a:xfrm>
            <a:off x="6142015" y="5119316"/>
            <a:ext cx="4259786" cy="1421632"/>
            <a:chOff x="4815512" y="2958600"/>
            <a:chExt cx="3641696" cy="1215354"/>
          </a:xfrm>
        </p:grpSpPr>
        <p:sp>
          <p:nvSpPr>
            <p:cNvPr id="68" name="Freeform 21">
              <a:extLst>
                <a:ext uri="{FF2B5EF4-FFF2-40B4-BE49-F238E27FC236}">
                  <a16:creationId xmlns:a16="http://schemas.microsoft.com/office/drawing/2014/main" id="{E288DE25-DBE5-4E51-8A85-FC6447F9B744}"/>
                </a:ext>
              </a:extLst>
            </p:cNvPr>
            <p:cNvSpPr/>
            <p:nvPr/>
          </p:nvSpPr>
          <p:spPr>
            <a:xfrm>
              <a:off x="4815512" y="2958600"/>
              <a:ext cx="3594277" cy="1028700"/>
            </a:xfrm>
            <a:custGeom>
              <a:avLst/>
              <a:gdLst>
                <a:gd name="connsiteX0" fmla="*/ 0 w 3524250"/>
                <a:gd name="connsiteY0" fmla="*/ 0 h 1028700"/>
                <a:gd name="connsiteX1" fmla="*/ 3445789 w 3524250"/>
                <a:gd name="connsiteY1" fmla="*/ 0 h 1028700"/>
                <a:gd name="connsiteX2" fmla="*/ 3432043 w 3524250"/>
                <a:gd name="connsiteY2" fmla="*/ 10045 h 1028700"/>
                <a:gd name="connsiteX3" fmla="*/ 3485616 w 3524250"/>
                <a:gd name="connsiteY3" fmla="*/ 0 h 1028700"/>
                <a:gd name="connsiteX4" fmla="*/ 3524250 w 3524250"/>
                <a:gd name="connsiteY4" fmla="*/ 0 h 1028700"/>
                <a:gd name="connsiteX5" fmla="*/ 3524250 w 3524250"/>
                <a:gd name="connsiteY5" fmla="*/ 107955 h 1028700"/>
                <a:gd name="connsiteX6" fmla="*/ 3523483 w 3524250"/>
                <a:gd name="connsiteY6" fmla="*/ 109105 h 1028700"/>
                <a:gd name="connsiteX7" fmla="*/ 3493003 w 3524250"/>
                <a:gd name="connsiteY7" fmla="*/ 162445 h 1028700"/>
                <a:gd name="connsiteX8" fmla="*/ 3523483 w 3524250"/>
                <a:gd name="connsiteY8" fmla="*/ 223405 h 1028700"/>
                <a:gd name="connsiteX9" fmla="*/ 3524250 w 3524250"/>
                <a:gd name="connsiteY9" fmla="*/ 228774 h 1028700"/>
                <a:gd name="connsiteX10" fmla="*/ 3524250 w 3524250"/>
                <a:gd name="connsiteY10" fmla="*/ 372987 h 1028700"/>
                <a:gd name="connsiteX11" fmla="*/ 3508243 w 3524250"/>
                <a:gd name="connsiteY11" fmla="*/ 368185 h 1028700"/>
                <a:gd name="connsiteX12" fmla="*/ 3524250 w 3524250"/>
                <a:gd name="connsiteY12" fmla="*/ 428211 h 1028700"/>
                <a:gd name="connsiteX13" fmla="*/ 3524250 w 3524250"/>
                <a:gd name="connsiteY13" fmla="*/ 491531 h 1028700"/>
                <a:gd name="connsiteX14" fmla="*/ 3477763 w 3524250"/>
                <a:gd name="connsiteY14" fmla="*/ 520585 h 1028700"/>
                <a:gd name="connsiteX15" fmla="*/ 3477763 w 3524250"/>
                <a:gd name="connsiteY15" fmla="*/ 604405 h 1028700"/>
                <a:gd name="connsiteX16" fmla="*/ 3524250 w 3524250"/>
                <a:gd name="connsiteY16" fmla="*/ 645081 h 1028700"/>
                <a:gd name="connsiteX17" fmla="*/ 3524250 w 3524250"/>
                <a:gd name="connsiteY17" fmla="*/ 704782 h 1028700"/>
                <a:gd name="connsiteX18" fmla="*/ 3508243 w 3524250"/>
                <a:gd name="connsiteY18" fmla="*/ 756805 h 1028700"/>
                <a:gd name="connsiteX19" fmla="*/ 3470143 w 3524250"/>
                <a:gd name="connsiteY19" fmla="*/ 848245 h 1028700"/>
                <a:gd name="connsiteX20" fmla="*/ 3503561 w 3524250"/>
                <a:gd name="connsiteY20" fmla="*/ 1028700 h 1028700"/>
                <a:gd name="connsiteX21" fmla="*/ 3466101 w 3524250"/>
                <a:gd name="connsiteY21" fmla="*/ 1028700 h 1028700"/>
                <a:gd name="connsiteX22" fmla="*/ 3355843 w 3524250"/>
                <a:gd name="connsiteY22" fmla="*/ 962545 h 1028700"/>
                <a:gd name="connsiteX23" fmla="*/ 3360932 w 3524250"/>
                <a:gd name="connsiteY23" fmla="*/ 1028700 h 1028700"/>
                <a:gd name="connsiteX24" fmla="*/ 3332909 w 3524250"/>
                <a:gd name="connsiteY24" fmla="*/ 1028700 h 1028700"/>
                <a:gd name="connsiteX25" fmla="*/ 3264403 w 3524250"/>
                <a:gd name="connsiteY25" fmla="*/ 954925 h 1028700"/>
                <a:gd name="connsiteX26" fmla="*/ 3210301 w 3524250"/>
                <a:gd name="connsiteY26" fmla="*/ 1028700 h 1028700"/>
                <a:gd name="connsiteX27" fmla="*/ 3164997 w 3524250"/>
                <a:gd name="connsiteY27" fmla="*/ 1028700 h 1028700"/>
                <a:gd name="connsiteX28" fmla="*/ 3142483 w 3524250"/>
                <a:gd name="connsiteY28" fmla="*/ 970165 h 1028700"/>
                <a:gd name="connsiteX29" fmla="*/ 3079767 w 3524250"/>
                <a:gd name="connsiteY29" fmla="*/ 1028700 h 1028700"/>
                <a:gd name="connsiteX30" fmla="*/ 3002695 w 3524250"/>
                <a:gd name="connsiteY30" fmla="*/ 1028700 h 1028700"/>
                <a:gd name="connsiteX31" fmla="*/ 2959603 w 3524250"/>
                <a:gd name="connsiteY31" fmla="*/ 947305 h 1028700"/>
                <a:gd name="connsiteX32" fmla="*/ 2913092 w 3524250"/>
                <a:gd name="connsiteY32" fmla="*/ 1028700 h 1028700"/>
                <a:gd name="connsiteX33" fmla="*/ 2862522 w 3524250"/>
                <a:gd name="connsiteY33" fmla="*/ 1028700 h 1028700"/>
                <a:gd name="connsiteX34" fmla="*/ 2746243 w 3524250"/>
                <a:gd name="connsiteY34" fmla="*/ 947305 h 1028700"/>
                <a:gd name="connsiteX35" fmla="*/ 2757871 w 3524250"/>
                <a:gd name="connsiteY35" fmla="*/ 1028700 h 1028700"/>
                <a:gd name="connsiteX36" fmla="*/ 2718499 w 3524250"/>
                <a:gd name="connsiteY36" fmla="*/ 1028700 h 1028700"/>
                <a:gd name="connsiteX37" fmla="*/ 2631943 w 3524250"/>
                <a:gd name="connsiteY37" fmla="*/ 977785 h 1028700"/>
                <a:gd name="connsiteX38" fmla="*/ 2631943 w 3524250"/>
                <a:gd name="connsiteY38" fmla="*/ 1028700 h 1028700"/>
                <a:gd name="connsiteX39" fmla="*/ 2587073 w 3524250"/>
                <a:gd name="connsiteY39" fmla="*/ 1028700 h 1028700"/>
                <a:gd name="connsiteX40" fmla="*/ 2517643 w 3524250"/>
                <a:gd name="connsiteY40" fmla="*/ 977785 h 1028700"/>
                <a:gd name="connsiteX41" fmla="*/ 2492186 w 3524250"/>
                <a:gd name="connsiteY41" fmla="*/ 1028700 h 1028700"/>
                <a:gd name="connsiteX42" fmla="*/ 2462051 w 3524250"/>
                <a:gd name="connsiteY42" fmla="*/ 1028700 h 1028700"/>
                <a:gd name="connsiteX43" fmla="*/ 2371308 w 3524250"/>
                <a:gd name="connsiteY43" fmla="*/ 992403 h 1028700"/>
                <a:gd name="connsiteX44" fmla="*/ 2365243 w 3524250"/>
                <a:gd name="connsiteY44" fmla="*/ 970165 h 1028700"/>
                <a:gd name="connsiteX45" fmla="*/ 2348422 w 3524250"/>
                <a:gd name="connsiteY45" fmla="*/ 983248 h 1028700"/>
                <a:gd name="connsiteX46" fmla="*/ 2258563 w 3524250"/>
                <a:gd name="connsiteY46" fmla="*/ 947305 h 1028700"/>
                <a:gd name="connsiteX47" fmla="*/ 2250320 w 3524250"/>
                <a:gd name="connsiteY47" fmla="*/ 982338 h 1028700"/>
                <a:gd name="connsiteX48" fmla="*/ 2197603 w 3524250"/>
                <a:gd name="connsiteY48" fmla="*/ 954925 h 1028700"/>
                <a:gd name="connsiteX49" fmla="*/ 2109995 w 3524250"/>
                <a:gd name="connsiteY49" fmla="*/ 1028700 h 1028700"/>
                <a:gd name="connsiteX50" fmla="*/ 1989864 w 3524250"/>
                <a:gd name="connsiteY50" fmla="*/ 1028700 h 1028700"/>
                <a:gd name="connsiteX51" fmla="*/ 1923283 w 3524250"/>
                <a:gd name="connsiteY51" fmla="*/ 977785 h 1028700"/>
                <a:gd name="connsiteX52" fmla="*/ 1916919 w 3524250"/>
                <a:gd name="connsiteY52" fmla="*/ 1028700 h 1028700"/>
                <a:gd name="connsiteX53" fmla="*/ 1868990 w 3524250"/>
                <a:gd name="connsiteY53" fmla="*/ 1028700 h 1028700"/>
                <a:gd name="connsiteX54" fmla="*/ 1824223 w 3524250"/>
                <a:gd name="connsiteY54" fmla="*/ 947305 h 1028700"/>
                <a:gd name="connsiteX55" fmla="*/ 1816603 w 3524250"/>
                <a:gd name="connsiteY55" fmla="*/ 1000645 h 1028700"/>
                <a:gd name="connsiteX56" fmla="*/ 1703323 w 3524250"/>
                <a:gd name="connsiteY56" fmla="*/ 1014805 h 1028700"/>
                <a:gd name="connsiteX57" fmla="*/ 1671823 w 3524250"/>
                <a:gd name="connsiteY57" fmla="*/ 947305 h 1028700"/>
                <a:gd name="connsiteX58" fmla="*/ 1644420 w 3524250"/>
                <a:gd name="connsiteY58" fmla="*/ 1002110 h 1028700"/>
                <a:gd name="connsiteX59" fmla="*/ 1580383 w 3524250"/>
                <a:gd name="connsiteY59" fmla="*/ 954925 h 1028700"/>
                <a:gd name="connsiteX60" fmla="*/ 1572763 w 3524250"/>
                <a:gd name="connsiteY60" fmla="*/ 1000645 h 1028700"/>
                <a:gd name="connsiteX61" fmla="*/ 1561973 w 3524250"/>
                <a:gd name="connsiteY61" fmla="*/ 1028700 h 1028700"/>
                <a:gd name="connsiteX62" fmla="*/ 1476972 w 3524250"/>
                <a:gd name="connsiteY62" fmla="*/ 1028700 h 1028700"/>
                <a:gd name="connsiteX63" fmla="*/ 1435603 w 3524250"/>
                <a:gd name="connsiteY63" fmla="*/ 977785 h 1028700"/>
                <a:gd name="connsiteX64" fmla="*/ 1435603 w 3524250"/>
                <a:gd name="connsiteY64" fmla="*/ 1028700 h 1028700"/>
                <a:gd name="connsiteX65" fmla="*/ 1415513 w 3524250"/>
                <a:gd name="connsiteY65" fmla="*/ 1028700 h 1028700"/>
                <a:gd name="connsiteX66" fmla="*/ 1313683 w 3524250"/>
                <a:gd name="connsiteY66" fmla="*/ 977785 h 1028700"/>
                <a:gd name="connsiteX67" fmla="*/ 1300954 w 3524250"/>
                <a:gd name="connsiteY67" fmla="*/ 1028700 h 1028700"/>
                <a:gd name="connsiteX68" fmla="*/ 1291268 w 3524250"/>
                <a:gd name="connsiteY68" fmla="*/ 1028700 h 1028700"/>
                <a:gd name="connsiteX69" fmla="*/ 1222243 w 3524250"/>
                <a:gd name="connsiteY69" fmla="*/ 932065 h 1028700"/>
                <a:gd name="connsiteX70" fmla="*/ 1168903 w 3524250"/>
                <a:gd name="connsiteY70" fmla="*/ 993025 h 1028700"/>
                <a:gd name="connsiteX71" fmla="*/ 1152255 w 3524250"/>
                <a:gd name="connsiteY71" fmla="*/ 1028700 h 1028700"/>
                <a:gd name="connsiteX72" fmla="*/ 1078871 w 3524250"/>
                <a:gd name="connsiteY72" fmla="*/ 1028700 h 1028700"/>
                <a:gd name="connsiteX73" fmla="*/ 1062223 w 3524250"/>
                <a:gd name="connsiteY73" fmla="*/ 993025 h 1028700"/>
                <a:gd name="connsiteX74" fmla="*/ 947923 w 3524250"/>
                <a:gd name="connsiteY74" fmla="*/ 970165 h 1028700"/>
                <a:gd name="connsiteX75" fmla="*/ 896705 w 3524250"/>
                <a:gd name="connsiteY75" fmla="*/ 1028700 h 1028700"/>
                <a:gd name="connsiteX76" fmla="*/ 892158 w 3524250"/>
                <a:gd name="connsiteY76" fmla="*/ 1028700 h 1028700"/>
                <a:gd name="connsiteX77" fmla="*/ 848863 w 3524250"/>
                <a:gd name="connsiteY77" fmla="*/ 985405 h 1028700"/>
                <a:gd name="connsiteX78" fmla="*/ 805568 w 3524250"/>
                <a:gd name="connsiteY78" fmla="*/ 1028700 h 1028700"/>
                <a:gd name="connsiteX79" fmla="*/ 786594 w 3524250"/>
                <a:gd name="connsiteY79" fmla="*/ 1028700 h 1028700"/>
                <a:gd name="connsiteX80" fmla="*/ 734563 w 3524250"/>
                <a:gd name="connsiteY80" fmla="*/ 970165 h 1028700"/>
                <a:gd name="connsiteX81" fmla="*/ 594011 w 3524250"/>
                <a:gd name="connsiteY81" fmla="*/ 964543 h 1028700"/>
                <a:gd name="connsiteX82" fmla="*/ 566923 w 3524250"/>
                <a:gd name="connsiteY82" fmla="*/ 947305 h 1028700"/>
                <a:gd name="connsiteX83" fmla="*/ 399283 w 3524250"/>
                <a:gd name="connsiteY83" fmla="*/ 990567 h 1028700"/>
                <a:gd name="connsiteX84" fmla="*/ 239263 w 3524250"/>
                <a:gd name="connsiteY84" fmla="*/ 985405 h 1028700"/>
                <a:gd name="connsiteX85" fmla="*/ 253695 w 3524250"/>
                <a:gd name="connsiteY85" fmla="*/ 1028700 h 1028700"/>
                <a:gd name="connsiteX86" fmla="*/ 232241 w 3524250"/>
                <a:gd name="connsiteY86" fmla="*/ 1028700 h 1028700"/>
                <a:gd name="connsiteX87" fmla="*/ 163063 w 3524250"/>
                <a:gd name="connsiteY87" fmla="*/ 970165 h 1028700"/>
                <a:gd name="connsiteX88" fmla="*/ 147823 w 3524250"/>
                <a:gd name="connsiteY88" fmla="*/ 1000645 h 1028700"/>
                <a:gd name="connsiteX89" fmla="*/ 98727 w 3524250"/>
                <a:gd name="connsiteY89" fmla="*/ 1028700 h 1028700"/>
                <a:gd name="connsiteX90" fmla="*/ 93756 w 3524250"/>
                <a:gd name="connsiteY90" fmla="*/ 1028700 h 1028700"/>
                <a:gd name="connsiteX91" fmla="*/ 71623 w 3524250"/>
                <a:gd name="connsiteY91" fmla="*/ 954925 h 1028700"/>
                <a:gd name="connsiteX92" fmla="*/ 23886 w 3524250"/>
                <a:gd name="connsiteY92" fmla="*/ 1028700 h 1028700"/>
                <a:gd name="connsiteX93" fmla="*/ 0 w 3524250"/>
                <a:gd name="connsiteY93" fmla="*/ 1028700 h 1028700"/>
                <a:gd name="connsiteX94" fmla="*/ 0 w 3524250"/>
                <a:gd name="connsiteY94"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24250" h="1028700">
                  <a:moveTo>
                    <a:pt x="0" y="0"/>
                  </a:moveTo>
                  <a:lnTo>
                    <a:pt x="3445789" y="0"/>
                  </a:lnTo>
                  <a:lnTo>
                    <a:pt x="3432043" y="10045"/>
                  </a:lnTo>
                  <a:lnTo>
                    <a:pt x="3485616" y="0"/>
                  </a:lnTo>
                  <a:lnTo>
                    <a:pt x="3524250" y="0"/>
                  </a:lnTo>
                  <a:lnTo>
                    <a:pt x="3524250" y="107955"/>
                  </a:lnTo>
                  <a:lnTo>
                    <a:pt x="3523483" y="109105"/>
                  </a:lnTo>
                  <a:lnTo>
                    <a:pt x="3493003" y="162445"/>
                  </a:lnTo>
                  <a:lnTo>
                    <a:pt x="3523483" y="223405"/>
                  </a:lnTo>
                  <a:lnTo>
                    <a:pt x="3524250" y="228774"/>
                  </a:lnTo>
                  <a:lnTo>
                    <a:pt x="3524250" y="372987"/>
                  </a:lnTo>
                  <a:lnTo>
                    <a:pt x="3508243" y="368185"/>
                  </a:lnTo>
                  <a:lnTo>
                    <a:pt x="3524250" y="428211"/>
                  </a:lnTo>
                  <a:lnTo>
                    <a:pt x="3524250" y="491531"/>
                  </a:lnTo>
                  <a:lnTo>
                    <a:pt x="3477763" y="520585"/>
                  </a:lnTo>
                  <a:lnTo>
                    <a:pt x="3477763" y="604405"/>
                  </a:lnTo>
                  <a:lnTo>
                    <a:pt x="3524250" y="645081"/>
                  </a:lnTo>
                  <a:lnTo>
                    <a:pt x="3524250" y="704782"/>
                  </a:lnTo>
                  <a:lnTo>
                    <a:pt x="3508243" y="756805"/>
                  </a:lnTo>
                  <a:lnTo>
                    <a:pt x="3470143" y="848245"/>
                  </a:lnTo>
                  <a:lnTo>
                    <a:pt x="3503561" y="1028700"/>
                  </a:lnTo>
                  <a:lnTo>
                    <a:pt x="3466101" y="1028700"/>
                  </a:lnTo>
                  <a:lnTo>
                    <a:pt x="3355843" y="962545"/>
                  </a:lnTo>
                  <a:lnTo>
                    <a:pt x="3360932" y="1028700"/>
                  </a:lnTo>
                  <a:lnTo>
                    <a:pt x="3332909" y="1028700"/>
                  </a:lnTo>
                  <a:lnTo>
                    <a:pt x="3264403" y="954925"/>
                  </a:lnTo>
                  <a:lnTo>
                    <a:pt x="3210301" y="1028700"/>
                  </a:lnTo>
                  <a:lnTo>
                    <a:pt x="3164997" y="1028700"/>
                  </a:lnTo>
                  <a:lnTo>
                    <a:pt x="3142483" y="970165"/>
                  </a:lnTo>
                  <a:lnTo>
                    <a:pt x="3079767" y="1028700"/>
                  </a:lnTo>
                  <a:lnTo>
                    <a:pt x="3002695" y="1028700"/>
                  </a:lnTo>
                  <a:lnTo>
                    <a:pt x="2959603" y="947305"/>
                  </a:lnTo>
                  <a:lnTo>
                    <a:pt x="2913092" y="1028700"/>
                  </a:lnTo>
                  <a:lnTo>
                    <a:pt x="2862522" y="1028700"/>
                  </a:lnTo>
                  <a:lnTo>
                    <a:pt x="2746243" y="947305"/>
                  </a:lnTo>
                  <a:lnTo>
                    <a:pt x="2757871" y="1028700"/>
                  </a:lnTo>
                  <a:lnTo>
                    <a:pt x="2718499" y="1028700"/>
                  </a:lnTo>
                  <a:lnTo>
                    <a:pt x="2631943" y="977785"/>
                  </a:lnTo>
                  <a:lnTo>
                    <a:pt x="2631943" y="1028700"/>
                  </a:lnTo>
                  <a:lnTo>
                    <a:pt x="2587073" y="1028700"/>
                  </a:lnTo>
                  <a:lnTo>
                    <a:pt x="2517643" y="977785"/>
                  </a:lnTo>
                  <a:lnTo>
                    <a:pt x="2492186" y="1028700"/>
                  </a:lnTo>
                  <a:lnTo>
                    <a:pt x="2462051" y="1028700"/>
                  </a:lnTo>
                  <a:lnTo>
                    <a:pt x="2371308" y="992403"/>
                  </a:lnTo>
                  <a:lnTo>
                    <a:pt x="2365243" y="970165"/>
                  </a:lnTo>
                  <a:lnTo>
                    <a:pt x="2348422" y="983248"/>
                  </a:lnTo>
                  <a:lnTo>
                    <a:pt x="2258563" y="947305"/>
                  </a:lnTo>
                  <a:lnTo>
                    <a:pt x="2250320" y="982338"/>
                  </a:lnTo>
                  <a:lnTo>
                    <a:pt x="2197603" y="954925"/>
                  </a:lnTo>
                  <a:lnTo>
                    <a:pt x="2109995" y="1028700"/>
                  </a:lnTo>
                  <a:lnTo>
                    <a:pt x="1989864" y="1028700"/>
                  </a:lnTo>
                  <a:lnTo>
                    <a:pt x="1923283" y="977785"/>
                  </a:lnTo>
                  <a:lnTo>
                    <a:pt x="1916919" y="1028700"/>
                  </a:lnTo>
                  <a:lnTo>
                    <a:pt x="1868990" y="1028700"/>
                  </a:lnTo>
                  <a:lnTo>
                    <a:pt x="1824223" y="947305"/>
                  </a:lnTo>
                  <a:lnTo>
                    <a:pt x="1816603" y="1000645"/>
                  </a:lnTo>
                  <a:lnTo>
                    <a:pt x="1703323" y="1014805"/>
                  </a:lnTo>
                  <a:lnTo>
                    <a:pt x="1671823" y="947305"/>
                  </a:lnTo>
                  <a:lnTo>
                    <a:pt x="1644420" y="1002110"/>
                  </a:lnTo>
                  <a:lnTo>
                    <a:pt x="1580383" y="954925"/>
                  </a:lnTo>
                  <a:lnTo>
                    <a:pt x="1572763" y="1000645"/>
                  </a:lnTo>
                  <a:lnTo>
                    <a:pt x="1561973" y="1028700"/>
                  </a:lnTo>
                  <a:lnTo>
                    <a:pt x="1476972" y="1028700"/>
                  </a:lnTo>
                  <a:lnTo>
                    <a:pt x="1435603" y="977785"/>
                  </a:lnTo>
                  <a:lnTo>
                    <a:pt x="1435603" y="1028700"/>
                  </a:lnTo>
                  <a:lnTo>
                    <a:pt x="1415513" y="1028700"/>
                  </a:lnTo>
                  <a:lnTo>
                    <a:pt x="1313683" y="977785"/>
                  </a:lnTo>
                  <a:lnTo>
                    <a:pt x="1300954" y="1028700"/>
                  </a:lnTo>
                  <a:lnTo>
                    <a:pt x="1291268" y="1028700"/>
                  </a:lnTo>
                  <a:lnTo>
                    <a:pt x="1222243" y="932065"/>
                  </a:lnTo>
                  <a:lnTo>
                    <a:pt x="1168903" y="993025"/>
                  </a:lnTo>
                  <a:lnTo>
                    <a:pt x="1152255" y="1028700"/>
                  </a:lnTo>
                  <a:lnTo>
                    <a:pt x="1078871" y="1028700"/>
                  </a:lnTo>
                  <a:lnTo>
                    <a:pt x="1062223" y="993025"/>
                  </a:lnTo>
                  <a:lnTo>
                    <a:pt x="947923" y="970165"/>
                  </a:lnTo>
                  <a:lnTo>
                    <a:pt x="896705" y="1028700"/>
                  </a:lnTo>
                  <a:lnTo>
                    <a:pt x="892158" y="1028700"/>
                  </a:lnTo>
                  <a:lnTo>
                    <a:pt x="848863" y="985405"/>
                  </a:lnTo>
                  <a:lnTo>
                    <a:pt x="805568" y="1028700"/>
                  </a:lnTo>
                  <a:lnTo>
                    <a:pt x="786594" y="1028700"/>
                  </a:lnTo>
                  <a:lnTo>
                    <a:pt x="734563" y="970165"/>
                  </a:lnTo>
                  <a:lnTo>
                    <a:pt x="594011" y="964543"/>
                  </a:lnTo>
                  <a:lnTo>
                    <a:pt x="566923" y="947305"/>
                  </a:lnTo>
                  <a:lnTo>
                    <a:pt x="399283" y="990567"/>
                  </a:lnTo>
                  <a:lnTo>
                    <a:pt x="239263" y="985405"/>
                  </a:lnTo>
                  <a:lnTo>
                    <a:pt x="253695" y="1028700"/>
                  </a:lnTo>
                  <a:lnTo>
                    <a:pt x="232241" y="1028700"/>
                  </a:lnTo>
                  <a:lnTo>
                    <a:pt x="163063" y="970165"/>
                  </a:lnTo>
                  <a:lnTo>
                    <a:pt x="147823" y="1000645"/>
                  </a:lnTo>
                  <a:lnTo>
                    <a:pt x="98727" y="1028700"/>
                  </a:lnTo>
                  <a:lnTo>
                    <a:pt x="93756" y="1028700"/>
                  </a:lnTo>
                  <a:lnTo>
                    <a:pt x="71623" y="954925"/>
                  </a:lnTo>
                  <a:lnTo>
                    <a:pt x="23886" y="1028700"/>
                  </a:lnTo>
                  <a:lnTo>
                    <a:pt x="0" y="1028700"/>
                  </a:lnTo>
                  <a:lnTo>
                    <a:pt x="0" y="0"/>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400"/>
            </a:p>
          </p:txBody>
        </p:sp>
        <p:sp>
          <p:nvSpPr>
            <p:cNvPr id="69" name="Folded Corner 22">
              <a:extLst>
                <a:ext uri="{FF2B5EF4-FFF2-40B4-BE49-F238E27FC236}">
                  <a16:creationId xmlns:a16="http://schemas.microsoft.com/office/drawing/2014/main" id="{AFEFA4BD-9761-4A8C-8B75-FC50E122B489}"/>
                </a:ext>
              </a:extLst>
            </p:cNvPr>
            <p:cNvSpPr/>
            <p:nvPr/>
          </p:nvSpPr>
          <p:spPr>
            <a:xfrm rot="21472812">
              <a:off x="5173234" y="3011532"/>
              <a:ext cx="1133602" cy="1162422"/>
            </a:xfrm>
            <a:prstGeom prst="foldedCorner">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4000" b="1">
                  <a:effectLst>
                    <a:outerShdw blurRad="38100" dist="38100" dir="2700000" algn="tl">
                      <a:srgbClr val="000000">
                        <a:alpha val="43137"/>
                      </a:srgbClr>
                    </a:outerShdw>
                  </a:effectLst>
                </a:rPr>
                <a:t>05</a:t>
              </a:r>
            </a:p>
          </p:txBody>
        </p:sp>
        <p:sp>
          <p:nvSpPr>
            <p:cNvPr id="70" name="TextBox 69">
              <a:extLst>
                <a:ext uri="{FF2B5EF4-FFF2-40B4-BE49-F238E27FC236}">
                  <a16:creationId xmlns:a16="http://schemas.microsoft.com/office/drawing/2014/main" id="{E06F4C66-4B0D-4539-B5E0-0AEC97500A09}"/>
                </a:ext>
              </a:extLst>
            </p:cNvPr>
            <p:cNvSpPr txBox="1"/>
            <p:nvPr/>
          </p:nvSpPr>
          <p:spPr>
            <a:xfrm>
              <a:off x="6340465" y="3017183"/>
              <a:ext cx="2116743" cy="815667"/>
            </a:xfrm>
            <a:prstGeom prst="rect">
              <a:avLst/>
            </a:prstGeom>
            <a:noFill/>
          </p:spPr>
          <p:txBody>
            <a:bodyPr wrap="square" rtlCol="0">
              <a:spAutoFit/>
            </a:bodyPr>
            <a:lstStyle/>
            <a:p>
              <a:r>
                <a:rPr lang="en-US" sz="1400" b="1" dirty="0"/>
                <a:t>USE IT SOLUTIONS</a:t>
              </a:r>
              <a:endParaRPr lang="ro-RO" sz="1400" b="1" dirty="0"/>
            </a:p>
            <a:p>
              <a:r>
                <a:rPr lang="en-US" sz="1400" dirty="0"/>
                <a:t>Online submission and delivery</a:t>
              </a:r>
              <a:endParaRPr lang="ro-RO" sz="1400" dirty="0"/>
            </a:p>
            <a:p>
              <a:r>
                <a:rPr lang="en-US" sz="1400" dirty="0"/>
                <a:t>Check status online</a:t>
              </a:r>
              <a:endParaRPr lang="ro-RO" sz="1400" dirty="0"/>
            </a:p>
            <a:p>
              <a:r>
                <a:rPr lang="en-US" sz="1400" dirty="0"/>
                <a:t>Data exchange</a:t>
              </a:r>
              <a:endParaRPr lang="ro-RO" sz="1400" dirty="0"/>
            </a:p>
          </p:txBody>
        </p:sp>
      </p:grpSp>
    </p:spTree>
    <p:extLst>
      <p:ext uri="{BB962C8B-B14F-4D97-AF65-F5344CB8AC3E}">
        <p14:creationId xmlns:p14="http://schemas.microsoft.com/office/powerpoint/2010/main" val="212038232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1013</Words>
  <Application>Microsoft Office PowerPoint</Application>
  <PresentationFormat>Widescreen</PresentationFormat>
  <Paragraphs>139</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Wisp</vt:lpstr>
      <vt:lpstr>Innovation in Public Service Delivery</vt:lpstr>
      <vt:lpstr>The fundamentals</vt:lpstr>
      <vt:lpstr>ELECTRONIC SERVICES INFRASTRUCTURE</vt:lpstr>
      <vt:lpstr>PowerPoint Presentation</vt:lpstr>
      <vt:lpstr>PowerPoint Presentation</vt:lpstr>
      <vt:lpstr>MOVING FROM THIS …</vt:lpstr>
      <vt:lpstr>… TO THIS</vt:lpstr>
      <vt:lpstr>PUBLIC SERVICES MODERNIZATION</vt:lpstr>
      <vt:lpstr>PRINCIPLES OF PUBLIC SERVICES REENGINEERING</vt:lpstr>
      <vt:lpstr>PUBLIC SERVICE DELIVERY</vt:lpstr>
      <vt:lpstr>Unified Centers for Service Delivery</vt:lpstr>
      <vt:lpstr>PowerPoint Presentation</vt:lpstr>
      <vt:lpstr>Front-Office Digitization platform (FOD) </vt:lpstr>
      <vt:lpstr>PowerPoint Presentation</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in Public Service Delivery</dc:title>
  <dc:creator>Ursoi, Gheorghe GIZ MD</dc:creator>
  <cp:lastModifiedBy>Ursoi, Gheorghe GIZ MD</cp:lastModifiedBy>
  <cp:revision>11</cp:revision>
  <dcterms:created xsi:type="dcterms:W3CDTF">2023-05-23T12:04:23Z</dcterms:created>
  <dcterms:modified xsi:type="dcterms:W3CDTF">2023-05-25T09:59:09Z</dcterms:modified>
</cp:coreProperties>
</file>