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74" r:id="rId2"/>
    <p:sldId id="311" r:id="rId3"/>
    <p:sldId id="317" r:id="rId4"/>
    <p:sldId id="275" r:id="rId5"/>
    <p:sldId id="320" r:id="rId6"/>
    <p:sldId id="321" r:id="rId7"/>
    <p:sldId id="326" r:id="rId8"/>
    <p:sldId id="325" r:id="rId9"/>
    <p:sldId id="323" r:id="rId10"/>
    <p:sldId id="324" r:id="rId11"/>
    <p:sldId id="322" r:id="rId12"/>
    <p:sldId id="312" r:id="rId13"/>
    <p:sldId id="316" r:id="rId14"/>
    <p:sldId id="297" r:id="rId15"/>
    <p:sldId id="313" r:id="rId16"/>
    <p:sldId id="319" r:id="rId17"/>
    <p:sldId id="301" r:id="rId18"/>
    <p:sldId id="304" r:id="rId19"/>
    <p:sldId id="305" r:id="rId20"/>
    <p:sldId id="306" r:id="rId21"/>
    <p:sldId id="307" r:id="rId22"/>
    <p:sldId id="283" r:id="rId23"/>
    <p:sldId id="309" r:id="rId24"/>
    <p:sldId id="327" r:id="rId25"/>
    <p:sldId id="280" r:id="rId26"/>
  </p:sldIdLst>
  <p:sldSz cx="12192000" cy="6858000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haripova" initials="DS" lastIdx="7" clrIdx="0">
    <p:extLst/>
  </p:cmAuthor>
  <p:cmAuthor id="2" name="RT_Astana Hub" initials="RT" lastIdx="6" clrIdx="1">
    <p:extLst/>
  </p:cmAuthor>
  <p:cmAuthor id="3" name="KB" initials="KB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F23"/>
    <a:srgbClr val="2C70AE"/>
    <a:srgbClr val="276399"/>
    <a:srgbClr val="1501AD"/>
    <a:srgbClr val="F0FF7C"/>
    <a:srgbClr val="F7BAFA"/>
    <a:srgbClr val="FFA2B3"/>
    <a:srgbClr val="B894F9"/>
    <a:srgbClr val="E1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dp-my.sharepoint.com/personal/fariza_mukanova_undp_org/Documents/Hub%20Project/ACSH%20events/Annual%20Conference_4-5Apr_Astana/Presentation/journal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Myriad Pro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2060"/>
                </a:solidFill>
                <a:latin typeface="Myriad Pro"/>
              </a:rPr>
              <a:t>Количество мероприятий, организаций и стран </a:t>
            </a:r>
          </a:p>
        </c:rich>
      </c:tx>
      <c:layout>
        <c:manualLayout>
          <c:xMode val="edge"/>
          <c:yMode val="edge"/>
          <c:x val="0.21517314105278817"/>
          <c:y val="3.41525008858177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Myriad Pro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5068294562938"/>
          <c:y val="0.13493242488198701"/>
          <c:w val="0.72284494161567003"/>
          <c:h val="0.64960635916144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мероприятий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F7-4665-B521-8B95E1B5D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организаций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7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F7-4665-B521-8B95E1B5DD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стран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</c:v>
                </c:pt>
                <c:pt idx="1">
                  <c:v>19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F7-4665-B521-8B95E1B5DD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498568"/>
        <c:axId val="223498960"/>
      </c:barChart>
      <c:catAx>
        <c:axId val="22349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98960"/>
        <c:crosses val="autoZero"/>
        <c:auto val="1"/>
        <c:lblAlgn val="ctr"/>
        <c:lblOffset val="100"/>
        <c:noMultiLvlLbl val="0"/>
      </c:catAx>
      <c:valAx>
        <c:axId val="22349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9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68815582992703E-2"/>
          <c:y val="0.88814907280232702"/>
          <c:w val="0.95533118441700704"/>
          <c:h val="5.2207622788615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9648506968298"/>
          <c:y val="7.6316239171788494E-2"/>
          <c:w val="0.48439116385573"/>
          <c:h val="0.81060803235928702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214752"/>
        <c:axId val="155216712"/>
      </c:barChart>
      <c:valAx>
        <c:axId val="155216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214752"/>
        <c:crosses val="autoZero"/>
        <c:crossBetween val="between"/>
      </c:valAx>
      <c:catAx>
        <c:axId val="15521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Myriad Pro" panose="020B0503030403020204"/>
                <a:ea typeface="+mn-ea"/>
                <a:cs typeface="+mn-cs"/>
              </a:defRPr>
            </a:pPr>
            <a:endParaRPr lang="ru-RU"/>
          </a:p>
        </c:txPr>
        <c:crossAx val="1552167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ru-RU" dirty="0"/>
              <a:t>Наиболее популярные темы статей и комментарий</a:t>
            </a:r>
          </a:p>
        </c:rich>
      </c:tx>
      <c:layout>
        <c:manualLayout>
          <c:xMode val="edge"/>
          <c:yMode val="edge"/>
          <c:x val="0.17994444444444399"/>
          <c:y val="1.9694728605089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RUS!$A$2:$A$7</c:f>
              <c:strCache>
                <c:ptCount val="6"/>
                <c:pt idx="0">
                  <c:v>Управление человеческими ресурсами </c:v>
                </c:pt>
                <c:pt idx="1">
                  <c:v>Системы и реформы госслужбы</c:v>
                </c:pt>
                <c:pt idx="2">
                  <c:v>Госуправление, другое</c:v>
                </c:pt>
                <c:pt idx="3">
                  <c:v>Антикоррупционные практики и этика</c:v>
                </c:pt>
                <c:pt idx="4">
                  <c:v>Госслужба и ЦУР</c:v>
                </c:pt>
                <c:pt idx="5">
                  <c:v>Предоствление госуслуг</c:v>
                </c:pt>
              </c:strCache>
            </c:strRef>
          </c:cat>
          <c:val>
            <c:numRef>
              <c:f>RUS!$B$2:$B$7</c:f>
              <c:numCache>
                <c:formatCode>General</c:formatCode>
                <c:ptCount val="6"/>
                <c:pt idx="0">
                  <c:v>18</c:v>
                </c:pt>
                <c:pt idx="1">
                  <c:v>15</c:v>
                </c:pt>
                <c:pt idx="2">
                  <c:v>14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0-4CC5-8AA0-1994984BB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217888"/>
        <c:axId val="155218672"/>
        <c:axId val="0"/>
      </c:bar3DChart>
      <c:catAx>
        <c:axId val="15521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Myriad Pro" panose="020B0503030403020204"/>
                <a:ea typeface="+mn-ea"/>
                <a:cs typeface="+mn-cs"/>
              </a:defRPr>
            </a:pPr>
            <a:endParaRPr lang="ru-RU"/>
          </a:p>
        </c:txPr>
        <c:crossAx val="155218672"/>
        <c:crosses val="autoZero"/>
        <c:auto val="1"/>
        <c:lblAlgn val="ctr"/>
        <c:lblOffset val="100"/>
        <c:noMultiLvlLbl val="0"/>
      </c:catAx>
      <c:valAx>
        <c:axId val="155218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21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Myriad Pro" panose="020B0503030403020204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FB35-6435-144E-B36C-66D98A443028}" type="doc">
      <dgm:prSet loTypeId="urn:microsoft.com/office/officeart/2008/layout/RadialCluster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9A10A-4C8D-8542-A647-5FA6E0302A8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009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/>
            <a:t>Более 85 экспертов </a:t>
          </a:r>
        </a:p>
        <a:p>
          <a:pPr>
            <a:spcAft>
              <a:spcPts val="0"/>
            </a:spcAft>
          </a:pPr>
          <a:r>
            <a:rPr lang="ru-RU" sz="1500" b="1" dirty="0"/>
            <a:t>на сегодняшний день </a:t>
          </a:r>
        </a:p>
      </dgm:t>
    </dgm:pt>
    <dgm:pt modelId="{3F4F19F1-B6AC-8749-BF84-9D545CFC5413}" type="parTrans" cxnId="{3CBDA1FE-F43F-3C4B-ADA2-7276B91BABAC}">
      <dgm:prSet/>
      <dgm:spPr/>
      <dgm:t>
        <a:bodyPr/>
        <a:lstStyle/>
        <a:p>
          <a:endParaRPr lang="ru-RU" sz="1800"/>
        </a:p>
      </dgm:t>
    </dgm:pt>
    <dgm:pt modelId="{FF574AD2-40AF-5F44-8941-A5DCCD08D151}" type="sibTrans" cxnId="{3CBDA1FE-F43F-3C4B-ADA2-7276B91BABAC}">
      <dgm:prSet/>
      <dgm:spPr/>
      <dgm:t>
        <a:bodyPr/>
        <a:lstStyle/>
        <a:p>
          <a:endParaRPr lang="ru-RU" sz="1800"/>
        </a:p>
      </dgm:t>
    </dgm:pt>
    <dgm:pt modelId="{90FF16C5-27C4-F14B-AB80-BD1FCEBEBBE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7BAFA"/>
        </a:solidFill>
      </dgm:spPr>
      <dgm:t>
        <a:bodyPr/>
        <a:lstStyle/>
        <a:p>
          <a:r>
            <a: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</a:t>
          </a:r>
        </a:p>
      </dgm:t>
    </dgm:pt>
    <dgm:pt modelId="{6C62AD2D-675C-6945-B1F7-8DFA09D0685C}" type="parTrans" cxnId="{C0BA1C60-7DAD-A446-B4BB-CA9873DC42C1}">
      <dgm:prSet/>
      <dgm:spPr/>
      <dgm:t>
        <a:bodyPr/>
        <a:lstStyle/>
        <a:p>
          <a:endParaRPr lang="ru-RU" sz="1800"/>
        </a:p>
      </dgm:t>
    </dgm:pt>
    <dgm:pt modelId="{70E7F12B-002A-8244-80C4-DDD83E003DE5}" type="sibTrans" cxnId="{C0BA1C60-7DAD-A446-B4BB-CA9873DC42C1}">
      <dgm:prSet/>
      <dgm:spPr/>
      <dgm:t>
        <a:bodyPr/>
        <a:lstStyle/>
        <a:p>
          <a:endParaRPr lang="ru-RU" sz="1800"/>
        </a:p>
      </dgm:t>
    </dgm:pt>
    <dgm:pt modelId="{2E35D8AE-965B-2A44-B9A9-66F6805C5BE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</a:t>
          </a:r>
        </a:p>
      </dgm:t>
    </dgm:pt>
    <dgm:pt modelId="{0F407F20-6E05-1F4A-B2F9-887E68EE2E8A}" type="parTrans" cxnId="{7C16E696-C65C-1942-841C-08A8FECECC4E}">
      <dgm:prSet/>
      <dgm:spPr/>
      <dgm:t>
        <a:bodyPr/>
        <a:lstStyle/>
        <a:p>
          <a:endParaRPr lang="ru-RU" sz="1800"/>
        </a:p>
      </dgm:t>
    </dgm:pt>
    <dgm:pt modelId="{333D88EB-264E-424E-AA0C-3DE67CBDC5FF}" type="sibTrans" cxnId="{7C16E696-C65C-1942-841C-08A8FECECC4E}">
      <dgm:prSet/>
      <dgm:spPr/>
      <dgm:t>
        <a:bodyPr/>
        <a:lstStyle/>
        <a:p>
          <a:endParaRPr lang="ru-RU" sz="1800"/>
        </a:p>
      </dgm:t>
    </dgm:pt>
    <dgm:pt modelId="{29DA6D45-F7C6-DA42-9C72-1FD280E12CB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0FF7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ru-RU" sz="1400" b="1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Нетворкинг</a:t>
          </a:r>
          <a:endParaRPr lang="ru-RU" sz="14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A8F39-C61A-B940-B518-0EAACAD50967}" type="parTrans" cxnId="{DAFD647D-5FBA-374D-82A5-B03136CAE8FD}">
      <dgm:prSet/>
      <dgm:spPr/>
      <dgm:t>
        <a:bodyPr/>
        <a:lstStyle/>
        <a:p>
          <a:endParaRPr lang="ru-RU" sz="1800"/>
        </a:p>
      </dgm:t>
    </dgm:pt>
    <dgm:pt modelId="{7A0A6323-1E84-7246-96C9-C2FC96DF2695}" type="sibTrans" cxnId="{DAFD647D-5FBA-374D-82A5-B03136CAE8FD}">
      <dgm:prSet/>
      <dgm:spPr/>
      <dgm:t>
        <a:bodyPr/>
        <a:lstStyle/>
        <a:p>
          <a:endParaRPr lang="ru-RU" sz="1800"/>
        </a:p>
      </dgm:t>
    </dgm:pt>
    <dgm:pt modelId="{A35F2815-C32C-0742-9C38-06986411ED1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B894F9"/>
        </a:solidFill>
      </dgm:spPr>
      <dgm:t>
        <a:bodyPr/>
        <a:lstStyle/>
        <a:p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</a:t>
          </a:r>
          <a:r>
            <a:rPr lang="ru-RU" sz="2400" b="1" dirty="0">
              <a:solidFill>
                <a:srgbClr val="000000"/>
              </a:solidFill>
            </a:rPr>
            <a:t> </a:t>
          </a:r>
        </a:p>
      </dgm:t>
    </dgm:pt>
    <dgm:pt modelId="{E98DCA9F-923F-5A44-BAC3-2F0429811E84}" type="parTrans" cxnId="{900CFFD5-C2B5-754D-9F53-C3CEC55CF688}">
      <dgm:prSet/>
      <dgm:spPr/>
      <dgm:t>
        <a:bodyPr/>
        <a:lstStyle/>
        <a:p>
          <a:endParaRPr lang="ru-RU" sz="1800"/>
        </a:p>
      </dgm:t>
    </dgm:pt>
    <dgm:pt modelId="{C2C2EF53-9CD6-784B-948F-46C1636F49A5}" type="sibTrans" cxnId="{900CFFD5-C2B5-754D-9F53-C3CEC55CF688}">
      <dgm:prSet/>
      <dgm:spPr/>
      <dgm:t>
        <a:bodyPr/>
        <a:lstStyle/>
        <a:p>
          <a:endParaRPr lang="ru-RU" sz="1800"/>
        </a:p>
      </dgm:t>
    </dgm:pt>
    <dgm:pt modelId="{BC17C617-A2AC-084A-A2E1-4CEDE08DBF9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</a:t>
          </a:r>
        </a:p>
      </dgm:t>
    </dgm:pt>
    <dgm:pt modelId="{EEAE0EBD-43B6-1840-95F8-5B92EDCE07FD}" type="sibTrans" cxnId="{783A9F73-A2D7-A647-804D-F18D3383ABB1}">
      <dgm:prSet/>
      <dgm:spPr/>
      <dgm:t>
        <a:bodyPr/>
        <a:lstStyle/>
        <a:p>
          <a:endParaRPr lang="ru-RU" sz="1800"/>
        </a:p>
      </dgm:t>
    </dgm:pt>
    <dgm:pt modelId="{127A24B7-6353-CC46-A262-E8F4F55911EB}" type="parTrans" cxnId="{783A9F73-A2D7-A647-804D-F18D3383ABB1}">
      <dgm:prSet/>
      <dgm:spPr/>
      <dgm:t>
        <a:bodyPr/>
        <a:lstStyle/>
        <a:p>
          <a:endParaRPr lang="ru-RU" sz="1800"/>
        </a:p>
      </dgm:t>
    </dgm:pt>
    <dgm:pt modelId="{EAC43897-5F82-8145-8299-3AF64281316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Экспертная поддержка</a:t>
          </a:r>
        </a:p>
      </dgm:t>
    </dgm:pt>
    <dgm:pt modelId="{2E79B6E3-E91B-9745-B2C3-150C11129B7B}" type="sibTrans" cxnId="{61943216-19BC-E84F-BFD5-FD48CD9D79C3}">
      <dgm:prSet/>
      <dgm:spPr/>
      <dgm:t>
        <a:bodyPr/>
        <a:lstStyle/>
        <a:p>
          <a:endParaRPr lang="ru-RU" sz="1800"/>
        </a:p>
      </dgm:t>
    </dgm:pt>
    <dgm:pt modelId="{621A85C5-392A-AE40-951B-02ED9D595D51}" type="parTrans" cxnId="{61943216-19BC-E84F-BFD5-FD48CD9D79C3}">
      <dgm:prSet/>
      <dgm:spPr/>
      <dgm:t>
        <a:bodyPr/>
        <a:lstStyle/>
        <a:p>
          <a:endParaRPr lang="ru-RU" sz="1800"/>
        </a:p>
      </dgm:t>
    </dgm:pt>
    <dgm:pt modelId="{6BD3FAF2-CC0A-D445-BF30-5B0CD6709453}" type="pres">
      <dgm:prSet presAssocID="{CF7DFB35-6435-144E-B36C-66D98A4430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4E2CE0-AB3F-9A43-93EA-0C51087DAF23}" type="pres">
      <dgm:prSet presAssocID="{3639A10A-4C8D-8542-A647-5FA6E0302A8B}" presName="singleCycle" presStyleCnt="0"/>
      <dgm:spPr/>
    </dgm:pt>
    <dgm:pt modelId="{47B9BE84-D295-FA45-915B-E372EAF6B9B0}" type="pres">
      <dgm:prSet presAssocID="{3639A10A-4C8D-8542-A647-5FA6E0302A8B}" presName="singleCenter" presStyleLbl="node1" presStyleIdx="0" presStyleCnt="7" custScaleX="167315" custScaleY="124243" custLinFactNeighborX="-7098" custLinFactNeighborY="37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661A632-DCF1-A849-AE20-557A317AB7D0}" type="pres">
      <dgm:prSet presAssocID="{6C62AD2D-675C-6945-B1F7-8DFA09D0685C}" presName="Name56" presStyleLbl="parChTrans1D2" presStyleIdx="0" presStyleCnt="6" custSzX="994160"/>
      <dgm:spPr/>
      <dgm:t>
        <a:bodyPr/>
        <a:lstStyle/>
        <a:p>
          <a:endParaRPr lang="ru-RU"/>
        </a:p>
      </dgm:t>
    </dgm:pt>
    <dgm:pt modelId="{F6E51B0A-8F76-3F46-A700-4CEB16E4D2C7}" type="pres">
      <dgm:prSet presAssocID="{90FF16C5-27C4-F14B-AB80-BD1FCEBEBBE9}" presName="text0" presStyleLbl="node1" presStyleIdx="1" presStyleCnt="7" custScaleX="201513" custScaleY="108464" custRadScaleRad="94349" custRadScaleInc="-28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E834-7AC6-284F-BB4A-F4592121193E}" type="pres">
      <dgm:prSet presAssocID="{0F407F20-6E05-1F4A-B2F9-887E68EE2E8A}" presName="Name56" presStyleLbl="parChTrans1D2" presStyleIdx="1" presStyleCnt="6" custSzX="735437"/>
      <dgm:spPr/>
      <dgm:t>
        <a:bodyPr/>
        <a:lstStyle/>
        <a:p>
          <a:endParaRPr lang="ru-RU"/>
        </a:p>
      </dgm:t>
    </dgm:pt>
    <dgm:pt modelId="{0109DE9C-F1F5-7D4F-BB54-450B2F7B6477}" type="pres">
      <dgm:prSet presAssocID="{2E35D8AE-965B-2A44-B9A9-66F6805C5BE2}" presName="text0" presStyleLbl="node1" presStyleIdx="2" presStyleCnt="7" custScaleX="171195" custScaleY="108464" custRadScaleRad="150393" custRadScaleInc="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BF233-8BBF-304A-A5E4-934DFF1C02F8}" type="pres">
      <dgm:prSet presAssocID="{874A8F39-C61A-B940-B518-0EAACAD50967}" presName="Name56" presStyleLbl="parChTrans1D2" presStyleIdx="2" presStyleCnt="6" custSzX="735420"/>
      <dgm:spPr/>
      <dgm:t>
        <a:bodyPr/>
        <a:lstStyle/>
        <a:p>
          <a:endParaRPr lang="ru-RU"/>
        </a:p>
      </dgm:t>
    </dgm:pt>
    <dgm:pt modelId="{61943B05-7B5B-8A43-82C8-6149DA25592A}" type="pres">
      <dgm:prSet presAssocID="{29DA6D45-F7C6-DA42-9C72-1FD280E12CB8}" presName="text0" presStyleLbl="node1" presStyleIdx="3" presStyleCnt="7" custScaleX="208034" custScaleY="99344" custRadScaleRad="147168" custRadScaleInc="-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98FAB-2DDF-2240-9C5E-329FE40E08AD}" type="pres">
      <dgm:prSet presAssocID="{127A24B7-6353-CC46-A262-E8F4F55911EB}" presName="Name56" presStyleLbl="parChTrans1D2" presStyleIdx="3" presStyleCnt="6" custSzX="656028"/>
      <dgm:spPr/>
      <dgm:t>
        <a:bodyPr/>
        <a:lstStyle/>
        <a:p>
          <a:endParaRPr lang="ru-RU"/>
        </a:p>
      </dgm:t>
    </dgm:pt>
    <dgm:pt modelId="{58A28D2E-3D0D-A14E-A2EC-59E2F683E9DE}" type="pres">
      <dgm:prSet presAssocID="{BC17C617-A2AC-084A-A2E1-4CEDE08DBF95}" presName="text0" presStyleLbl="node1" presStyleIdx="4" presStyleCnt="7" custScaleX="183602" custScaleY="108464" custRadScaleRad="95089" custRadScaleInc="2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3C49B-A518-F947-9205-C54AD9455BA1}" type="pres">
      <dgm:prSet presAssocID="{E98DCA9F-923F-5A44-BAC3-2F0429811E84}" presName="Name56" presStyleLbl="parChTrans1D2" presStyleIdx="4" presStyleCnt="6" custSzX="735439"/>
      <dgm:spPr/>
      <dgm:t>
        <a:bodyPr/>
        <a:lstStyle/>
        <a:p>
          <a:endParaRPr lang="ru-RU"/>
        </a:p>
      </dgm:t>
    </dgm:pt>
    <dgm:pt modelId="{96054C3C-0D38-4149-813C-9B2A0328B2A0}" type="pres">
      <dgm:prSet presAssocID="{A35F2815-C32C-0742-9C38-06986411ED17}" presName="text0" presStyleLbl="node1" presStyleIdx="5" presStyleCnt="7" custScaleX="149026" custScaleY="108464" custRadScaleRad="178683" custRadScaleInc="1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51897-2AE7-3E4B-B9B1-89DD315947F2}" type="pres">
      <dgm:prSet presAssocID="{621A85C5-392A-AE40-951B-02ED9D595D51}" presName="Name56" presStyleLbl="parChTrans1D2" presStyleIdx="5" presStyleCnt="6" custSzX="735448"/>
      <dgm:spPr/>
      <dgm:t>
        <a:bodyPr/>
        <a:lstStyle/>
        <a:p>
          <a:endParaRPr lang="ru-RU"/>
        </a:p>
      </dgm:t>
    </dgm:pt>
    <dgm:pt modelId="{4B6CD6C6-DD5A-374C-8319-A881EB9912BE}" type="pres">
      <dgm:prSet presAssocID="{EAC43897-5F82-8145-8299-3AF642813169}" presName="text0" presStyleLbl="node1" presStyleIdx="6" presStyleCnt="7" custScaleX="176416" custScaleY="108464" custRadScaleRad="170712" custRadScaleInc="-1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8196D-328B-477E-9DF3-004A1B7335F0}" type="presOf" srcId="{E98DCA9F-923F-5A44-BAC3-2F0429811E84}" destId="{F923C49B-A518-F947-9205-C54AD9455BA1}" srcOrd="0" destOrd="0" presId="urn:microsoft.com/office/officeart/2008/layout/RadialCluster"/>
    <dgm:cxn modelId="{DAFD647D-5FBA-374D-82A5-B03136CAE8FD}" srcId="{3639A10A-4C8D-8542-A647-5FA6E0302A8B}" destId="{29DA6D45-F7C6-DA42-9C72-1FD280E12CB8}" srcOrd="2" destOrd="0" parTransId="{874A8F39-C61A-B940-B518-0EAACAD50967}" sibTransId="{7A0A6323-1E84-7246-96C9-C2FC96DF2695}"/>
    <dgm:cxn modelId="{A295CC04-5D97-4E67-AE49-7CF45D975AD4}" type="presOf" srcId="{6C62AD2D-675C-6945-B1F7-8DFA09D0685C}" destId="{6661A632-DCF1-A849-AE20-557A317AB7D0}" srcOrd="0" destOrd="0" presId="urn:microsoft.com/office/officeart/2008/layout/RadialCluster"/>
    <dgm:cxn modelId="{783A9F73-A2D7-A647-804D-F18D3383ABB1}" srcId="{3639A10A-4C8D-8542-A647-5FA6E0302A8B}" destId="{BC17C617-A2AC-084A-A2E1-4CEDE08DBF95}" srcOrd="3" destOrd="0" parTransId="{127A24B7-6353-CC46-A262-E8F4F55911EB}" sibTransId="{EEAE0EBD-43B6-1840-95F8-5B92EDCE07FD}"/>
    <dgm:cxn modelId="{900CFFD5-C2B5-754D-9F53-C3CEC55CF688}" srcId="{3639A10A-4C8D-8542-A647-5FA6E0302A8B}" destId="{A35F2815-C32C-0742-9C38-06986411ED17}" srcOrd="4" destOrd="0" parTransId="{E98DCA9F-923F-5A44-BAC3-2F0429811E84}" sibTransId="{C2C2EF53-9CD6-784B-948F-46C1636F49A5}"/>
    <dgm:cxn modelId="{9ED354DB-2D14-488D-98AD-BCA0755D26CE}" type="presOf" srcId="{BC17C617-A2AC-084A-A2E1-4CEDE08DBF95}" destId="{58A28D2E-3D0D-A14E-A2EC-59E2F683E9DE}" srcOrd="0" destOrd="0" presId="urn:microsoft.com/office/officeart/2008/layout/RadialCluster"/>
    <dgm:cxn modelId="{2B7984B9-65C0-439C-A394-37546DD0176D}" type="presOf" srcId="{CF7DFB35-6435-144E-B36C-66D98A443028}" destId="{6BD3FAF2-CC0A-D445-BF30-5B0CD6709453}" srcOrd="0" destOrd="0" presId="urn:microsoft.com/office/officeart/2008/layout/RadialCluster"/>
    <dgm:cxn modelId="{2A0D9B35-36B3-48BB-B661-A2ABAB0C9836}" type="presOf" srcId="{2E35D8AE-965B-2A44-B9A9-66F6805C5BE2}" destId="{0109DE9C-F1F5-7D4F-BB54-450B2F7B6477}" srcOrd="0" destOrd="0" presId="urn:microsoft.com/office/officeart/2008/layout/RadialCluster"/>
    <dgm:cxn modelId="{C0BA1C60-7DAD-A446-B4BB-CA9873DC42C1}" srcId="{3639A10A-4C8D-8542-A647-5FA6E0302A8B}" destId="{90FF16C5-27C4-F14B-AB80-BD1FCEBEBBE9}" srcOrd="0" destOrd="0" parTransId="{6C62AD2D-675C-6945-B1F7-8DFA09D0685C}" sibTransId="{70E7F12B-002A-8244-80C4-DDD83E003DE5}"/>
    <dgm:cxn modelId="{59951CF2-E616-4A99-B6C7-27E62B973205}" type="presOf" srcId="{EAC43897-5F82-8145-8299-3AF642813169}" destId="{4B6CD6C6-DD5A-374C-8319-A881EB9912BE}" srcOrd="0" destOrd="0" presId="urn:microsoft.com/office/officeart/2008/layout/RadialCluster"/>
    <dgm:cxn modelId="{D03FD919-2FF1-40F2-815B-25331A935035}" type="presOf" srcId="{A35F2815-C32C-0742-9C38-06986411ED17}" destId="{96054C3C-0D38-4149-813C-9B2A0328B2A0}" srcOrd="0" destOrd="0" presId="urn:microsoft.com/office/officeart/2008/layout/RadialCluster"/>
    <dgm:cxn modelId="{01A3A189-CFCF-4BEC-93C8-5F5B6B499B85}" type="presOf" srcId="{29DA6D45-F7C6-DA42-9C72-1FD280E12CB8}" destId="{61943B05-7B5B-8A43-82C8-6149DA25592A}" srcOrd="0" destOrd="0" presId="urn:microsoft.com/office/officeart/2008/layout/RadialCluster"/>
    <dgm:cxn modelId="{63AA130A-BD63-4880-98FF-96A6B6119A72}" type="presOf" srcId="{874A8F39-C61A-B940-B518-0EAACAD50967}" destId="{779BF233-8BBF-304A-A5E4-934DFF1C02F8}" srcOrd="0" destOrd="0" presId="urn:microsoft.com/office/officeart/2008/layout/RadialCluster"/>
    <dgm:cxn modelId="{7C16E696-C65C-1942-841C-08A8FECECC4E}" srcId="{3639A10A-4C8D-8542-A647-5FA6E0302A8B}" destId="{2E35D8AE-965B-2A44-B9A9-66F6805C5BE2}" srcOrd="1" destOrd="0" parTransId="{0F407F20-6E05-1F4A-B2F9-887E68EE2E8A}" sibTransId="{333D88EB-264E-424E-AA0C-3DE67CBDC5FF}"/>
    <dgm:cxn modelId="{00404501-4DF7-4DE4-9016-F29DC2C4BFCC}" type="presOf" srcId="{0F407F20-6E05-1F4A-B2F9-887E68EE2E8A}" destId="{B1FFE834-7AC6-284F-BB4A-F4592121193E}" srcOrd="0" destOrd="0" presId="urn:microsoft.com/office/officeart/2008/layout/RadialCluster"/>
    <dgm:cxn modelId="{917075A3-BB52-4532-B50A-9BD8AF28648D}" type="presOf" srcId="{90FF16C5-27C4-F14B-AB80-BD1FCEBEBBE9}" destId="{F6E51B0A-8F76-3F46-A700-4CEB16E4D2C7}" srcOrd="0" destOrd="0" presId="urn:microsoft.com/office/officeart/2008/layout/RadialCluster"/>
    <dgm:cxn modelId="{A358338F-3DB2-424B-85A9-5F980B09C999}" type="presOf" srcId="{621A85C5-392A-AE40-951B-02ED9D595D51}" destId="{65B51897-2AE7-3E4B-B9B1-89DD315947F2}" srcOrd="0" destOrd="0" presId="urn:microsoft.com/office/officeart/2008/layout/RadialCluster"/>
    <dgm:cxn modelId="{3CBDA1FE-F43F-3C4B-ADA2-7276B91BABAC}" srcId="{CF7DFB35-6435-144E-B36C-66D98A443028}" destId="{3639A10A-4C8D-8542-A647-5FA6E0302A8B}" srcOrd="0" destOrd="0" parTransId="{3F4F19F1-B6AC-8749-BF84-9D545CFC5413}" sibTransId="{FF574AD2-40AF-5F44-8941-A5DCCD08D151}"/>
    <dgm:cxn modelId="{735C68C3-7CEF-417F-8444-983EBEA1227B}" type="presOf" srcId="{3639A10A-4C8D-8542-A647-5FA6E0302A8B}" destId="{47B9BE84-D295-FA45-915B-E372EAF6B9B0}" srcOrd="0" destOrd="0" presId="urn:microsoft.com/office/officeart/2008/layout/RadialCluster"/>
    <dgm:cxn modelId="{61943216-19BC-E84F-BFD5-FD48CD9D79C3}" srcId="{3639A10A-4C8D-8542-A647-5FA6E0302A8B}" destId="{EAC43897-5F82-8145-8299-3AF642813169}" srcOrd="5" destOrd="0" parTransId="{621A85C5-392A-AE40-951B-02ED9D595D51}" sibTransId="{2E79B6E3-E91B-9745-B2C3-150C11129B7B}"/>
    <dgm:cxn modelId="{78394864-A41E-4C91-84F8-A4E88E0F54A9}" type="presOf" srcId="{127A24B7-6353-CC46-A262-E8F4F55911EB}" destId="{EEA98FAB-2DDF-2240-9C5E-329FE40E08AD}" srcOrd="0" destOrd="0" presId="urn:microsoft.com/office/officeart/2008/layout/RadialCluster"/>
    <dgm:cxn modelId="{25746030-4EC8-4E48-BB47-37AC0EE17B42}" type="presParOf" srcId="{6BD3FAF2-CC0A-D445-BF30-5B0CD6709453}" destId="{DA4E2CE0-AB3F-9A43-93EA-0C51087DAF23}" srcOrd="0" destOrd="0" presId="urn:microsoft.com/office/officeart/2008/layout/RadialCluster"/>
    <dgm:cxn modelId="{FDB25275-9B68-4C5B-9EE8-16BF32FB22DA}" type="presParOf" srcId="{DA4E2CE0-AB3F-9A43-93EA-0C51087DAF23}" destId="{47B9BE84-D295-FA45-915B-E372EAF6B9B0}" srcOrd="0" destOrd="0" presId="urn:microsoft.com/office/officeart/2008/layout/RadialCluster"/>
    <dgm:cxn modelId="{B5A71C23-97D6-49D6-939E-8E72907E333E}" type="presParOf" srcId="{DA4E2CE0-AB3F-9A43-93EA-0C51087DAF23}" destId="{6661A632-DCF1-A849-AE20-557A317AB7D0}" srcOrd="1" destOrd="0" presId="urn:microsoft.com/office/officeart/2008/layout/RadialCluster"/>
    <dgm:cxn modelId="{3C068FB7-6421-46C5-9782-C30E61AFE8F7}" type="presParOf" srcId="{DA4E2CE0-AB3F-9A43-93EA-0C51087DAF23}" destId="{F6E51B0A-8F76-3F46-A700-4CEB16E4D2C7}" srcOrd="2" destOrd="0" presId="urn:microsoft.com/office/officeart/2008/layout/RadialCluster"/>
    <dgm:cxn modelId="{2C117D5D-39F1-4235-9488-CDF14BE85D2C}" type="presParOf" srcId="{DA4E2CE0-AB3F-9A43-93EA-0C51087DAF23}" destId="{B1FFE834-7AC6-284F-BB4A-F4592121193E}" srcOrd="3" destOrd="0" presId="urn:microsoft.com/office/officeart/2008/layout/RadialCluster"/>
    <dgm:cxn modelId="{BA270C6F-63DF-4B44-9921-1014B59FDF07}" type="presParOf" srcId="{DA4E2CE0-AB3F-9A43-93EA-0C51087DAF23}" destId="{0109DE9C-F1F5-7D4F-BB54-450B2F7B6477}" srcOrd="4" destOrd="0" presId="urn:microsoft.com/office/officeart/2008/layout/RadialCluster"/>
    <dgm:cxn modelId="{149BD2AD-A638-4D7D-88BB-2AA35A75109B}" type="presParOf" srcId="{DA4E2CE0-AB3F-9A43-93EA-0C51087DAF23}" destId="{779BF233-8BBF-304A-A5E4-934DFF1C02F8}" srcOrd="5" destOrd="0" presId="urn:microsoft.com/office/officeart/2008/layout/RadialCluster"/>
    <dgm:cxn modelId="{5A89C0A1-7626-42EF-AB74-2F49CF1E9B21}" type="presParOf" srcId="{DA4E2CE0-AB3F-9A43-93EA-0C51087DAF23}" destId="{61943B05-7B5B-8A43-82C8-6149DA25592A}" srcOrd="6" destOrd="0" presId="urn:microsoft.com/office/officeart/2008/layout/RadialCluster"/>
    <dgm:cxn modelId="{4D559162-EEAB-4923-BF8F-26C457C9CA23}" type="presParOf" srcId="{DA4E2CE0-AB3F-9A43-93EA-0C51087DAF23}" destId="{EEA98FAB-2DDF-2240-9C5E-329FE40E08AD}" srcOrd="7" destOrd="0" presId="urn:microsoft.com/office/officeart/2008/layout/RadialCluster"/>
    <dgm:cxn modelId="{E715CF2E-A47C-441C-9E86-47DE49C3D3EE}" type="presParOf" srcId="{DA4E2CE0-AB3F-9A43-93EA-0C51087DAF23}" destId="{58A28D2E-3D0D-A14E-A2EC-59E2F683E9DE}" srcOrd="8" destOrd="0" presId="urn:microsoft.com/office/officeart/2008/layout/RadialCluster"/>
    <dgm:cxn modelId="{AEBE7E1D-F202-4806-93BB-C8E2125358BC}" type="presParOf" srcId="{DA4E2CE0-AB3F-9A43-93EA-0C51087DAF23}" destId="{F923C49B-A518-F947-9205-C54AD9455BA1}" srcOrd="9" destOrd="0" presId="urn:microsoft.com/office/officeart/2008/layout/RadialCluster"/>
    <dgm:cxn modelId="{410AF48C-6C37-4237-AA53-11609C01FC97}" type="presParOf" srcId="{DA4E2CE0-AB3F-9A43-93EA-0C51087DAF23}" destId="{96054C3C-0D38-4149-813C-9B2A0328B2A0}" srcOrd="10" destOrd="0" presId="urn:microsoft.com/office/officeart/2008/layout/RadialCluster"/>
    <dgm:cxn modelId="{B473C57A-B6B4-4C8B-A5D9-4D577E918DB5}" type="presParOf" srcId="{DA4E2CE0-AB3F-9A43-93EA-0C51087DAF23}" destId="{65B51897-2AE7-3E4B-B9B1-89DD315947F2}" srcOrd="11" destOrd="0" presId="urn:microsoft.com/office/officeart/2008/layout/RadialCluster"/>
    <dgm:cxn modelId="{AA40256A-3EC2-4844-A6BF-3765AB2C525A}" type="presParOf" srcId="{DA4E2CE0-AB3F-9A43-93EA-0C51087DAF23}" destId="{4B6CD6C6-DD5A-374C-8319-A881EB9912B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E631B5-C808-48F7-8133-85D3D2E361D2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30086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30086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6A4542-C2C8-4BE9-82AF-4A591914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185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04" cy="466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6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D13937-00D7-4291-ADCD-0344DE2BFB05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4" y="4473333"/>
            <a:ext cx="5608975" cy="36617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30086"/>
            <a:ext cx="3038604" cy="466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30086"/>
            <a:ext cx="3038604" cy="466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2D18FD-D44D-443E-895F-160738EA9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052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F746D-D588-4E98-851E-1333A63F69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843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2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</a:t>
            </a:r>
            <a:r>
              <a:rPr lang="ru-RU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хотелось бы отметить сотрудничество с некоторыми партнерами, которые уже финансировали мероприятия </a:t>
            </a:r>
            <a:r>
              <a:rPr lang="ru-RU" sz="12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</a:t>
            </a:r>
            <a:r>
              <a:rPr lang="ru-RU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ru-RU" sz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Евросоюз считает Хаб лучшим инструментом продвижения и распространения в нашем регионе результатов реформ Казахстана по обеспечению меритократии, 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транспарентности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подотчетности в госслужбе, и регулярно со-финансирует семинары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госслужащих стран региона. </a:t>
            </a:r>
          </a:p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Американское общество государственного управления (ASPA), принимает активное участие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софинансирует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меморандума о сотрудничестве с Хабом,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предложило провести специальную панельную сессию по реформам госслужбы стран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ежегодной конференции ASPA в 2017 году.</a:t>
            </a:r>
          </a:p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совместные мероприятия и c Азиатской ассоциацией государственного управления (AAPA). В 2017 г. планируется проведение ежегодной конференции AAPA в г. Астана.  </a:t>
            </a:r>
          </a:p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 проявляет повышенный интерес к сотрудничеству с Хабом. В декабре 2015 года Хаб совместно с Китайской академией государственного управления провел в г. Пекин семинар для госслужащих стран ШОС, которые участвуют 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Китайская сторона инициирует ряд других совместных мероприятий по повышению потенциала госслужащих в странах ШОС.</a:t>
            </a:r>
          </a:p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Корея Налажено эффективное сотрудничество с Глобальным Центром ПРООН по совершенствованию государственной службы в Сингапуре. Совместно с данным Центром Хаб в 2015 г. провел мозговой штурм «Стратегический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будущего государственного служащего 2030 года». В 2015 г. подготовлена совместная дискуссионная статья на тему «Меритократия в деле совершенствования государственной службы». Планируется Исследование по мотивации государственных служащих в Казахстане и Пакистане совместно с Центром ПРООН в Сингапуре и ПРООН в Пакистане. </a:t>
            </a:r>
          </a:p>
          <a:p>
            <a:pPr eaLnBrk="1" hangingPunct="1">
              <a:spcBef>
                <a:spcPct val="0"/>
              </a:spcBef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(Особенность сотрудничества с Россией)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EC225-7996-4B22-9EC5-3712DC2691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sp>
        <p:nvSpPr>
          <p:cNvPr id="3072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1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Отдельное ключевое направление работы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Астанинского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это экспертная поддержка Правительства Казахстана. 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Министерству по делам государственной службы 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Рабочей группе по формированию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автономного госаппарата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Национальной комиссии по модернизации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Республики Казахстан 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Министерству инвестиции и развития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 реализации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программы трансформации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Министерства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Ведется работа по экспертной поддержке в соответствии с заявками от Министерства по делам госслужбы, Центра стратегических разработок и анализа и других госорганов, а также от Академии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госуправления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при Президенте РК и Академии правоохранительных органов. </a:t>
            </a:r>
          </a:p>
          <a:p>
            <a:pPr marL="45720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 3 года Хабом было проведено более 30-ти мероприятий по повышению потенциала, где приняли участие более 800 госслужащих нашей страны. </a:t>
            </a:r>
          </a:p>
          <a:p>
            <a:pPr marL="457200" marR="0" lvl="1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1200" dirty="0">
              <a:solidFill>
                <a:srgbClr val="1F4E7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171450" marR="0" lvl="1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600" u="sng" dirty="0">
                <a:solidFill>
                  <a:srgbClr val="1F4E7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Нужно отметить, что в целях аналитической поддержки реформ, исследователями </a:t>
            </a:r>
            <a:r>
              <a:rPr lang="ru-RU" sz="1600" u="sng" dirty="0" err="1">
                <a:solidFill>
                  <a:srgbClr val="1F4E7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Хаба</a:t>
            </a:r>
            <a:r>
              <a:rPr lang="ru-RU" sz="1600" u="sng" dirty="0">
                <a:solidFill>
                  <a:srgbClr val="1F4E7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проводится </a:t>
            </a:r>
            <a:r>
              <a:rPr lang="ru-RU" sz="1600" b="1" u="sng" dirty="0">
                <a:solidFill>
                  <a:srgbClr val="1F4E7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Ежегодный обзор глобальных и региональных трендов развития государственной службы.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1400" dirty="0">
              <a:solidFill>
                <a:srgbClr val="1F4E7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6E607-06C5-47DC-B8C8-95C18F585B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5530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3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BA75F-4EDC-4D49-93E9-183A4D326F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3277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0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F6B1B-FD82-4009-82F7-3B8A972639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4096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2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AF2F9-265F-448A-BB0F-03D6F30056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3482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5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8CB88-A6B8-4643-8B3F-F2A9BFF181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4301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0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59D44-590B-4428-B962-AB1812350D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  <p:sp>
        <p:nvSpPr>
          <p:cNvPr id="4710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66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5CC62-E073-40AF-A4FA-657AB5E98C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  <p:sp>
        <p:nvSpPr>
          <p:cNvPr id="3686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27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3A714-111B-4705-8430-BA549D1E1F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  <p:sp>
        <p:nvSpPr>
          <p:cNvPr id="4915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03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8A926-4FC3-4122-AAB6-35FDC0FFC3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  <p:sp>
        <p:nvSpPr>
          <p:cNvPr id="5120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4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11503-8CD2-4CEF-9AF0-8D11A441B3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  <p:sp>
        <p:nvSpPr>
          <p:cNvPr id="2048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33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47973-2294-4687-AE5B-E6B8525A4C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  <p:sp>
        <p:nvSpPr>
          <p:cNvPr id="5325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65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D18FD-D44D-443E-895F-160738EA924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4716-E9B5-48FA-8BF9-C938C8B439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  <p:sp>
        <p:nvSpPr>
          <p:cNvPr id="6042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21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8C3BA-C95B-4945-B48E-905DF68B80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  <p:sp>
        <p:nvSpPr>
          <p:cNvPr id="5734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33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D18FD-D44D-443E-895F-160738EA924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6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B1C97-8D8B-4CE6-BE5E-54F6A08FEA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2253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5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764A6-5B23-48F7-AD3D-8C838F72B2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sp>
        <p:nvSpPr>
          <p:cNvPr id="2662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9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00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 участников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Астанинского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возросло до 34 стран из</a:t>
            </a:r>
            <a:r>
              <a:rPr lang="ru-RU" sz="14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Северной Америки,</a:t>
            </a:r>
            <a:r>
              <a:rPr lang="ru-RU" sz="14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Европы – стран ОЭСР и ЕС, Азии, СНГ и Кавказа, а также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международных организаций. Ожидается присоединение ряда новых стран-участниц.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3CA59-506E-42B9-A6B3-E54F2F7CD41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00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профессиональных ассоциаций, университетов,</a:t>
            </a:r>
            <a:r>
              <a:rPr lang="ru-RU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исследовательских центров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партнерами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ОЭСР вышло на новый уровень взаимоотношений</a:t>
            </a:r>
            <a:r>
              <a:rPr lang="ru-RU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</a:t>
            </a:r>
            <a:r>
              <a:rPr lang="ru-RU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подписания документа о сотрудничестве.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3CA59-506E-42B9-A6B3-E54F2F7CD4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9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 преддверии голосования для избрания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непостоянные члены Совета Безопасности ООН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по инициативе Постоянного Представительства Казахстан при ООН в июне 2015 г. Хабом была проведена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Конференция в штаб-квартире ООН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по теме «Международное сотрудничество в целях совершенствования государственной службы: мост для достижения Целей устойчивого развития» с участием представителей стран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Латинской Америки и Африки.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 июне 2016 г. совместно с МИД РК и Посольством Казахстана в Эфиопии и ПРООН планируется проведение в г. Аддис-Абеба семинара для представителей внешнеполитических ведомств более 40 стран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Африканского союза.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B1C97-8D8B-4CE6-BE5E-54F6A08FEA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2253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3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Представители ООН, в частности г-жа Хелен Кларк, Администратор Программы развития ООН, отмечают, что деятельность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является одним из примеров, когда Казахстан работает не только над своим достижением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Целей устойчивого развития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особенно целей №16 и №17, но и поддерживает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правительства других стран нашего региона 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этом направлении. 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Проявлением высокой оценки Вашего решения по созданию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явилось то, что в этому году ООН пригласила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Астанинский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доклада на заседании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Комитета высшего уровня по сотрудничеству Юг-Юг при Генеральной Ассамблеи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качестве успешного примера развития многостороннего сотрудничества. В 2014 году Хаб был отмечен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специальной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премией Управления ООН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сотрудничеству в формате Юг-Юг. 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B1C97-8D8B-4CE6-BE5E-54F6A08FEA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2253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8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Директорат по государственному управлению ОЭСР рассматривает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Астанинский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как платформу по распространению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стандартов и принципов ОЭСР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странах региона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через Астану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Проведены ряд совместных мероприятий в Астане по актуальным вопросам государственной службы, в том числе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автономному государственному аппарату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ответственных секретарей и руководителей аппаратов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г. ОЭСР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софинансировал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круглый стол в г. Баку, посвященный эффективному оказанию государственных услуг.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 того,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ОЭСР предложил распространить опыт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Астанинского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странах Латинской Америки.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 в 2015 году стал активным членом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Платформы эффективных институтов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Effective Institutions Platform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базирующаяся в секретариате ОЭСР и объединяющая более 60-ти стран в целях нахождения решений по улучшению качества государственных институтов. Хаб проводит семинары в формате «равный с равным» с применением методики Платформы, первый из которых пройдет 27 мая 2016 г. с участием экспертов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госкорпорации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«Правительство для граждан».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Планируется проведение Исследования ОЭСР в сфере стратегического УЧР в Казахстане</a:t>
            </a:r>
          </a:p>
          <a:p>
            <a:endParaRPr lang="ru-RU" sz="1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EC225-7996-4B22-9EC5-3712DC2691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3072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7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4D7C-152F-4E44-9D9E-E4E17C60D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B8D1-3D0F-45A4-81B0-2B4ABF0B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633A-5098-476E-8DD3-E29CDFB7F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1501438" y="5175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charset="-128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402336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84322" y="4495800"/>
            <a:ext cx="402336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168640" y="4495800"/>
            <a:ext cx="402336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3" y="2209801"/>
            <a:ext cx="87376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711203" y="2743200"/>
            <a:ext cx="8737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711202" y="381000"/>
            <a:ext cx="13208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965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812800" y="1447800"/>
            <a:ext cx="83327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3" y="914400"/>
            <a:ext cx="8737600" cy="520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711203" y="2133600"/>
            <a:ext cx="8737600" cy="4191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2D59-A402-4A61-8B0C-89D9C66A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0F9E-C09B-420C-AEA5-8DF52206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0FD0-78D7-4ACF-B9F2-AB97FFC4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4D0F-DCF0-403B-82FB-DFEF34685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0BCA-D69D-4750-A3D0-E1C3B8D97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C83B-385D-4459-BC49-A4F04C358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EB49-7D8E-401D-B3E2-D3163D6D0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F27E-3E4E-478B-B2B0-7A5435731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CCEF1-9592-478F-BCEE-50CFE208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hub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csh@undp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egionalhub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gif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gif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-122829" y="2010723"/>
            <a:ext cx="9013910" cy="4530725"/>
          </a:xfrm>
        </p:spPr>
        <p:txBody>
          <a:bodyPr>
            <a:normAutofit/>
          </a:bodyPr>
          <a:lstStyle/>
          <a:p>
            <a:pPr algn="ctr" eaLnBrk="1" hangingPunct="1"/>
            <a:endParaRPr lang="ru-RU" sz="30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r>
              <a:rPr lang="ru-RU" sz="3200" dirty="0">
                <a:solidFill>
                  <a:srgbClr val="2F5597"/>
                </a:solidFill>
                <a:ea typeface="Myriad Pro"/>
                <a:cs typeface="Myriad Pro"/>
              </a:rPr>
              <a:t>Региональный </a:t>
            </a:r>
            <a:r>
              <a:rPr lang="ru-RU" sz="3200" dirty="0" err="1">
                <a:solidFill>
                  <a:srgbClr val="2F5597"/>
                </a:solidFill>
                <a:ea typeface="Myriad Pro"/>
                <a:cs typeface="Myriad Pro"/>
              </a:rPr>
              <a:t>хаб</a:t>
            </a:r>
            <a:r>
              <a:rPr lang="ru-RU" sz="3200" dirty="0">
                <a:solidFill>
                  <a:srgbClr val="2F5597"/>
                </a:solidFill>
                <a:ea typeface="Myriad Pro"/>
                <a:cs typeface="Myriad Pro"/>
              </a:rPr>
              <a:t> в сфере государственной службы в Астане</a:t>
            </a:r>
            <a:endParaRPr lang="en-US" sz="3200" dirty="0">
              <a:solidFill>
                <a:srgbClr val="2F5597"/>
              </a:solidFill>
              <a:ea typeface="ＭＳ Ｐゴシック"/>
              <a:cs typeface="ＭＳ Ｐゴシック"/>
            </a:endParaRPr>
          </a:p>
          <a:p>
            <a:pPr algn="ctr" eaLnBrk="1" hangingPunct="1"/>
            <a:endParaRPr lang="ru-RU" sz="24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r>
              <a:rPr lang="ru-RU" sz="1800" dirty="0">
                <a:solidFill>
                  <a:srgbClr val="2F5597"/>
                </a:solidFill>
                <a:ea typeface="ＭＳ Ｐゴシック"/>
                <a:cs typeface="Myriad Pro"/>
              </a:rPr>
              <a:t>Партнерство в целях совершенствования государственной службы</a:t>
            </a:r>
            <a:endParaRPr lang="en-US" sz="18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endParaRPr lang="en-GB" sz="3400" dirty="0">
              <a:solidFill>
                <a:srgbClr val="2F5597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pic>
        <p:nvPicPr>
          <p:cNvPr id="17410" name="Рисунок 2" descr="C:\Users\yernar.zharkeshov\Desktop\Ереван\логотип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81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6563" y="0"/>
            <a:ext cx="708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525" y="0"/>
            <a:ext cx="697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93971" y="1533378"/>
            <a:ext cx="10960497" cy="349198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Евросоюз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считает Хаб лучшим инструментом продвижения и распространения в нашем регионе результатов реформ Казахстана по обеспечению меритократии, 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транспарентности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и подотчетности в госслужбе, и регулярно со-финансирует семинары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для госслужащих стран региона.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Американское общество государственного управления (ASPA)</a:t>
            </a:r>
            <a:r>
              <a:rPr lang="en-US" sz="1500" b="1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принимает активное участие и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софинансирует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мероприятия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. В рамках меморандума о сотрудничестве с Хабом, </a:t>
            </a:r>
            <a:r>
              <a:rPr lang="en-US" sz="1500" dirty="0">
                <a:solidFill>
                  <a:srgbClr val="2F5597"/>
                </a:solidFill>
                <a:cs typeface="Arial" charset="0"/>
              </a:rPr>
              <a:t>ASPA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предложило провести специальную панельную сессию по реформам госслужбы стран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в рамках ежегодной конференции ASPA в 2017 году.</a:t>
            </a:r>
            <a:endParaRPr lang="en-US" sz="1500" dirty="0">
              <a:solidFill>
                <a:srgbClr val="2F5597"/>
              </a:solidFill>
              <a:cs typeface="Arial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Проводятся совместные мероприятия и с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Азиатской ассоциацией государственного управления (</a:t>
            </a:r>
            <a:r>
              <a:rPr lang="en-US" sz="1500" b="1" dirty="0">
                <a:solidFill>
                  <a:srgbClr val="2F5597"/>
                </a:solidFill>
                <a:cs typeface="Arial" charset="0"/>
              </a:rPr>
              <a:t>AAPA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).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В 2017 г. планируется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проведение ежегодной конференции </a:t>
            </a:r>
            <a:r>
              <a:rPr lang="en-US" sz="1500" b="1" dirty="0">
                <a:solidFill>
                  <a:srgbClr val="2F5597"/>
                </a:solidFill>
                <a:cs typeface="Arial" charset="0"/>
              </a:rPr>
              <a:t>AAPA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в г. Астана.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Китай проявляет повышенный интерес к сотрудничеству с Хабом. В декабре 2015 года Хаб совместно с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Китайской академией государственного управления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провел в г. Пекин семинар для госслужащих стран ШОС, которые участвуют в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Хабе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. Китайская сторона инициирует ряд других совместных мероприятий по повышению потенциала госслужащих в странах ШОС.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Корея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проводит совместные мероприятия с Хабом, а также планируется ряд совместных мероприятий по вопросам электронного правительства, стратегического </a:t>
            </a:r>
            <a:r>
              <a:rPr lang="ru-RU" sz="1500" dirty="0" err="1">
                <a:solidFill>
                  <a:srgbClr val="2F5597"/>
                </a:solidFill>
                <a:cs typeface="Arial" charset="0"/>
              </a:rPr>
              <a:t>форсайта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на госслужбе и развития программ обучения госслужащих.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Налажено эффективное сотрудничество с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Глобальным Центром ПРООН по совершенствованию государственной службы в Сингапуре</a:t>
            </a:r>
            <a:r>
              <a:rPr lang="en-US" sz="1500" dirty="0">
                <a:solidFill>
                  <a:srgbClr val="2F5597"/>
                </a:solidFill>
                <a:cs typeface="Arial" charset="0"/>
              </a:rPr>
              <a:t>.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Совместно с данным Центром Хаб в 2015 г. провел мозговой штурм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«Стратегический </a:t>
            </a:r>
            <a:r>
              <a:rPr lang="ru-RU" sz="1500" b="1" dirty="0" err="1">
                <a:solidFill>
                  <a:srgbClr val="2F5597"/>
                </a:solidFill>
                <a:cs typeface="Arial" charset="0"/>
              </a:rPr>
              <a:t>форсайт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: формирование будущего государственного служащего 2030 года»</a:t>
            </a:r>
            <a:r>
              <a:rPr lang="en-US" sz="1500" dirty="0">
                <a:solidFill>
                  <a:srgbClr val="2F5597"/>
                </a:solidFill>
                <a:cs typeface="Arial" charset="0"/>
              </a:rPr>
              <a:t>.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В 2015 г. подготовлена совместная дискуссионная статья на тему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«Меритократия в деле совершенствования государственной службы». 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В настоящее время проводится </a:t>
            </a:r>
            <a:r>
              <a:rPr lang="ru-RU" sz="1500" b="1" dirty="0">
                <a:solidFill>
                  <a:srgbClr val="2F5597"/>
                </a:solidFill>
                <a:cs typeface="Arial" charset="0"/>
              </a:rPr>
              <a:t>исследование по мотивации государственных служащих в Казахстане и Пакистане</a:t>
            </a:r>
            <a:r>
              <a:rPr lang="ru-RU" sz="1500" dirty="0">
                <a:solidFill>
                  <a:srgbClr val="2F5597"/>
                </a:solidFill>
                <a:cs typeface="Arial" charset="0"/>
              </a:rPr>
              <a:t> совместно с Центром ПРООН в Сингапуре и ПРООН в Пакистане, в результате которого будут разработаны практические рекомендации по улучшению работы государственных органов.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sz="1400" dirty="0">
              <a:solidFill>
                <a:srgbClr val="1F4E7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2194437" y="627022"/>
            <a:ext cx="8111098" cy="7945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Сотрудничество с отдельными партнерами, которые </a:t>
            </a:r>
            <a:r>
              <a:rPr lang="ru-RU" sz="2600" dirty="0" err="1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софинансировали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 мероприятия </a:t>
            </a:r>
            <a:r>
              <a:rPr lang="ru-RU" sz="2600" dirty="0" err="1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Хаба</a:t>
            </a:r>
            <a:endParaRPr lang="en-GB" sz="2600" dirty="0">
              <a:solidFill>
                <a:srgbClr val="FF0000"/>
              </a:solidFill>
              <a:ea typeface="ＭＳ Ｐゴシック" pitchFamily="34" charset="-128"/>
              <a:cs typeface="Myriad Pro"/>
            </a:endParaRPr>
          </a:p>
          <a:p>
            <a:pPr algn="ctr"/>
            <a:endParaRPr lang="en-GB" sz="26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1178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04511" y="567762"/>
            <a:ext cx="10449264" cy="10461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Экспертная поддержка </a:t>
            </a:r>
            <a:r>
              <a:rPr lang="ru-RU" sz="2600" dirty="0" err="1">
                <a:solidFill>
                  <a:srgbClr val="2F5597"/>
                </a:solidFill>
                <a:ea typeface="Myriad Pro"/>
                <a:cs typeface="Myriad Pro"/>
              </a:rPr>
              <a:t>Хаба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 Правительству Казахстана в рамках реализации Плана Нации, а именно: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4276" name="Прямоугольник 1"/>
          <p:cNvSpPr>
            <a:spLocks noChangeArrowheads="1"/>
          </p:cNvSpPr>
          <p:nvPr/>
        </p:nvSpPr>
        <p:spPr bwMode="auto">
          <a:xfrm>
            <a:off x="281355" y="1455969"/>
            <a:ext cx="110731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Агентству Республики Казахстан по делам государственной службы и противодействию коррупции</a:t>
            </a:r>
            <a:r>
              <a:rPr lang="en-US" sz="1600" b="1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в разработке и внедрении Единой рамки компетенций (</a:t>
            </a:r>
            <a:r>
              <a:rPr lang="en-US" sz="1600" dirty="0" err="1">
                <a:solidFill>
                  <a:srgbClr val="2F5597"/>
                </a:solidFill>
                <a:latin typeface="Myriad Pro"/>
                <a:cs typeface="Arial" charset="0"/>
              </a:rPr>
              <a:t>м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одели компетенций) для административных государственных служащих должностей корпуса «Б» и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cs typeface="Arial" charset="0"/>
              </a:rPr>
              <a:t>факторно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-балльную шкалу оплаты труда (система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cs typeface="Arial" charset="0"/>
              </a:rPr>
              <a:t>грейдирования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) для государственных служащих корпуса «А» и «Б» 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Рабочей группе по формированию 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автономного госаппарата Национальной комиссии по модернизации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РК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Министерству инвестиций и развития</a:t>
            </a:r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в реализации программы трансформации министерства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Центру стратегических разработок и анализа Администрации Президента РК, другим госорганам, а также Академии государственного управления при Президенте РК и Академии правоохранительных органов. </a:t>
            </a:r>
          </a:p>
          <a:p>
            <a:pPr marL="171450" lvl="1" algn="just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171450" lvl="1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В целом, за три года Хабом было проведено более 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30-ти мероприятий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по повышению потенциала, где приняли участие более 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800 госслужащих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нашей страны. </a:t>
            </a:r>
          </a:p>
          <a:p>
            <a:pPr marL="171450" lvl="1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В целях аналитической поддержки реформ, исследователями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 проводится 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Ежегодный обзор глобальных и региональных трендов развития государственной службы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n-GB" sz="1400" b="1" dirty="0">
              <a:solidFill>
                <a:srgbClr val="1F4E7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9118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530479" y="646017"/>
            <a:ext cx="9041522" cy="7937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cs typeface="Arial" charset="0"/>
              </a:rPr>
              <a:t>Приоритетные направления деятельности, определяемые потребностями стран-участниц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6775" y="2333447"/>
            <a:ext cx="5415896" cy="469106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550" b="1" dirty="0">
                <a:solidFill>
                  <a:srgbClr val="2F5597"/>
                </a:solidFill>
                <a:cs typeface="Arial" charset="0"/>
              </a:rPr>
              <a:t>Первое базовое исследование потребностей 2013 г. </a:t>
            </a:r>
            <a:r>
              <a:rPr lang="ru-RU" sz="1550" dirty="0">
                <a:solidFill>
                  <a:srgbClr val="2F5597"/>
                </a:solidFill>
                <a:cs typeface="Arial" charset="0"/>
              </a:rPr>
              <a:t>определило следующие ключевые приоритетные области сотрудничества</a:t>
            </a:r>
            <a:r>
              <a:rPr lang="en-US" sz="1550" dirty="0">
                <a:solidFill>
                  <a:srgbClr val="2F5597"/>
                </a:solidFill>
                <a:cs typeface="Arial" charset="0"/>
              </a:rPr>
              <a:t>:</a:t>
            </a:r>
            <a:endParaRPr lang="ru-RU" sz="1550" dirty="0">
              <a:solidFill>
                <a:srgbClr val="2F5597"/>
              </a:solidFill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1600" dirty="0">
                <a:solidFill>
                  <a:srgbClr val="2F5597"/>
                </a:solidFill>
              </a:rPr>
              <a:t> </a:t>
            </a:r>
            <a:endParaRPr lang="ru-RU" sz="1600" dirty="0">
              <a:solidFill>
                <a:srgbClr val="2F5597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Региональное сотрудничество </a:t>
            </a:r>
          </a:p>
          <a:p>
            <a:pPr eaLnBrk="1" hangingPunct="1">
              <a:lnSpc>
                <a:spcPct val="70000"/>
              </a:lnSpc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Реализация совместных программ и проектов</a:t>
            </a:r>
          </a:p>
          <a:p>
            <a:pPr eaLnBrk="1" hangingPunct="1">
              <a:lnSpc>
                <a:spcPct val="70000"/>
              </a:lnSpc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Создание институциональной площадки </a:t>
            </a:r>
          </a:p>
          <a:p>
            <a:pPr eaLnBrk="1" hangingPunct="1">
              <a:lnSpc>
                <a:spcPct val="70000"/>
              </a:lnSpc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Повышение качества услуг </a:t>
            </a:r>
          </a:p>
          <a:p>
            <a:pPr eaLnBrk="1" hangingPunct="1">
              <a:lnSpc>
                <a:spcPct val="70000"/>
              </a:lnSpc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Создание экспертной сети </a:t>
            </a:r>
          </a:p>
          <a:p>
            <a:pPr eaLnBrk="1" hangingPunct="1">
              <a:lnSpc>
                <a:spcPct val="70000"/>
              </a:lnSpc>
            </a:pPr>
            <a:r>
              <a:rPr lang="ru-RU" sz="1500" dirty="0">
                <a:solidFill>
                  <a:srgbClr val="2F5597"/>
                </a:solidFill>
                <a:cs typeface="Arial" charset="0"/>
              </a:rPr>
              <a:t>Совершенствование системы госслужбы </a:t>
            </a:r>
          </a:p>
          <a:p>
            <a:pPr marL="0" indent="0" eaLnBrk="1" hangingPunct="1">
              <a:buNone/>
            </a:pPr>
            <a:r>
              <a:rPr lang="ru-RU" sz="1550" dirty="0">
                <a:solidFill>
                  <a:srgbClr val="2F5597"/>
                </a:solidFill>
                <a:cs typeface="Arial" charset="0"/>
              </a:rPr>
              <a:t> </a:t>
            </a:r>
            <a:endParaRPr lang="en-US" sz="1550" dirty="0">
              <a:solidFill>
                <a:srgbClr val="2F5597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>
              <a:solidFill>
                <a:srgbClr val="2F5597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Arial" charset="0"/>
              <a:buNone/>
            </a:pPr>
            <a:endParaRPr lang="en-US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126068" y="2326845"/>
            <a:ext cx="5015544" cy="4616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1600" b="1" dirty="0">
                <a:solidFill>
                  <a:srgbClr val="2F5597"/>
                </a:solidFill>
                <a:latin typeface="Myriad Pro"/>
              </a:rPr>
              <a:t>Второе исследование потребностей</a:t>
            </a:r>
            <a:r>
              <a:rPr lang="ru-RU" sz="1600" dirty="0">
                <a:solidFill>
                  <a:srgbClr val="2F5597"/>
                </a:solidFill>
                <a:latin typeface="Myriad Pro"/>
              </a:rPr>
              <a:t> </a:t>
            </a:r>
            <a:r>
              <a:rPr lang="en-US" sz="1600" b="1" dirty="0">
                <a:solidFill>
                  <a:srgbClr val="2F5597"/>
                </a:solidFill>
                <a:latin typeface="Myriad Pro"/>
              </a:rPr>
              <a:t>2015</a:t>
            </a:r>
            <a:r>
              <a:rPr lang="ru-RU" sz="1600" b="1" dirty="0">
                <a:solidFill>
                  <a:srgbClr val="2F5597"/>
                </a:solidFill>
                <a:latin typeface="Myriad Pro"/>
              </a:rPr>
              <a:t> г. </a:t>
            </a:r>
            <a:r>
              <a:rPr lang="ru-RU" sz="1600" dirty="0">
                <a:solidFill>
                  <a:srgbClr val="2F5597"/>
                </a:solidFill>
                <a:latin typeface="Myriad Pro"/>
              </a:rPr>
              <a:t>выявило следующие приоритетные направления сотрудничества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:</a:t>
            </a: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Реализация совместных программ и проектов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Участие в зарубежных тренингах и семинарах в целях укрепления человеческого потенциала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Получение и распространение знаний о текущих о текущих тенденциях в области развития госслужбы в регионе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Развитие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институциональной структуры по обмену знаниями и опытом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Поддержание и улучшение работы экспертной сети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cs typeface="Arial" charset="0"/>
              </a:rPr>
              <a:t>Хаба</a:t>
            </a:r>
            <a:endParaRPr lang="ru-RU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Применение результатов научно-исследовательской деятельности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cs typeface="Arial" charset="0"/>
              </a:rPr>
              <a:t>Хаба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 по трендам для реформ в своей стране</a:t>
            </a:r>
            <a:endParaRPr lang="en-US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142004" y="1546662"/>
            <a:ext cx="9041522" cy="72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itchFamily="18" charset="2"/>
              <a:buNone/>
              <a:defRPr sz="2800" b="1" i="0" kern="1200">
                <a:solidFill>
                  <a:srgbClr val="003399"/>
                </a:solidFill>
                <a:latin typeface="Myriad Pro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1600" b="0" dirty="0">
                <a:solidFill>
                  <a:srgbClr val="2F5597"/>
                </a:solidFill>
                <a:ea typeface="ＭＳ Ｐゴシック"/>
                <a:cs typeface="Myriad Pro"/>
              </a:rPr>
              <a:t>Все мероприятия </a:t>
            </a:r>
            <a:r>
              <a:rPr lang="ru-RU" sz="1600" b="0" dirty="0" err="1">
                <a:solidFill>
                  <a:srgbClr val="2F5597"/>
                </a:solidFill>
                <a:ea typeface="ＭＳ Ｐゴシック"/>
                <a:cs typeface="Myriad Pro"/>
              </a:rPr>
              <a:t>Хаба</a:t>
            </a:r>
            <a:r>
              <a:rPr lang="ru-RU" sz="1600" b="0" dirty="0">
                <a:solidFill>
                  <a:srgbClr val="2F5597"/>
                </a:solidFill>
                <a:ea typeface="ＭＳ Ｐゴシック"/>
                <a:cs typeface="Myriad Pro"/>
              </a:rPr>
              <a:t> проводятся в соответствием с потребностями и запросами получаемыми от стран-участниц.</a:t>
            </a:r>
            <a:r>
              <a:rPr lang="en-US" sz="1600" b="0" dirty="0">
                <a:solidFill>
                  <a:srgbClr val="2F5597"/>
                </a:solidFill>
                <a:ea typeface="ＭＳ Ｐゴシック"/>
                <a:cs typeface="Myriad Pro"/>
              </a:rPr>
              <a:t> </a:t>
            </a:r>
            <a:r>
              <a:rPr lang="ru-RU" sz="1600" b="0" dirty="0">
                <a:solidFill>
                  <a:srgbClr val="2F5597"/>
                </a:solidFill>
                <a:ea typeface="ＭＳ Ｐゴシック"/>
                <a:cs typeface="Myriad Pro"/>
              </a:rPr>
              <a:t>В этой связи были проведены 2 исследования потребностей </a:t>
            </a:r>
            <a:endParaRPr lang="en-US" sz="1600" b="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endParaRPr lang="en-US" sz="1600" b="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endParaRPr lang="en-GB" sz="1600" b="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409825" y="587375"/>
            <a:ext cx="7112000" cy="803275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cs typeface="Arial" charset="0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cs typeface="Arial" charset="0"/>
              </a:rPr>
              <a:t>: </a:t>
            </a:r>
            <a:r>
              <a:rPr lang="ru-RU" sz="2600" dirty="0">
                <a:solidFill>
                  <a:srgbClr val="2F5597"/>
                </a:solidFill>
                <a:cs typeface="Arial" charset="0"/>
              </a:rPr>
              <a:t>Создан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реестр</a:t>
            </a:r>
            <a:r>
              <a:rPr lang="ru-RU" sz="2600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экспертов</a:t>
            </a:r>
            <a:endParaRPr lang="en-GB" sz="2600" dirty="0">
              <a:solidFill>
                <a:srgbClr val="FF0000"/>
              </a:solidFill>
              <a:ea typeface="ＭＳ Ｐゴシック"/>
              <a:cs typeface="Myriad Pro"/>
            </a:endParaRPr>
          </a:p>
        </p:txBody>
      </p:sp>
      <p:sp>
        <p:nvSpPr>
          <p:cNvPr id="39940" name="Текст 1"/>
          <p:cNvSpPr>
            <a:spLocks noGrp="1"/>
          </p:cNvSpPr>
          <p:nvPr>
            <p:ph type="body" sz="quarter" idx="18"/>
          </p:nvPr>
        </p:nvSpPr>
        <p:spPr>
          <a:xfrm>
            <a:off x="583660" y="1944688"/>
            <a:ext cx="4072746" cy="4368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1800" b="1" u="sng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Цель</a:t>
            </a:r>
            <a:r>
              <a:rPr lang="en-US" sz="1600" b="1" dirty="0">
                <a:solidFill>
                  <a:srgbClr val="2F5597"/>
                </a:solidFill>
                <a:cs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Предоставление доступа к ведущим экспертам и консультантам  в сфере государственной службы и государственного управления посредством координации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или напрямую</a:t>
            </a:r>
            <a:endParaRPr lang="en-US" sz="1600" dirty="0">
              <a:solidFill>
                <a:srgbClr val="2F5597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Предоставление возможности использовать реестр экспертов в целях удовлетворения конкретных потребностей и усилий стран-участниц по модернизации своих госслужб</a:t>
            </a:r>
            <a:endParaRPr lang="en-US" sz="1600" dirty="0">
              <a:solidFill>
                <a:srgbClr val="2F5597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Реестр экспертов доступен для участвующих стран и партнеров в режиме онлайн на официальном вебсайте</a:t>
            </a:r>
            <a:r>
              <a:rPr lang="en-US" sz="1600" dirty="0">
                <a:solidFill>
                  <a:srgbClr val="2F5597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8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1800" b="1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ru-RU" sz="18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>
              <a:ea typeface="ＭＳ Ｐゴシック"/>
              <a:cs typeface="Myriad Pro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89924007"/>
              </p:ext>
            </p:extLst>
          </p:nvPr>
        </p:nvGraphicFramePr>
        <p:xfrm>
          <a:off x="5351878" y="2010121"/>
          <a:ext cx="6713122" cy="44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016001" y="627063"/>
            <a:ext cx="9849796" cy="7937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Потребности стран-участниц на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обучение по принципу «равный с равным» и наращивание потенциала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ＭＳ Ｐゴシック"/>
              </a:rPr>
              <a:t> 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84200" y="2831376"/>
            <a:ext cx="5530850" cy="361806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</a:rPr>
              <a:t>Актуальные темы обучения и тренингов для госслужащих согласно </a:t>
            </a:r>
            <a:r>
              <a:rPr lang="ru-RU" sz="1600" b="1" dirty="0">
                <a:solidFill>
                  <a:srgbClr val="2F5597"/>
                </a:solidFill>
              </a:rPr>
              <a:t>первому базовому исследованию</a:t>
            </a:r>
            <a:r>
              <a:rPr lang="ru-RU" sz="1600" dirty="0">
                <a:solidFill>
                  <a:srgbClr val="2F5597"/>
                </a:solidFill>
              </a:rPr>
              <a:t> потребностей </a:t>
            </a:r>
            <a:r>
              <a:rPr lang="en-US" sz="1600" dirty="0">
                <a:solidFill>
                  <a:srgbClr val="2F5597"/>
                </a:solidFill>
              </a:rPr>
              <a:t>2013 </a:t>
            </a:r>
            <a:r>
              <a:rPr lang="ru-RU" sz="1600" dirty="0">
                <a:solidFill>
                  <a:srgbClr val="2F5597"/>
                </a:solidFill>
              </a:rPr>
              <a:t>г.</a:t>
            </a:r>
            <a:r>
              <a:rPr lang="en-US" sz="1600" dirty="0">
                <a:solidFill>
                  <a:srgbClr val="2F5597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600" dirty="0"/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Стратегическое государственное планирование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Оценка деятельности госслужащих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Антикоррупционная политика и этика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Электронное правительство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Управление и оценка эффективности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Лидерство в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госуправлении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и госслужбе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Управление человеческими ресурсами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Управление в госорганах</a:t>
            </a:r>
            <a:endParaRPr lang="ru-RU" sz="1600" dirty="0"/>
          </a:p>
          <a:p>
            <a:pPr eaLnBrk="1" hangingPunct="1">
              <a:buAutoNum type="arabicPeriod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>
              <a:solidFill>
                <a:srgbClr val="2F5597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Arial" charset="0"/>
              <a:buNone/>
            </a:pPr>
            <a:endParaRPr lang="en-US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863771" y="2831376"/>
            <a:ext cx="5490697" cy="37503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Наиболее популярные темы для тренингов/семинаров по профессиональному развитию согласно</a:t>
            </a:r>
            <a:r>
              <a:rPr lang="ru-RU" sz="1600" b="1" dirty="0">
                <a:solidFill>
                  <a:srgbClr val="FF0000"/>
                </a:solidFill>
                <a:latin typeface="Myriad Pro"/>
              </a:rPr>
              <a:t> </a:t>
            </a:r>
            <a:r>
              <a:rPr lang="ru-RU" sz="1600" b="1" dirty="0">
                <a:solidFill>
                  <a:srgbClr val="2F5597"/>
                </a:solidFill>
                <a:latin typeface="Myriad Pro"/>
              </a:rPr>
              <a:t>оценки потребностей 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2015</a:t>
            </a:r>
            <a:r>
              <a:rPr lang="ru-RU" sz="1600" dirty="0">
                <a:solidFill>
                  <a:srgbClr val="2F5597"/>
                </a:solidFill>
                <a:latin typeface="Myriad Pro"/>
              </a:rPr>
              <a:t> г.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:</a:t>
            </a:r>
          </a:p>
          <a:p>
            <a:pPr>
              <a:spcBef>
                <a:spcPts val="1000"/>
              </a:spcBef>
            </a:pPr>
            <a:endParaRPr lang="ru-RU" sz="4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Эффективное управление человеческими ресурсами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Политика борьбы с коррупцией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Профессионализм и этика в госслужбе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Мотивация и оплата труда госслужащих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Стратегическое государственное планирование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Оценка эффективности деятельности госслужащих и/или гос. Организаций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Качество оказания государственных услуг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rgbClr val="003399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GB" sz="1600" dirty="0">
              <a:solidFill>
                <a:srgbClr val="2F5597"/>
              </a:solidFill>
              <a:latin typeface="Myriad Pro"/>
            </a:endParaRPr>
          </a:p>
        </p:txBody>
      </p:sp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252919" y="1687513"/>
            <a:ext cx="1142999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2F5597"/>
                </a:solidFill>
                <a:latin typeface="Myriad Pro"/>
              </a:rPr>
              <a:t>Обучение по принципу «равный с равным»</a:t>
            </a:r>
            <a:r>
              <a:rPr lang="en-US" sz="1700" dirty="0">
                <a:solidFill>
                  <a:srgbClr val="2F5597"/>
                </a:solidFill>
                <a:latin typeface="Myriad Pro"/>
              </a:rPr>
              <a:t> (P2P) </a:t>
            </a:r>
            <a:r>
              <a:rPr lang="ru-RU" sz="1700" dirty="0">
                <a:solidFill>
                  <a:srgbClr val="2F5597"/>
                </a:solidFill>
                <a:latin typeface="Myriad Pro"/>
              </a:rPr>
              <a:t>и наращивание потенциала составляют основу услуг, предоставляемых Хабом, направленных на повышение институционального и человеческого потенциала систем госслужбы</a:t>
            </a: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214563" y="511175"/>
            <a:ext cx="8501062" cy="731838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cs typeface="Arial" charset="0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cs typeface="Arial" charset="0"/>
              </a:rPr>
              <a:t>: </a:t>
            </a:r>
            <a:r>
              <a:rPr lang="ru-RU" sz="2600" dirty="0">
                <a:solidFill>
                  <a:srgbClr val="2F5597"/>
                </a:solidFill>
                <a:cs typeface="Arial" charset="0"/>
              </a:rPr>
              <a:t>обучение по принципу «равный с равным» и наращивание потенциала 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4866639" y="1739819"/>
            <a:ext cx="648782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1A4486"/>
                </a:solidFill>
                <a:latin typeface="Myriad Pro"/>
                <a:ea typeface="Myriad Pro"/>
                <a:cs typeface="Myriad Pro"/>
              </a:rPr>
              <a:t>Мероприятия </a:t>
            </a:r>
            <a:endParaRPr lang="en-US" sz="1600" b="1" dirty="0">
              <a:solidFill>
                <a:srgbClr val="1A4486"/>
              </a:solidFill>
              <a:latin typeface="Myriad Pro"/>
              <a:ea typeface="Myriad Pro"/>
              <a:cs typeface="Myriad Pro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За последние три года</a:t>
            </a:r>
            <a:r>
              <a:rPr lang="en-US" sz="145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Хаб провел около </a:t>
            </a:r>
            <a:r>
              <a:rPr lang="kk-KZ" sz="145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30 ориентированных на спрос</a:t>
            </a:r>
            <a:r>
              <a:rPr lang="en-US" sz="145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семинаров, круглых столов и конференций по укреплению потенциала для практикующих специалистов и научных сотрудников в сфере госслужбы по всему миру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Международная конференция </a:t>
            </a:r>
            <a:r>
              <a:rPr lang="ru-RU" sz="1450" dirty="0" err="1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Хаба</a:t>
            </a: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 на тему </a:t>
            </a:r>
            <a:r>
              <a:rPr lang="ru-RU" sz="145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«Международное сотрудничество в деле совершенствования государственной службы: мост для достижения целей устойчивого развития», </a:t>
            </a: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июнь 2015 г., Штаб-квартира ООН, Нью Йорк</a:t>
            </a:r>
            <a:endParaRPr lang="en-US" sz="1450" dirty="0">
              <a:solidFill>
                <a:srgbClr val="2F5597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38798391"/>
              </p:ext>
            </p:extLst>
          </p:nvPr>
        </p:nvGraphicFramePr>
        <p:xfrm>
          <a:off x="256305" y="1410111"/>
          <a:ext cx="4610334" cy="299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4" y="4182027"/>
            <a:ext cx="5032496" cy="25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1658" y="4226510"/>
            <a:ext cx="62375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Хаб совместно с МИД РК и ПРООН провели семинар на тему </a:t>
            </a:r>
            <a:r>
              <a:rPr lang="ru-RU" sz="145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«Укрепление двусторонней и многосторонней дипломатий в контексте целей устойчивого развития» </a:t>
            </a:r>
            <a:r>
              <a:rPr lang="ru-RU" sz="145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для государственных служащих и дипломатов 35 стран Африканского континента, 7-8 июня 2016 года в г. Аддис-Абеба, Эфиопия.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50" dirty="0">
                <a:solidFill>
                  <a:schemeClr val="accent5">
                    <a:lumMod val="75000"/>
                  </a:schemeClr>
                </a:solidFill>
                <a:latin typeface="Myriad Pro"/>
                <a:ea typeface="Myriad Pro"/>
                <a:cs typeface="Myriad Pro"/>
              </a:rPr>
              <a:t>Хаб в сотрудничестве с Агентством по делам государственной службы Федерации Боснии и Герцеговины провели семинар на тему </a:t>
            </a:r>
            <a:r>
              <a:rPr lang="ru-RU" sz="1450" b="1" dirty="0">
                <a:solidFill>
                  <a:schemeClr val="accent5">
                    <a:lumMod val="75000"/>
                  </a:schemeClr>
                </a:solidFill>
                <a:latin typeface="Myriad Pro"/>
                <a:ea typeface="Myriad Pro"/>
                <a:cs typeface="Myriad Pro"/>
              </a:rPr>
              <a:t>«Перспективы улучшения отбора кадров на государственную службу: система информатизации в управлении человеческими ресурсами» </a:t>
            </a:r>
            <a:r>
              <a:rPr lang="ru-RU" sz="1450" dirty="0">
                <a:solidFill>
                  <a:schemeClr val="accent5">
                    <a:lumMod val="75000"/>
                  </a:schemeClr>
                </a:solidFill>
                <a:latin typeface="Myriad Pro"/>
                <a:ea typeface="Myriad Pro"/>
                <a:cs typeface="Myriad Pro"/>
              </a:rPr>
              <a:t>3-4 ноября 2016 года в Сараево, </a:t>
            </a:r>
            <a:r>
              <a:rPr lang="ru-RU" sz="145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Myriad Pro"/>
                <a:cs typeface="Myriad Pro"/>
              </a:rPr>
              <a:t>ФБиГ</a:t>
            </a:r>
            <a:r>
              <a:rPr lang="ru-RU" sz="1450" dirty="0">
                <a:solidFill>
                  <a:schemeClr val="accent5">
                    <a:lumMod val="75000"/>
                  </a:schemeClr>
                </a:solidFill>
                <a:latin typeface="Myriad Pro"/>
                <a:ea typeface="Myriad Pro"/>
                <a:cs typeface="Myriad Pr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50" dirty="0">
              <a:solidFill>
                <a:srgbClr val="FF0000"/>
              </a:solidFill>
              <a:latin typeface="Myriad Pro"/>
              <a:ea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252248" y="1694685"/>
            <a:ext cx="7977352" cy="4221271"/>
          </a:xfrm>
        </p:spPr>
        <p:txBody>
          <a:bodyPr/>
          <a:lstStyle/>
          <a:p>
            <a:pPr algn="just"/>
            <a:r>
              <a:rPr lang="ru-RU" sz="1500" dirty="0">
                <a:solidFill>
                  <a:srgbClr val="2F5597"/>
                </a:solidFill>
                <a:ea typeface="Myriad Pro"/>
                <a:cs typeface="Myriad Pro"/>
              </a:rPr>
              <a:t>Страны-участницы начали со-финансировать и предлагать проведение совместных мероприятий с Хабом</a:t>
            </a:r>
            <a:r>
              <a:rPr lang="en-US" sz="1500" dirty="0">
                <a:solidFill>
                  <a:srgbClr val="2F5597"/>
                </a:solidFill>
                <a:ea typeface="Myriad Pro"/>
                <a:cs typeface="Myriad Pro"/>
              </a:rPr>
              <a:t>. </a:t>
            </a:r>
            <a:r>
              <a:rPr lang="ru-RU" sz="1500" dirty="0">
                <a:solidFill>
                  <a:srgbClr val="2F5597"/>
                </a:solidFill>
                <a:ea typeface="Myriad Pro"/>
                <a:cs typeface="Myriad Pro"/>
              </a:rPr>
              <a:t>Например, Азербайджан, Грузия, </a:t>
            </a:r>
            <a:r>
              <a:rPr lang="ru-RU" sz="1500" dirty="0" err="1">
                <a:solidFill>
                  <a:srgbClr val="2F5597"/>
                </a:solidFill>
                <a:ea typeface="Myriad Pro"/>
                <a:cs typeface="Myriad Pro"/>
              </a:rPr>
              <a:t>Кыргызская</a:t>
            </a:r>
            <a:r>
              <a:rPr lang="ru-RU" sz="1500" dirty="0">
                <a:solidFill>
                  <a:srgbClr val="2F5597"/>
                </a:solidFill>
                <a:ea typeface="Myriad Pro"/>
                <a:cs typeface="Myriad Pro"/>
              </a:rPr>
              <a:t> Республика и Таиланд уже организовали совместные мероприятия с Хабом.</a:t>
            </a:r>
          </a:p>
          <a:p>
            <a:pPr algn="just"/>
            <a:r>
              <a:rPr lang="ru-RU" sz="1500" dirty="0">
                <a:solidFill>
                  <a:srgbClr val="2F5597"/>
                </a:solidFill>
                <a:ea typeface="Myriad Pro"/>
                <a:cs typeface="Myriad Pro"/>
              </a:rPr>
              <a:t>На ежегодной основе выделяются 10 стипендий госслужащим региона для обучения в Академии государственного управления при Президенте РК </a:t>
            </a:r>
          </a:p>
          <a:p>
            <a:pPr algn="just"/>
            <a:r>
              <a:rPr lang="ru-RU" sz="1500" dirty="0">
                <a:solidFill>
                  <a:srgbClr val="2F5597"/>
                </a:solidFill>
                <a:ea typeface="Myriad Pro"/>
                <a:cs typeface="Myriad Pro"/>
              </a:rPr>
              <a:t>В соответствии с подписанным меморандумом между МИД РК, АГУ и Хабом, 2 дипломата из Таджикистана в настоящее время уже обучаются в Академии государственного управления благодаря стипендиальной поддержке </a:t>
            </a:r>
            <a:r>
              <a:rPr lang="ru-RU" sz="1500" dirty="0" err="1">
                <a:solidFill>
                  <a:srgbClr val="2F5597"/>
                </a:solidFill>
                <a:ea typeface="Myriad Pro"/>
                <a:cs typeface="Myriad Pro"/>
              </a:rPr>
              <a:t>Хаба</a:t>
            </a:r>
            <a:r>
              <a:rPr lang="ru-RU" sz="1500" dirty="0">
                <a:solidFill>
                  <a:srgbClr val="2F5597"/>
                </a:solidFill>
                <a:ea typeface="Myriad Pro"/>
                <a:cs typeface="Myriad Pro"/>
              </a:rPr>
              <a:t>. В 2016 году выделены еще 2 стипендии для обучения дипломатов Казахстана.</a:t>
            </a:r>
          </a:p>
          <a:p>
            <a:pPr algn="just"/>
            <a:endParaRPr lang="ru-RU" sz="1700" b="1" dirty="0">
              <a:solidFill>
                <a:srgbClr val="2F5597"/>
              </a:solidFill>
              <a:ea typeface="Myriad Pro"/>
              <a:cs typeface="Myriad Pro"/>
            </a:endParaRPr>
          </a:p>
          <a:p>
            <a:pPr algn="just"/>
            <a:endParaRPr lang="en-US" sz="1700" b="1" dirty="0">
              <a:solidFill>
                <a:srgbClr val="2F5597"/>
              </a:solidFill>
              <a:ea typeface="Myriad Pro"/>
              <a:cs typeface="Myriad Pro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979397" y="530328"/>
            <a:ext cx="8501062" cy="731838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cs typeface="Arial" charset="0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cs typeface="Arial" charset="0"/>
              </a:rPr>
              <a:t>: </a:t>
            </a:r>
            <a:r>
              <a:rPr lang="ru-RU" sz="2600" dirty="0">
                <a:solidFill>
                  <a:srgbClr val="2F5597"/>
                </a:solidFill>
                <a:cs typeface="Arial" charset="0"/>
              </a:rPr>
              <a:t>обучение по принципу «равный с равным» и наращивание потенциала 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b="12580"/>
          <a:stretch/>
        </p:blipFill>
        <p:spPr>
          <a:xfrm>
            <a:off x="8243696" y="1562024"/>
            <a:ext cx="3434091" cy="251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70565082"/>
              </p:ext>
            </p:extLst>
          </p:nvPr>
        </p:nvGraphicFramePr>
        <p:xfrm>
          <a:off x="6229928" y="4284301"/>
          <a:ext cx="6882640" cy="266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52248" y="3957190"/>
            <a:ext cx="8518417" cy="183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Актуальные темы за </a:t>
            </a:r>
            <a:r>
              <a:rPr lang="en-US" sz="17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2013-2016</a:t>
            </a:r>
            <a:r>
              <a:rPr lang="ru-RU" sz="17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 гг., основанные на спросе стран-участниц:</a:t>
            </a:r>
          </a:p>
          <a:p>
            <a:pPr algn="ctr"/>
            <a:endParaRPr lang="en-US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      1.  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УЧР (оценка деятельности, управление персоналом)</a:t>
            </a:r>
            <a:endParaRPr lang="en-US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      2.  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Инновационные подходы к повышению потенциала госслужащих</a:t>
            </a:r>
            <a:endParaRPr lang="en-US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      3.  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Госслужба для ЦУР</a:t>
            </a:r>
            <a:endParaRPr lang="en-US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      4.  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Вознаграждение и мотивация госслужащих</a:t>
            </a:r>
            <a:endParaRPr lang="en-US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      5.  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Этика и цельность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3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405719" y="511175"/>
            <a:ext cx="8903506" cy="9413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: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вклад в обучение по принципу «равный с равным»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6084" name="Прямоугольник 8"/>
          <p:cNvSpPr>
            <a:spLocks noChangeArrowheads="1"/>
          </p:cNvSpPr>
          <p:nvPr/>
        </p:nvSpPr>
        <p:spPr bwMode="auto">
          <a:xfrm>
            <a:off x="790205" y="1662291"/>
            <a:ext cx="105385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подход</a:t>
            </a:r>
            <a:r>
              <a:rPr lang="en-US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«равный с равным» (</a:t>
            </a:r>
            <a:r>
              <a:rPr lang="en-US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P2P)</a:t>
            </a:r>
            <a:r>
              <a:rPr lang="ru-RU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является механизмом обмена знаний, который</a:t>
            </a:r>
            <a:r>
              <a:rPr lang="en-US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представляет возможность практикующим специалистам реформировать госслужбу 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способствует укреплению международного сотрудничества</a:t>
            </a:r>
            <a:endParaRPr lang="en-US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</p:txBody>
      </p:sp>
      <p:sp>
        <p:nvSpPr>
          <p:cNvPr id="46085" name="Прямоугольник 9"/>
          <p:cNvSpPr>
            <a:spLocks noChangeArrowheads="1"/>
          </p:cNvSpPr>
          <p:nvPr/>
        </p:nvSpPr>
        <p:spPr bwMode="auto">
          <a:xfrm>
            <a:off x="407964" y="2949238"/>
            <a:ext cx="10946504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подход</a:t>
            </a:r>
            <a:r>
              <a:rPr lang="en-US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«</a:t>
            </a:r>
            <a:r>
              <a:rPr lang="en-US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P2P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»</a:t>
            </a:r>
            <a:r>
              <a:rPr lang="en-US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помогает участвующим странам со схожими социально-экономическим 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положением и контекстом выявлять общие проблемы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в реформировании госслужбы и совместно искать общие решения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, регулярно обмениваясь 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собственными практическими подходами и идеями</a:t>
            </a:r>
            <a:r>
              <a:rPr lang="en-US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Результаты</a:t>
            </a:r>
            <a:r>
              <a:rPr lang="en-US" sz="15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Министерство информационного общества и управления БЮР Македонии активно изучает модель Академии государственного управления Казахстана, и, основываясь на этом, в настоящее время работает над 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созданием своей 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собственн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ой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академи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и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государственного управления</a:t>
            </a:r>
            <a:endParaRPr lang="en-US" sz="1500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Органы государственной службы региона учатся друг у друга посредством 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обмена знаниями и опытом друг с другом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27 мая 2016 г. в рамках АЭФ  Хаб при поддержке Академии государственного управления при Президенте РК пилотировали семинар на тему 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«Обмен опытом по принципу «равный с равным» по вопросам оказания </a:t>
            </a:r>
            <a:r>
              <a:rPr lang="ru-RU" sz="1500" b="1" dirty="0" err="1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госуслуг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»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с участием представителей Центров по оказанию государственных услуг Азербайджана, Грузии, Казахстана и международных экспертов. Хаб соответственно подготовил три специальных кейса по изучению принципа «Центра одного окна» в вышеуказанных странах. Реализация принципа «одного окна» позволяет модернизировать систему оказания государственных услуг, а также привести к росту доверия общественности к государственным органам. </a:t>
            </a:r>
          </a:p>
          <a:p>
            <a:endParaRPr lang="en-US" sz="1500" b="1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11354468" y="6372666"/>
            <a:ext cx="514215" cy="3728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876089" y="648348"/>
            <a:ext cx="8634412" cy="83675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Оценка потребностей в исследованиях</a:t>
            </a:r>
            <a:endParaRPr lang="en-US" sz="26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" name="Текст 12"/>
          <p:cNvSpPr>
            <a:spLocks noGrp="1"/>
          </p:cNvSpPr>
          <p:nvPr>
            <p:ph type="body" idx="4294967295"/>
          </p:nvPr>
        </p:nvSpPr>
        <p:spPr>
          <a:xfrm>
            <a:off x="839788" y="1647825"/>
            <a:ext cx="10228262" cy="639762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Исследовательская стратегия направлена на содействие систематическому обмену знаниями и информацией посредством изучения и распространения передового опыта в области госслужбы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F5597"/>
                </a:solidFill>
                <a:latin typeface="Myriad Pro"/>
              </a:rPr>
              <a:t>The main goal of the Hub’s research strategy is the continuous exchange, prototyping, and upscaling experience and knowledge in the field of civil service development and public service delivery.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rgbClr val="2F5597"/>
                </a:solidFill>
                <a:latin typeface="Myriad Pro"/>
              </a:rPr>
              <a:t>The research component of the Hub is driven by demands of participating countries. The periodically administered </a:t>
            </a:r>
            <a:r>
              <a:rPr lang="en-GB" sz="1600" dirty="0">
                <a:solidFill>
                  <a:srgbClr val="2F5597"/>
                </a:solidFill>
                <a:latin typeface="Myriad Pro"/>
              </a:rPr>
              <a:t>baseline studies of the Hub serve as the 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foundation for all of its activities including research.</a:t>
            </a:r>
            <a:endParaRPr lang="ru-RU" sz="1600" dirty="0">
              <a:solidFill>
                <a:srgbClr val="2F5597"/>
              </a:solidFill>
              <a:latin typeface="Myriad Pro"/>
            </a:endParaRP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466305" y="2613025"/>
            <a:ext cx="5726990" cy="66519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Наиболее востребованные темы для совместных исследований </a:t>
            </a:r>
            <a:r>
              <a:rPr lang="ru-RU" sz="1600" b="1" dirty="0">
                <a:solidFill>
                  <a:srgbClr val="2F5597"/>
                </a:solidFill>
                <a:latin typeface="Myriad Pro"/>
              </a:rPr>
              <a:t>в первом базовом анализе </a:t>
            </a:r>
            <a:r>
              <a:rPr lang="ru-RU" sz="1600" dirty="0">
                <a:solidFill>
                  <a:srgbClr val="2F5597"/>
                </a:solidFill>
                <a:latin typeface="Myriad Pro"/>
              </a:rPr>
              <a:t>потребностей 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2013</a:t>
            </a:r>
            <a:r>
              <a:rPr lang="ru-RU" sz="1600" dirty="0">
                <a:solidFill>
                  <a:srgbClr val="2F5597"/>
                </a:solidFill>
                <a:latin typeface="Myriad Pro"/>
              </a:rPr>
              <a:t> г.:</a:t>
            </a:r>
            <a:endParaRPr lang="ru-RU" sz="1200" dirty="0">
              <a:solidFill>
                <a:srgbClr val="2F5597"/>
              </a:solidFill>
              <a:latin typeface="Myriad Pro"/>
            </a:endParaRPr>
          </a:p>
          <a:p>
            <a:pPr marL="342900" indent="-342900" eaLnBrk="1" hangingPunct="1">
              <a:lnSpc>
                <a:spcPct val="70000"/>
              </a:lnSpc>
              <a:buAutoNum type="arabicPeriod"/>
            </a:pPr>
            <a:endParaRPr lang="ru-RU" sz="12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Развитие потенциала молодых талантов и женщин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Повышение качества </a:t>
            </a:r>
            <a:r>
              <a:rPr lang="ru-RU" sz="1600" dirty="0" err="1">
                <a:solidFill>
                  <a:srgbClr val="2F5597"/>
                </a:solidFill>
                <a:latin typeface="Myriad Pro"/>
              </a:rPr>
              <a:t>госуслуг</a:t>
            </a: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Улучшение менеджмента в госорганах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Оценка эффективности деятельности госслужащих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Эффективное управление персоналом</a:t>
            </a:r>
          </a:p>
          <a:p>
            <a:pPr marL="342900" indent="-342900" eaLnBrk="1" hangingPunct="1">
              <a:buAutoNum type="arabicPeriod"/>
            </a:pPr>
            <a:endParaRPr lang="en-US" sz="1600" dirty="0">
              <a:solidFill>
                <a:srgbClr val="2F5597"/>
              </a:solidFill>
              <a:latin typeface="Myriad Pro"/>
            </a:endParaRP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6193295" y="2613026"/>
            <a:ext cx="5489623" cy="55238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Наиболее востребованные темы для совместных исследований </a:t>
            </a:r>
            <a:r>
              <a:rPr lang="ru-RU" sz="1600" b="1" dirty="0">
                <a:solidFill>
                  <a:srgbClr val="2F5597"/>
                </a:solidFill>
                <a:latin typeface="Myriad Pro"/>
              </a:rPr>
              <a:t>в оценке потребностей 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201</a:t>
            </a:r>
            <a:r>
              <a:rPr lang="ru-RU" sz="1600" dirty="0">
                <a:solidFill>
                  <a:srgbClr val="2F5597"/>
                </a:solidFill>
                <a:latin typeface="Myriad Pro"/>
              </a:rPr>
              <a:t>5 г.:</a:t>
            </a:r>
            <a:endParaRPr lang="ru-RU" sz="1200" dirty="0">
              <a:solidFill>
                <a:srgbClr val="2F5597"/>
              </a:solidFill>
              <a:latin typeface="Myriad Pro"/>
            </a:endParaRPr>
          </a:p>
          <a:p>
            <a:pPr marL="342900" indent="-342900" eaLnBrk="1" hangingPunct="1">
              <a:lnSpc>
                <a:spcPct val="70000"/>
              </a:lnSpc>
              <a:buAutoNum type="arabicPeriod"/>
            </a:pPr>
            <a:endParaRPr lang="ru-RU" sz="12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Эффективное управление человеческими ресурсами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Профессионализм и этика в госслужбе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Качество предоставления государственных услуг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Оценка эффективности госслужащих и/или правительственных организаций 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Мотивация и вознаграждение госслужащих</a:t>
            </a:r>
          </a:p>
          <a:p>
            <a:pPr eaLnBrk="1" hangingPunct="1">
              <a:lnSpc>
                <a:spcPct val="70000"/>
              </a:lnSpc>
            </a:pPr>
            <a:r>
              <a:rPr lang="ru-RU" sz="1600" dirty="0">
                <a:solidFill>
                  <a:srgbClr val="2F5597"/>
                </a:solidFill>
                <a:latin typeface="Myriad Pro"/>
              </a:rPr>
              <a:t>Управление правительственными организациями</a:t>
            </a:r>
          </a:p>
          <a:p>
            <a:pPr marL="342900" indent="-342900" eaLnBrk="1" hangingPunct="1">
              <a:buAutoNum type="arabicPeriod"/>
            </a:pPr>
            <a:endParaRPr lang="en-US" sz="1600" dirty="0">
              <a:solidFill>
                <a:srgbClr val="2F5597"/>
              </a:solidFill>
              <a:latin typeface="Myriad Pro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11356975" y="6372665"/>
            <a:ext cx="514215" cy="32664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73457" y="511175"/>
            <a:ext cx="9975518" cy="7318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 </a:t>
            </a:r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: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исследовательские и информационные продукты  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8132" name="Текст 12"/>
          <p:cNvSpPr>
            <a:spLocks noGrp="1"/>
          </p:cNvSpPr>
          <p:nvPr>
            <p:ph type="body" idx="4294967295"/>
          </p:nvPr>
        </p:nvSpPr>
        <p:spPr>
          <a:xfrm>
            <a:off x="2959768" y="1444855"/>
            <a:ext cx="8394700" cy="5729667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В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2014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г.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 успешно провел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исследование по оценке деятельности госслужащих 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 краткий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обзор по вопросам патронажа в госслужбе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стран-участниц региона</a:t>
            </a:r>
            <a:endParaRPr lang="en-US" sz="2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5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В 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2015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г. Хаб опубликовал следующие аналитические материалы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: </a:t>
            </a: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k-KZ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Кейс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-</a:t>
            </a:r>
            <a:r>
              <a:rPr lang="kk-KZ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стади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«Борьба с коррупцией в Грузии: пример системы органов полиции Грузии» </a:t>
            </a:r>
            <a:r>
              <a:rPr lang="en-US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endParaRPr lang="en-GB" sz="1600" b="1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Совместная с 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GCPSE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дискуссионная статья на тему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«Меритократия в деле совершенствования государственной службы»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endParaRPr lang="ru-RU" sz="16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Три кейса по принципу «одного окна» в Азербайджане, Грузии и Казахстане в области оказания государственных услуг</a:t>
            </a:r>
            <a:endParaRPr lang="en-US" sz="2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/>
              <a:cs typeface="Myriad Pro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/>
              <a:cs typeface="Myriad Pro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/>
              <a:cs typeface="Myriad Pro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В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 2015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 г. Хабом также были инициированы два крупных исследования: 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/>
              <a:cs typeface="Myriad Pro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Обзор глобальных и региональных трендов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в сфере госслужбы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/>
              <a:cs typeface="Myriad Pro"/>
            </a:endParaRPr>
          </a:p>
          <a:p>
            <a:pPr lvl="2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Для обзора были разработаны 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9 </a:t>
            </a:r>
            <a:r>
              <a:rPr lang="ru-RU" sz="15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страновых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 профилей (также доступны на вебсайте). </a:t>
            </a:r>
          </a:p>
          <a:p>
            <a:pPr marL="457200" lvl="1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/>
                <a:cs typeface="Myriad Pro"/>
              </a:rPr>
              <a:t>Данное исследование было завершено 2016 году и было презентовано Хабом совместно с GCPSE 28 сентября в Службе центральных коммуникаций Министерства информации и коммуникаций РК. </a:t>
            </a:r>
          </a:p>
          <a:p>
            <a:pPr marL="457200" lvl="1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US" sz="200" dirty="0">
              <a:solidFill>
                <a:srgbClr val="FF0000"/>
              </a:solidFill>
              <a:latin typeface="Myriad Pro"/>
              <a:ea typeface="ＭＳ Ｐゴシック"/>
              <a:cs typeface="Myriad Pro"/>
            </a:endParaRPr>
          </a:p>
          <a:p>
            <a:pPr marL="457200" lvl="1" indent="0" algn="just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sz="200" dirty="0">
              <a:solidFill>
                <a:srgbClr val="FF0000"/>
              </a:solidFill>
              <a:latin typeface="Myriad Pro"/>
              <a:ea typeface="ＭＳ Ｐゴシック"/>
              <a:cs typeface="Myriad Pro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Исследование по изучению мотивации 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государственных служащих в Казахстане и Пакистане совместно с 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GCPSE 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 Офисом ПРООН в Пакистане</a:t>
            </a:r>
            <a:endParaRPr lang="en-US" sz="16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500" dirty="0">
              <a:solidFill>
                <a:srgbClr val="2F5597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>
              <a:solidFill>
                <a:srgbClr val="2F5597"/>
              </a:solidFill>
              <a:latin typeface="Myriad Pro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F5597"/>
                </a:solidFill>
                <a:latin typeface="Myriad Pro"/>
              </a:rPr>
              <a:t>The main goal of the Hub’s research strategy is the continuous exchange, prototyping, and upscaling experience and knowledge in the field of civil service development and public service delivery.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rgbClr val="2F5597"/>
                </a:solidFill>
                <a:latin typeface="Myriad Pro"/>
              </a:rPr>
              <a:t>The research component of the Hub is driven by demands of participating countries. The periodically administered </a:t>
            </a:r>
            <a:r>
              <a:rPr lang="en-GB" sz="1600" dirty="0">
                <a:solidFill>
                  <a:srgbClr val="2F5597"/>
                </a:solidFill>
                <a:latin typeface="Myriad Pro"/>
              </a:rPr>
              <a:t>baseline studies of the Hub serve as the </a:t>
            </a:r>
            <a:r>
              <a:rPr lang="en-US" sz="1600" dirty="0">
                <a:solidFill>
                  <a:srgbClr val="2F5597"/>
                </a:solidFill>
                <a:latin typeface="Myriad Pro"/>
              </a:rPr>
              <a:t>foundation for all of its activities including research.</a:t>
            </a:r>
            <a:endParaRPr lang="ru-RU" sz="1600" dirty="0">
              <a:solidFill>
                <a:srgbClr val="2F5597"/>
              </a:solidFill>
              <a:latin typeface="Myriad Pro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2304" y="1740156"/>
            <a:ext cx="1938188" cy="269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9357" y="3601221"/>
            <a:ext cx="1932918" cy="2733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193925" y="553445"/>
            <a:ext cx="6915150" cy="4588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Краткий обзор презентации</a:t>
            </a:r>
            <a:endParaRPr lang="en-GB" sz="2600" dirty="0">
              <a:solidFill>
                <a:srgbClr val="2F5597"/>
              </a:solidFill>
              <a:ea typeface="Myriad Pro"/>
              <a:cs typeface="Myriad Pro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399314" y="1811365"/>
            <a:ext cx="6254209" cy="4802795"/>
          </a:xfrm>
        </p:spPr>
        <p:txBody>
          <a:bodyPr>
            <a:noAutofit/>
          </a:bodyPr>
          <a:lstStyle/>
          <a:p>
            <a:pPr marL="0" indent="0" algn="dist" eaLnBrk="1" hangingPunct="1">
              <a:lnSpc>
                <a:spcPct val="11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Создание </a:t>
            </a:r>
            <a:r>
              <a:rPr lang="ru-RU" sz="18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 …………………………………..…….…... 3</a:t>
            </a:r>
          </a:p>
          <a:p>
            <a:pPr marL="0" indent="0" algn="dist" eaLnBrk="1" hangingPunct="1">
              <a:lnSpc>
                <a:spcPct val="11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Миссия, цели и направления деятельности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 …………... 4</a:t>
            </a:r>
          </a:p>
          <a:p>
            <a:pPr marL="0" indent="0" algn="dist" eaLnBrk="1" hangingPunct="1">
              <a:lnSpc>
                <a:spcPct val="11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Страны-участницы и организации-учредители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……...… 5</a:t>
            </a:r>
          </a:p>
          <a:p>
            <a:pPr marL="0" indent="0" algn="dist" eaLnBrk="1" hangingPunct="1">
              <a:lnSpc>
                <a:spcPct val="11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Партнеры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18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800" dirty="0">
                <a:solidFill>
                  <a:srgbClr val="2F5597"/>
                </a:solidFill>
                <a:cs typeface="Arial" charset="0"/>
              </a:rPr>
              <a:t>………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..</a:t>
            </a:r>
            <a:r>
              <a:rPr lang="ru-RU" sz="1800" dirty="0">
                <a:solidFill>
                  <a:srgbClr val="2F5597"/>
                </a:solidFill>
                <a:cs typeface="Arial" charset="0"/>
              </a:rPr>
              <a:t>…………………………………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.. 6</a:t>
            </a:r>
          </a:p>
          <a:p>
            <a:pPr marL="0" indent="0" algn="dist" eaLnBrk="1" hangingPunct="1">
              <a:lnSpc>
                <a:spcPct val="11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Сотрудничество……………………………………………7</a:t>
            </a:r>
            <a:endParaRPr lang="en-US" sz="1800" dirty="0">
              <a:solidFill>
                <a:srgbClr val="2F5597"/>
              </a:solidFill>
              <a:cs typeface="Arial" charset="0"/>
            </a:endParaRPr>
          </a:p>
          <a:p>
            <a:pPr marL="0" indent="0" algn="dist" eaLnBrk="1" hangingPunct="1">
              <a:lnSpc>
                <a:spcPct val="11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Экспертная поддержка Правительству РК  …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…………</a:t>
            </a:r>
            <a:r>
              <a:rPr lang="ru-RU" sz="1800" dirty="0">
                <a:solidFill>
                  <a:srgbClr val="2F5597"/>
                </a:solidFill>
                <a:cs typeface="Arial" charset="0"/>
              </a:rPr>
              <a:t>11</a:t>
            </a:r>
            <a:endParaRPr lang="en-US" sz="1800" dirty="0">
              <a:solidFill>
                <a:srgbClr val="2F5597"/>
              </a:solidFill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Приоритетные направления деятельности  </a:t>
            </a:r>
          </a:p>
          <a:p>
            <a:pPr marL="0" indent="0" algn="dist" eaLnBrk="1" hangingPunct="1">
              <a:lnSpc>
                <a:spcPct val="10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и достижения ..……………………………………..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........... </a:t>
            </a:r>
            <a:r>
              <a:rPr lang="ru-RU" sz="1800" dirty="0">
                <a:solidFill>
                  <a:srgbClr val="2F5597"/>
                </a:solidFill>
                <a:cs typeface="Arial" charset="0"/>
              </a:rPr>
              <a:t>12</a:t>
            </a:r>
          </a:p>
          <a:p>
            <a:pPr marL="0" indent="0" algn="dist" eaLnBrk="1" hangingPunct="1">
              <a:lnSpc>
                <a:spcPct val="100000"/>
              </a:lnSpc>
              <a:buNone/>
            </a:pPr>
            <a:endParaRPr lang="en-US" sz="200" dirty="0">
              <a:solidFill>
                <a:srgbClr val="FF0000"/>
              </a:solidFill>
              <a:cs typeface="Arial" charset="0"/>
            </a:endParaRPr>
          </a:p>
          <a:p>
            <a:pPr marL="0" indent="0" algn="dist" eaLnBrk="1" hangingPunct="1">
              <a:lnSpc>
                <a:spcPct val="80000"/>
              </a:lnSpc>
              <a:buNone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Будущие планы и перспективы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 ………</a:t>
            </a:r>
            <a:r>
              <a:rPr lang="ru-RU" sz="1800" dirty="0">
                <a:solidFill>
                  <a:srgbClr val="2F5597"/>
                </a:solidFill>
                <a:cs typeface="Arial" charset="0"/>
              </a:rPr>
              <a:t>.</a:t>
            </a:r>
            <a:r>
              <a:rPr lang="en-US" sz="1800" dirty="0">
                <a:solidFill>
                  <a:srgbClr val="2F5597"/>
                </a:solidFill>
                <a:cs typeface="Arial" charset="0"/>
              </a:rPr>
              <a:t>……………...… 2</a:t>
            </a:r>
            <a:r>
              <a:rPr lang="ru-RU" sz="1800" dirty="0">
                <a:solidFill>
                  <a:srgbClr val="2F5597"/>
                </a:solidFill>
                <a:cs typeface="Arial" charset="0"/>
              </a:rPr>
              <a:t>2</a:t>
            </a:r>
            <a:endParaRPr lang="en-US" sz="1800" dirty="0">
              <a:solidFill>
                <a:srgbClr val="2F5597"/>
              </a:solidFill>
              <a:cs typeface="Arial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365125" y="2244725"/>
            <a:ext cx="425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1811365"/>
            <a:ext cx="474662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214563" y="420688"/>
            <a:ext cx="8634412" cy="1046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 </a:t>
            </a:r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: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Международный журнал реформы и практики государственной службы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0180" name="Content Placeholder 4"/>
          <p:cNvSpPr txBox="1">
            <a:spLocks/>
          </p:cNvSpPr>
          <p:nvPr/>
        </p:nvSpPr>
        <p:spPr bwMode="auto">
          <a:xfrm>
            <a:off x="3838575" y="1839912"/>
            <a:ext cx="7515893" cy="15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05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В</a:t>
            </a:r>
            <a:r>
              <a:rPr lang="en-GB" sz="1600" dirty="0">
                <a:solidFill>
                  <a:srgbClr val="2F5597"/>
                </a:solidFill>
                <a:latin typeface="Myriad Pro"/>
                <a:cs typeface="Arial" charset="0"/>
              </a:rPr>
              <a:t> 2013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 г.</a:t>
            </a:r>
            <a:r>
              <a:rPr lang="en-GB" sz="16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Хаб </a:t>
            </a:r>
            <a:r>
              <a:rPr lang="kk-KZ" sz="1600" dirty="0">
                <a:solidFill>
                  <a:srgbClr val="2F5597"/>
                </a:solidFill>
                <a:latin typeface="Myriad Pro"/>
                <a:cs typeface="Arial" charset="0"/>
              </a:rPr>
              <a:t>начал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 публикацию 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Международного журнала реформы и практики государственной службы </a:t>
            </a:r>
            <a:r>
              <a:rPr lang="en-US" sz="1600" b="1" dirty="0">
                <a:solidFill>
                  <a:srgbClr val="2F5597"/>
                </a:solidFill>
                <a:latin typeface="Myriad Pro"/>
                <a:cs typeface="Arial" charset="0"/>
              </a:rPr>
              <a:t>(</a:t>
            </a:r>
            <a:r>
              <a:rPr lang="en-GB" sz="1600" b="1" dirty="0">
                <a:solidFill>
                  <a:srgbClr val="2F5597"/>
                </a:solidFill>
                <a:latin typeface="Myriad Pro"/>
                <a:cs typeface="Arial" charset="0"/>
              </a:rPr>
              <a:t>IJCSRP) </a:t>
            </a:r>
            <a:r>
              <a:rPr lang="en-GB" sz="1600" dirty="0">
                <a:solidFill>
                  <a:srgbClr val="2F5597"/>
                </a:solidFill>
                <a:latin typeface="Myriad Pro"/>
                <a:cs typeface="Arial" charset="0"/>
              </a:rPr>
              <a:t>–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рецензируемое и ориентированное на практиков полугодовое издание в открытом доступе</a:t>
            </a:r>
            <a:endParaRPr lang="en-GB" sz="16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lnSpc>
                <a:spcPct val="105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На сегодняшний день опубликованы </a:t>
            </a:r>
            <a:r>
              <a:rPr lang="en-US" sz="1600" dirty="0">
                <a:solidFill>
                  <a:srgbClr val="2F5597"/>
                </a:solidFill>
                <a:latin typeface="Myriad Pro"/>
                <a:cs typeface="Arial" charset="0"/>
              </a:rPr>
              <a:t>6</a:t>
            </a:r>
            <a:r>
              <a:rPr lang="en-GB" sz="16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номеров</a:t>
            </a:r>
            <a:r>
              <a:rPr lang="en-GB" sz="1600" dirty="0">
                <a:solidFill>
                  <a:srgbClr val="2F5597"/>
                </a:solidFill>
                <a:latin typeface="Myriad Pro"/>
                <a:cs typeface="Arial" charset="0"/>
              </a:rPr>
              <a:t>, </a:t>
            </a:r>
            <a:r>
              <a:rPr lang="kk-KZ" sz="1600" dirty="0">
                <a:solidFill>
                  <a:srgbClr val="2F5597"/>
                </a:solidFill>
                <a:latin typeface="Myriad Pro"/>
                <a:cs typeface="Arial" charset="0"/>
              </a:rPr>
              <a:t>содержащие </a:t>
            </a:r>
            <a:r>
              <a:rPr lang="en-GB" sz="1600" dirty="0">
                <a:solidFill>
                  <a:srgbClr val="2F5597"/>
                </a:solidFill>
                <a:latin typeface="Myriad Pro"/>
                <a:cs typeface="Arial" charset="0"/>
              </a:rPr>
              <a:t>56 </a:t>
            </a:r>
            <a:r>
              <a:rPr lang="ru-RU" sz="1600" dirty="0">
                <a:solidFill>
                  <a:srgbClr val="2F5597"/>
                </a:solidFill>
                <a:latin typeface="Myriad Pro"/>
                <a:cs typeface="Arial" charset="0"/>
              </a:rPr>
              <a:t>статей и комментариев спикеров конференций</a:t>
            </a:r>
            <a:endParaRPr lang="en-GB" sz="1600" b="1" dirty="0">
              <a:solidFill>
                <a:srgbClr val="2F5597"/>
              </a:solidFill>
              <a:latin typeface="Calibri Light"/>
              <a:cs typeface="Arial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v"/>
            </a:pPr>
            <a:endParaRPr lang="ru-RU" sz="1600" b="1" dirty="0">
              <a:solidFill>
                <a:srgbClr val="2F5597"/>
              </a:solidFill>
              <a:latin typeface="Calibri Light"/>
              <a:ea typeface="ＭＳ Ｐゴシック"/>
              <a:cs typeface="Myriad Pro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9020" y="1837312"/>
            <a:ext cx="3123634" cy="1916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2" name="Content Placeholder 4"/>
          <p:cNvSpPr txBox="1">
            <a:spLocks/>
          </p:cNvSpPr>
          <p:nvPr/>
        </p:nvSpPr>
        <p:spPr bwMode="auto">
          <a:xfrm>
            <a:off x="337625" y="3957062"/>
            <a:ext cx="6783022" cy="2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05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В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 2016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 г. Хаб запускает публикацию 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IJCSRP 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в новом формате, соответствующем международным стандартам, и нацеленным стать в будущем авторитетным тематическим изданием </a:t>
            </a:r>
            <a:endParaRPr lang="en-US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lnSpc>
                <a:spcPct val="105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В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 2016</a:t>
            </a:r>
            <a:r>
              <a:rPr lang="ru-RU" sz="1500" dirty="0">
                <a:solidFill>
                  <a:srgbClr val="FF0000"/>
                </a:solidFill>
                <a:latin typeface="Myriad Pro"/>
                <a:cs typeface="Arial" charset="0"/>
              </a:rPr>
              <a:t> 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г. Хаб также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:</a:t>
            </a:r>
          </a:p>
          <a:p>
            <a:pPr marL="685800" lvl="1" indent="-228600" algn="just">
              <a:lnSpc>
                <a:spcPct val="105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Создал новый международный Редакционный Совет </a:t>
            </a:r>
            <a:endParaRPr lang="en-US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685800" lvl="1" indent="-228600" algn="just">
              <a:lnSpc>
                <a:spcPct val="105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Внедрил специальную онлайн платформу для управления процессом публикации журнала </a:t>
            </a:r>
            <a:endParaRPr lang="en-US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685800" lvl="1" indent="-228600" algn="just">
              <a:lnSpc>
                <a:spcPct val="105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Зарегистрировал журнал с </a:t>
            </a:r>
            <a:r>
              <a:rPr lang="en-US" sz="1500" dirty="0" err="1">
                <a:solidFill>
                  <a:srgbClr val="2F5597"/>
                </a:solidFill>
                <a:latin typeface="Myriad Pro"/>
                <a:cs typeface="Arial" charset="0"/>
              </a:rPr>
              <a:t>CrossRef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 (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Объединение научных издательств)</a:t>
            </a:r>
            <a:endParaRPr lang="en-US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685800" lvl="1" indent="-228600" algn="just">
              <a:lnSpc>
                <a:spcPct val="105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Разработал новые </a:t>
            </a:r>
            <a:r>
              <a:rPr lang="en-US" sz="15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редакционные политики</a:t>
            </a:r>
            <a:endParaRPr lang="en-GB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lnSpc>
                <a:spcPct val="105000"/>
              </a:lnSpc>
              <a:spcBef>
                <a:spcPts val="1000"/>
              </a:spcBef>
              <a:buFont typeface="Arial" charset="0"/>
              <a:buNone/>
            </a:pPr>
            <a:endParaRPr lang="en-GB" sz="14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lnSpc>
                <a:spcPct val="105000"/>
              </a:lnSpc>
              <a:spcBef>
                <a:spcPts val="1000"/>
              </a:spcBef>
              <a:buFont typeface="Wingdings" pitchFamily="2" charset="2"/>
              <a:buChar char="v"/>
            </a:pPr>
            <a:endParaRPr lang="en-GB" sz="1600" b="1" dirty="0">
              <a:solidFill>
                <a:srgbClr val="2F5597"/>
              </a:solidFill>
              <a:latin typeface="Calibri Light"/>
              <a:cs typeface="Arial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519367"/>
              </p:ext>
            </p:extLst>
          </p:nvPr>
        </p:nvGraphicFramePr>
        <p:xfrm>
          <a:off x="7211168" y="3399242"/>
          <a:ext cx="4674917" cy="329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214563" y="511175"/>
            <a:ext cx="8634412" cy="10461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Результаты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: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Конкурс инновационных решений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2228" name="Content Placeholder 4"/>
          <p:cNvSpPr txBox="1">
            <a:spLocks/>
          </p:cNvSpPr>
          <p:nvPr/>
        </p:nvSpPr>
        <p:spPr bwMode="auto">
          <a:xfrm>
            <a:off x="3836988" y="1839913"/>
            <a:ext cx="7628182" cy="216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В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2015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г. Хаб запустил первый раунд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Конкурса инновационных решений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, направленного на выявление самых эффективных инновационных решений по модернизации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госуправления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и госслужбы и предоставления государственных услуг</a:t>
            </a:r>
            <a:r>
              <a:rPr lang="en-US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, 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а также присуждения грантов для поощрения воспроизведения подобных решений в других странах.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эта инициатива нацелена и на продвижение и содействие построению сетей между институтами и организациями, занимающимися вопросами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госуправления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, а также на усиление экспертной сети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Хаба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. </a:t>
            </a:r>
            <a:endParaRPr lang="en-US" sz="15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dirty="0">
              <a:solidFill>
                <a:srgbClr val="2F5597"/>
              </a:solidFill>
              <a:latin typeface="Times New Roman" pitchFamily="18" charset="0"/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</a:pPr>
            <a:endParaRPr lang="en-US" sz="1600" dirty="0">
              <a:solidFill>
                <a:srgbClr val="2F5597"/>
              </a:solidFill>
              <a:latin typeface="Myriad Pro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28600" indent="-22860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</p:txBody>
      </p:sp>
      <p:pic>
        <p:nvPicPr>
          <p:cNvPr id="52229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839913"/>
            <a:ext cx="3048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Прямоугольник 13"/>
          <p:cNvSpPr>
            <a:spLocks noChangeArrowheads="1"/>
          </p:cNvSpPr>
          <p:nvPr/>
        </p:nvSpPr>
        <p:spPr bwMode="auto">
          <a:xfrm>
            <a:off x="204281" y="3752850"/>
            <a:ext cx="2937753" cy="29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indent="-285750">
              <a:spcAft>
                <a:spcPts val="400"/>
              </a:spcAft>
              <a:buFont typeface="Wingdings" pitchFamily="2" charset="2"/>
              <a:buChar char="v"/>
            </a:pPr>
            <a:r>
              <a:rPr lang="en-US" sz="1600" b="1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Темы </a:t>
            </a:r>
            <a:r>
              <a:rPr lang="en-US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2015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года</a:t>
            </a:r>
            <a:r>
              <a:rPr lang="en-US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: </a:t>
            </a:r>
          </a:p>
          <a:p>
            <a:pPr lvl="1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Повышение качества оказания государственных услуг в сфере образования </a:t>
            </a:r>
          </a:p>
          <a:p>
            <a:pPr lvl="1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Инновационные методы защиты принципов меритократии в процессе отбора и продвижения государственных служащих</a:t>
            </a:r>
            <a:endParaRPr lang="en-US" sz="15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</p:txBody>
      </p:sp>
      <p:sp>
        <p:nvSpPr>
          <p:cNvPr id="52231" name="Прямоугольник 14"/>
          <p:cNvSpPr>
            <a:spLocks noChangeArrowheads="1"/>
          </p:cNvSpPr>
          <p:nvPr/>
        </p:nvSpPr>
        <p:spPr bwMode="auto">
          <a:xfrm flipH="1">
            <a:off x="3142034" y="3882684"/>
            <a:ext cx="821243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Победители Конкурса </a:t>
            </a:r>
            <a:r>
              <a:rPr lang="en-GB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2015 </a:t>
            </a:r>
            <a:r>
              <a:rPr lang="ru-RU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г.</a:t>
            </a:r>
            <a:r>
              <a:rPr lang="en-GB" sz="15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Национальный антикоррупционный центр </a:t>
            </a:r>
            <a:r>
              <a:rPr lang="en-GB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(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Молдова</a:t>
            </a:r>
            <a:r>
              <a:rPr lang="en-GB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)</a:t>
            </a:r>
            <a:endParaRPr lang="ru-RU" sz="15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Проект: Механизм тестирования государственных служащих на целостность/честность</a:t>
            </a:r>
            <a:endParaRPr lang="en-GB" sz="1400" i="1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Колин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Нокс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, профессор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Ольстерского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Университета (Великобритания)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Проект: Рамка «качества жизни» для государственных услуг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 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Ахметжанова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Салтанат</a:t>
            </a:r>
            <a:r>
              <a:rPr lang="ru-RU" sz="15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, директор Центра научной экономической экспертизы, (Казахстан)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Проект: Разработка и внедрение в образовательный процесс новой дисциплины «Оценка социально-экономических последствий принимаемых нормативных правовых актов»</a:t>
            </a:r>
            <a:endParaRPr lang="en-GB" sz="1400" i="1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50627" y="544513"/>
            <a:ext cx="9774498" cy="749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Будущие планы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: </a:t>
            </a:r>
            <a:endParaRPr lang="kk-KZ" sz="2600" dirty="0">
              <a:solidFill>
                <a:srgbClr val="2F5597"/>
              </a:solidFill>
              <a:ea typeface="ＭＳ Ｐゴシック"/>
              <a:cs typeface="Myriad Pro"/>
            </a:endParaRPr>
          </a:p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партнерство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и развитие потенциала</a:t>
            </a:r>
            <a:endParaRPr lang="ru-RU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164" y="1407746"/>
            <a:ext cx="110180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Проведение ориентированных на спрос </a:t>
            </a:r>
            <a:r>
              <a:rPr lang="ru-RU" sz="13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инновационных мероприятий по развитию потенциала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(</a:t>
            </a:r>
            <a:r>
              <a:rPr lang="ru-RU" sz="1300" dirty="0" err="1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напр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, лаборатории и т.п.) для госслужащих стран-участниц </a:t>
            </a:r>
            <a:r>
              <a:rPr lang="ru-RU" sz="1300" dirty="0" err="1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Хаба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 по различным темам (роль государственной службы в достижении Целей устойчивого развития, цели Соглашения Парижской конференции по изменению климата, и </a:t>
            </a:r>
            <a:r>
              <a:rPr lang="ru-RU" sz="1300" dirty="0" err="1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др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GB" sz="1300" b="1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ForesightXchange</a:t>
            </a:r>
            <a:r>
              <a:rPr lang="en-GB" sz="1300" b="1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сессии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для госслужащих совместно с </a:t>
            </a:r>
            <a:r>
              <a:rPr lang="en-GB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GCPSE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и Республикой Корея </a:t>
            </a:r>
            <a:endParaRPr lang="en-GB" sz="13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 pitchFamily="34" charset="-128"/>
              <a:cs typeface="Myriad Pro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Обучающие сессии по принципу «равный с равным» </a:t>
            </a:r>
            <a:r>
              <a:rPr lang="en-GB" sz="13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3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для стран-участниц </a:t>
            </a:r>
            <a:r>
              <a:rPr lang="ru-RU" sz="13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Хаба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совместно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с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GCPSE,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Китайской академией </a:t>
            </a:r>
            <a:r>
              <a:rPr lang="ru-RU" sz="1300" dirty="0" err="1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госуправления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Арменией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Украиной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Монголией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и другими 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Проведение ряда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практических обучающих тренингов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(</a:t>
            </a:r>
            <a:r>
              <a:rPr lang="en-GB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learning-by-doing labs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) для предоставления решений по конкретным проблемам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для государственных органов и академий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госуправления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стран-участниц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Хаба</a:t>
            </a:r>
            <a:endParaRPr lang="ru-RU" sz="13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 pitchFamily="34" charset="-128"/>
              <a:cs typeface="Myriad Pro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Проведение совместных с партнерами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Хаба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семинаров по проблемам государственной службы (ОЭСР, Назарбаев Университет, Академия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госуправления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при Президенте РК,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Алма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Университет и т.д.)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Проведение совместных семинаров с Федеральным исполнительным институтом США на основе двустороннего Меморандума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Конференции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Американского общества государственного управления (ASPA)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Соорганизация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панельной сессии </a:t>
            </a:r>
            <a:r>
              <a:rPr lang="ru-RU" sz="1300" dirty="0" err="1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Хаба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 в рамках ежегодной конференции, Март 2017г. </a:t>
            </a:r>
            <a:endParaRPr lang="en-US" sz="13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 pitchFamily="34" charset="-128"/>
              <a:cs typeface="Myriad Pro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Организация совместного мероприятия «Ежегодная конференции Азиатской Ассоциации государственного управления (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AAPA)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» в Астане, 13-14 Апреля 2017 г. 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Myriad Pro"/>
                <a:ea typeface="ＭＳ Ｐゴシック" pitchFamily="34" charset="-128"/>
                <a:cs typeface="Myriad Pro"/>
              </a:rPr>
              <a:t>Проведение конференции по госслужбе совместно с Бюро государственной службы Грузии в рамках Обучающего альянса по принципу «равный с равным»</a:t>
            </a:r>
            <a:endParaRPr lang="en-US" sz="1300" dirty="0">
              <a:solidFill>
                <a:schemeClr val="accent5">
                  <a:lumMod val="75000"/>
                </a:schemeClr>
              </a:solidFill>
              <a:latin typeface="Myriad Pro"/>
              <a:ea typeface="ＭＳ Ｐゴシック" pitchFamily="34" charset="-128"/>
              <a:cs typeface="Myriad Pro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В качестве члена </a:t>
            </a:r>
            <a:r>
              <a:rPr lang="ru-RU" sz="13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Платформы </a:t>
            </a:r>
            <a:r>
              <a:rPr lang="ru-RU" sz="13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э</a:t>
            </a:r>
            <a:r>
              <a:rPr lang="ru-RU" sz="13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ффективных институтов</a:t>
            </a:r>
            <a:r>
              <a:rPr lang="en-US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Хаб планирует содействовать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 семинарам в формате «равный с равным» путем применения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Руководства </a:t>
            </a:r>
            <a:r>
              <a:rPr lang="en-US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Effective Institutions Platform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по проведению семинаров по данному типу </a:t>
            </a:r>
            <a:endParaRPr lang="en-US" sz="1300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Присуждение </a:t>
            </a:r>
            <a:r>
              <a:rPr lang="ru-RU" sz="1300" b="1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стипендий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(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грантов</a:t>
            </a:r>
            <a:r>
              <a:rPr lang="en-GB" sz="1300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) </a:t>
            </a:r>
            <a:r>
              <a:rPr lang="ru-RU" sz="1300" dirty="0">
                <a:solidFill>
                  <a:srgbClr val="2F5597"/>
                </a:solidFill>
                <a:latin typeface="Myriad Pro"/>
                <a:ea typeface="Myriad Pro"/>
                <a:cs typeface="Myriad Pro"/>
              </a:rPr>
              <a:t>госслужащим региональных стран-участниц для обучения в Академии государственного управления при Президенте Республики Казахстан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11350170" y="6400800"/>
            <a:ext cx="424487" cy="39395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91570" y="511175"/>
            <a:ext cx="10057405" cy="8874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cs typeface="Arial" charset="0"/>
              </a:rPr>
              <a:t>Будущие планы</a:t>
            </a:r>
            <a:r>
              <a:rPr lang="en-US" sz="2600" dirty="0">
                <a:solidFill>
                  <a:srgbClr val="2F5597"/>
                </a:solidFill>
                <a:cs typeface="Arial" charset="0"/>
              </a:rPr>
              <a:t>: </a:t>
            </a:r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исследования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955" y="1628030"/>
            <a:ext cx="1097483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Проведение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Исследования ОЭСР в сфере стратегического УЧР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в Казахстане</a:t>
            </a:r>
            <a:endParaRPr lang="en-GB" sz="14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647700" lvl="1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Завершение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исследования по мотивации государственных служащих</a:t>
            </a:r>
            <a:r>
              <a:rPr lang="en-US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в Казахстане и Пакистане совместно с Центром ПРООН по совершенствованию госслужбы в Сингапуре и ПРООН в Пакистане</a:t>
            </a:r>
            <a:r>
              <a:rPr lang="en-GB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.</a:t>
            </a:r>
            <a:endParaRPr lang="en-US" sz="14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Публикация спец. выпуска на тему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«Реформа государственной службы и ее развитие в Китае»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Международного журнала реформы и практики государственной службы (IJCSRP) </a:t>
            </a:r>
          </a:p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Публикация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№ 7-8 выпусков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Международного журнала реформы и практики государственной службы (IJCSRP) </a:t>
            </a:r>
            <a:endParaRPr lang="en-GB" sz="14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Публикация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ежеквартального бюллетеня </a:t>
            </a:r>
            <a:r>
              <a:rPr lang="ru-RU" sz="14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Хаба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, представляющий читателям свежую информацию по вопросам государственной службы и последние новости и публикации </a:t>
            </a:r>
            <a:r>
              <a:rPr lang="ru-RU" sz="14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Хаба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endParaRPr lang="en-US" sz="1400" dirty="0">
              <a:solidFill>
                <a:srgbClr val="2F5597"/>
              </a:solidFill>
              <a:latin typeface="Myriad Pro"/>
              <a:ea typeface="ＭＳ Ｐゴシック"/>
              <a:cs typeface="Myriad Pro"/>
            </a:endParaRPr>
          </a:p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Разработка кейсов и инструкций для воспроизведения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инновационных решений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 результатам первого раунда Конкурса инновационных</a:t>
            </a:r>
            <a:r>
              <a:rPr lang="en-US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решений 2015г.</a:t>
            </a:r>
          </a:p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Проведение совместных исследований на основании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совместных планов работы с партнерами </a:t>
            </a:r>
            <a:r>
              <a:rPr lang="ru-RU" sz="14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Хаба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(ОЭСР, АГУ, НУ, </a:t>
            </a:r>
            <a:r>
              <a:rPr lang="en-GB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NHI, GCPSE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).</a:t>
            </a:r>
          </a:p>
          <a:p>
            <a:pPr marL="647700" indent="-285750">
              <a:lnSpc>
                <a:spcPct val="130000"/>
              </a:lnSpc>
              <a:spcBef>
                <a:spcPts val="300"/>
              </a:spcBef>
              <a:buFont typeface="Wingdings" pitchFamily="2" charset="2"/>
              <a:buChar char="v"/>
            </a:pP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Разработка определенных </a:t>
            </a:r>
            <a:r>
              <a:rPr lang="ru-RU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тематических исследований и кейсов </a:t>
            </a:r>
            <a:r>
              <a:rPr lang="en-GB" sz="1400" b="1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по вопросам госслужбы стран-участниц</a:t>
            </a:r>
            <a:r>
              <a:rPr lang="en-GB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</a:t>
            </a:r>
            <a:r>
              <a:rPr lang="ru-RU" sz="1400" dirty="0" err="1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Хаба</a:t>
            </a:r>
            <a:r>
              <a:rPr lang="ru-RU" sz="1400" dirty="0">
                <a:solidFill>
                  <a:srgbClr val="2F5597"/>
                </a:solidFill>
                <a:latin typeface="Myriad Pro"/>
                <a:ea typeface="ＭＳ Ｐゴシック"/>
                <a:cs typeface="Myriad Pro"/>
              </a:rPr>
              <a:t> с целью продвижения обмена опытом и знаниями среди стран региона посредством изучения успешных практических примеров. 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11356974" y="6400800"/>
            <a:ext cx="483782" cy="2911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18866" y="513568"/>
            <a:ext cx="9701020" cy="76586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Myriad Pro"/>
                <a:cs typeface="Myriad Pro"/>
              </a:rPr>
              <a:t>Официальный вебсайт</a:t>
            </a:r>
            <a:endParaRPr lang="en-GB" sz="2600" dirty="0">
              <a:solidFill>
                <a:srgbClr val="2F5597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624840" y="1731963"/>
            <a:ext cx="108051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Запущен официальный </a:t>
            </a:r>
            <a:r>
              <a:rPr lang="ru-RU" sz="1600" b="1" dirty="0" err="1">
                <a:solidFill>
                  <a:srgbClr val="2F5597"/>
                </a:solidFill>
                <a:latin typeface="Myriad Pro"/>
                <a:cs typeface="Arial" charset="0"/>
              </a:rPr>
              <a:t>вебпортал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600" b="1" dirty="0" err="1">
                <a:solidFill>
                  <a:srgbClr val="2F5597"/>
                </a:solidFill>
                <a:latin typeface="Myriad Pro"/>
                <a:cs typeface="Arial" charset="0"/>
              </a:rPr>
              <a:t>Хаба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 в обновленном формате, предлагающем такие новые разделы как </a:t>
            </a:r>
            <a:r>
              <a:rPr lang="ru-RU" sz="1600" b="1" dirty="0" err="1">
                <a:solidFill>
                  <a:srgbClr val="2F5597"/>
                </a:solidFill>
                <a:latin typeface="Myriad Pro"/>
                <a:cs typeface="Arial" charset="0"/>
              </a:rPr>
              <a:t>страновые</a:t>
            </a:r>
            <a:r>
              <a:rPr lang="ru-RU" sz="1600" b="1" dirty="0">
                <a:solidFill>
                  <a:srgbClr val="2F5597"/>
                </a:solidFill>
                <a:latin typeface="Myriad Pro"/>
                <a:cs typeface="Arial" charset="0"/>
              </a:rPr>
              <a:t> профили, форум, реестр экспертов, электронное обучение и другое</a:t>
            </a:r>
          </a:p>
          <a:p>
            <a:pPr marL="285750" indent="-285750"/>
            <a:endParaRPr lang="en-US" dirty="0">
              <a:solidFill>
                <a:srgbClr val="2F5597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7041" y="896501"/>
            <a:ext cx="74158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anose="020B0503030403020204"/>
                <a:ea typeface="ＭＳ Ｐゴシック" pitchFamily="34" charset="-128"/>
                <a:cs typeface="Myriad Pro"/>
                <a:hlinkClick r:id="rId3"/>
              </a:rPr>
              <a:t>http://www.regionalhub.org/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Myriad Pro" panose="020B0503030403020204"/>
              <a:ea typeface="ＭＳ Ｐゴシック" pitchFamily="34" charset="-128"/>
              <a:cs typeface="Myriad Pro"/>
            </a:endParaRPr>
          </a:p>
        </p:txBody>
      </p:sp>
      <p:pic>
        <p:nvPicPr>
          <p:cNvPr id="56326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41" y="2405852"/>
            <a:ext cx="8199451" cy="376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090612" y="1254530"/>
            <a:ext cx="10195243" cy="50573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3600" dirty="0">
              <a:solidFill>
                <a:srgbClr val="003399"/>
              </a:solidFill>
              <a:latin typeface="Myriad Pro"/>
              <a:ea typeface="ＭＳ Ｐゴシック"/>
              <a:cs typeface="Arial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3600" dirty="0">
              <a:solidFill>
                <a:srgbClr val="003399"/>
              </a:solidFill>
              <a:latin typeface="Myriad Pro"/>
              <a:ea typeface="ＭＳ Ｐゴシック"/>
              <a:cs typeface="Arial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0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Региональный </a:t>
            </a:r>
            <a:r>
              <a:rPr lang="ru-RU" sz="3000" b="1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</a:t>
            </a:r>
            <a:r>
              <a:rPr lang="ru-RU" sz="30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 в сфере государственной службы в Астане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en-US" sz="3000" b="1" dirty="0">
              <a:solidFill>
                <a:srgbClr val="2F5597"/>
              </a:solidFill>
              <a:latin typeface="Myriad Pro"/>
              <a:ea typeface="ＭＳ Ｐゴシック"/>
              <a:cs typeface="Arial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>
                <a:solidFill>
                  <a:srgbClr val="2F5597"/>
                </a:solidFill>
                <a:latin typeface="Myriad Pro"/>
                <a:cs typeface="Arial" charset="0"/>
              </a:rPr>
              <a:t>Здание ООН</a:t>
            </a:r>
            <a:r>
              <a:rPr lang="fi-FI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2600" b="1" dirty="0">
                <a:solidFill>
                  <a:srgbClr val="2F5597"/>
                </a:solidFill>
                <a:latin typeface="Myriad Pro"/>
                <a:cs typeface="Arial" charset="0"/>
              </a:rPr>
              <a:t>ул. </a:t>
            </a:r>
            <a:r>
              <a:rPr lang="ru-RU" sz="2600" b="1" dirty="0" err="1">
                <a:solidFill>
                  <a:srgbClr val="2F5597"/>
                </a:solidFill>
                <a:latin typeface="Myriad Pro"/>
                <a:cs typeface="Arial" charset="0"/>
              </a:rPr>
              <a:t>Бокейхана</a:t>
            </a:r>
            <a:r>
              <a:rPr lang="ru-RU" sz="2600" b="1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fi-FI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14,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>
                <a:solidFill>
                  <a:srgbClr val="2F5597"/>
                </a:solidFill>
                <a:latin typeface="Myriad Pro"/>
                <a:cs typeface="Arial" charset="0"/>
              </a:rPr>
              <a:t>Астана</a:t>
            </a:r>
            <a:r>
              <a:rPr lang="fi-FI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, 010000 </a:t>
            </a:r>
            <a:r>
              <a:rPr lang="ru-RU" sz="2600" b="1" dirty="0">
                <a:solidFill>
                  <a:srgbClr val="2F5597"/>
                </a:solidFill>
                <a:latin typeface="Myriad Pro"/>
                <a:cs typeface="Arial" charset="0"/>
              </a:rPr>
              <a:t>Казахстан</a:t>
            </a:r>
            <a:r>
              <a:rPr lang="fi-FI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>
                <a:solidFill>
                  <a:srgbClr val="2F5597"/>
                </a:solidFill>
                <a:latin typeface="Myriad Pro"/>
                <a:cs typeface="Arial" charset="0"/>
              </a:rPr>
              <a:t>Тел</a:t>
            </a:r>
            <a:r>
              <a:rPr lang="fi-FI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.: +77172 </a:t>
            </a:r>
            <a:r>
              <a:rPr lang="ru-RU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69 65 44 (</a:t>
            </a:r>
            <a:r>
              <a:rPr lang="ru-RU" sz="2600" b="1" dirty="0" err="1">
                <a:solidFill>
                  <a:srgbClr val="2F5597"/>
                </a:solidFill>
                <a:latin typeface="Myriad Pro"/>
                <a:cs typeface="Arial" charset="0"/>
              </a:rPr>
              <a:t>вн</a:t>
            </a:r>
            <a:r>
              <a:rPr lang="en-US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.</a:t>
            </a:r>
            <a:r>
              <a:rPr lang="ru-RU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en-US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2505)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  <a:hlinkClick r:id="rId3"/>
              </a:rPr>
              <a:t>acsh@undp.org</a:t>
            </a:r>
            <a:r>
              <a:rPr lang="en-US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endParaRPr lang="fi-FI" sz="2600" b="1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fi-FI" sz="2600" b="1" dirty="0">
                <a:solidFill>
                  <a:srgbClr val="2F5597"/>
                </a:solidFill>
                <a:latin typeface="Myriad Pro"/>
                <a:ea typeface="ＭＳ Ｐゴシック"/>
                <a:cs typeface="ＭＳ Ｐゴシック"/>
                <a:hlinkClick r:id="rId4"/>
              </a:rPr>
              <a:t>www.regionalhub.org</a:t>
            </a:r>
            <a:endParaRPr lang="ru-RU" sz="2600" b="1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2F5597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endParaRPr lang="ru-RU" sz="3200" dirty="0">
              <a:solidFill>
                <a:srgbClr val="2F5597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fi-FI" sz="3600" dirty="0">
                <a:solidFill>
                  <a:srgbClr val="003399"/>
                </a:solidFill>
                <a:latin typeface="Myriad Pro"/>
                <a:ea typeface="ＭＳ Ｐゴシック"/>
                <a:cs typeface="ＭＳ Ｐゴシック"/>
              </a:rPr>
              <a:t>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en-GB" sz="3600" dirty="0">
              <a:solidFill>
                <a:srgbClr val="003399"/>
              </a:solidFill>
              <a:latin typeface="Myriad Pro"/>
              <a:ea typeface="ＭＳ Ｐゴシック"/>
              <a:cs typeface="ＭＳ Ｐゴシック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3600" dirty="0">
              <a:solidFill>
                <a:srgbClr val="003399"/>
              </a:solidFill>
              <a:latin typeface="Myriad Pro"/>
              <a:ea typeface="ＭＳ Ｐゴシック"/>
              <a:cs typeface="ＭＳ Ｐゴシック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kk-KZ" sz="36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3600" dirty="0">
              <a:solidFill>
                <a:srgbClr val="003399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193925" y="627063"/>
            <a:ext cx="7931150" cy="793750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Создание </a:t>
            </a:r>
            <a:r>
              <a:rPr lang="ru-RU" sz="2600" dirty="0" err="1">
                <a:solidFill>
                  <a:srgbClr val="2F5597"/>
                </a:solidFill>
                <a:ea typeface="ＭＳ Ｐゴシック"/>
                <a:cs typeface="Myriad Pro"/>
              </a:rPr>
              <a:t>Хаба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193925" y="1547814"/>
            <a:ext cx="9160543" cy="19034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>
                <a:solidFill>
                  <a:srgbClr val="2F5597"/>
                </a:solidFill>
                <a:ea typeface="ＭＳ Ｐゴシック"/>
                <a:cs typeface="Arial" charset="0"/>
              </a:rPr>
              <a:t>«…мною поддержана инициатива создания Регионального </a:t>
            </a:r>
            <a:r>
              <a:rPr lang="ru-RU" sz="1700" dirty="0" err="1">
                <a:solidFill>
                  <a:srgbClr val="2F5597"/>
                </a:solidFill>
                <a:ea typeface="ＭＳ Ｐゴシック"/>
                <a:cs typeface="Arial" charset="0"/>
              </a:rPr>
              <a:t>хаба</a:t>
            </a:r>
            <a:r>
              <a:rPr lang="ru-RU" sz="1700" dirty="0">
                <a:solidFill>
                  <a:srgbClr val="2F5597"/>
                </a:solidFill>
                <a:ea typeface="ＭＳ Ｐゴシック"/>
                <a:cs typeface="Arial" charset="0"/>
              </a:rPr>
              <a:t>, который может стать эффективной институциональной базой для непрерывного обмена опытом, знаниями и информацией в сфере государственной службы.» 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100" i="1" dirty="0">
              <a:solidFill>
                <a:srgbClr val="2F5597"/>
              </a:solidFill>
              <a:ea typeface="ＭＳ Ｐゴシック"/>
              <a:cs typeface="Arial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100" i="1" dirty="0">
                <a:solidFill>
                  <a:srgbClr val="2F5597"/>
                </a:solidFill>
                <a:ea typeface="ＭＳ Ｐゴシック"/>
                <a:cs typeface="Arial" charset="0"/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из Приветственного слова Президента Республики Казахстан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 Нурсултана Назарбаева участникам Учредительной конференции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 Регионального </a:t>
            </a:r>
            <a:r>
              <a:rPr lang="ru-RU" sz="1200" i="1" dirty="0" err="1">
                <a:solidFill>
                  <a:srgbClr val="2F5597"/>
                </a:solidFill>
                <a:ea typeface="ＭＳ Ｐゴシック"/>
                <a:cs typeface="Arial" charset="0"/>
              </a:rPr>
              <a:t>хаба</a:t>
            </a:r>
            <a:r>
              <a:rPr lang="ru-RU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 в сфере государственной службы в Астане</a:t>
            </a:r>
            <a:r>
              <a:rPr lang="en-GB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,</a:t>
            </a:r>
            <a:endParaRPr lang="ru-RU" sz="1200" i="1" dirty="0">
              <a:solidFill>
                <a:srgbClr val="2F5597"/>
              </a:solidFill>
              <a:ea typeface="ＭＳ Ｐゴシック"/>
              <a:cs typeface="Arial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 1</a:t>
            </a:r>
            <a:r>
              <a:rPr lang="en-GB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5 </a:t>
            </a:r>
            <a:r>
              <a:rPr lang="ru-RU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марта</a:t>
            </a:r>
            <a:r>
              <a:rPr lang="en-GB" sz="1200" i="1" dirty="0">
                <a:solidFill>
                  <a:srgbClr val="2F5597"/>
                </a:solidFill>
                <a:ea typeface="ＭＳ Ｐゴシック"/>
                <a:cs typeface="Arial" charset="0"/>
              </a:rPr>
              <a:t> 2013</a:t>
            </a:r>
            <a:endParaRPr lang="en-US" sz="1200" i="1" dirty="0">
              <a:solidFill>
                <a:srgbClr val="2F5597"/>
              </a:solidFill>
              <a:ea typeface="ＭＳ Ｐゴシック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>
              <a:solidFill>
                <a:srgbClr val="2F5597"/>
              </a:solidFill>
              <a:ea typeface="ＭＳ Ｐゴシック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>
              <a:solidFill>
                <a:srgbClr val="2F5597"/>
              </a:solidFill>
              <a:ea typeface="ＭＳ Ｐゴシック"/>
              <a:cs typeface="Arial" charset="0"/>
            </a:endParaRP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1547814"/>
            <a:ext cx="1668462" cy="22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25463" y="3895567"/>
            <a:ext cx="7633800" cy="27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«Мы, участники учредительной конференции … считаем, что основными задачами Регионального </a:t>
            </a:r>
            <a:r>
              <a:rPr lang="ru-RU" sz="1500" dirty="0" err="1">
                <a:solidFill>
                  <a:srgbClr val="2F5597"/>
                </a:solidFill>
                <a:latin typeface="Myriad Pro"/>
                <a:cs typeface="Arial" charset="0"/>
              </a:rPr>
              <a:t>хаба</a:t>
            </a:r>
            <a:r>
              <a:rPr lang="ru-RU" sz="1500" dirty="0">
                <a:solidFill>
                  <a:srgbClr val="2F5597"/>
                </a:solidFill>
                <a:latin typeface="Myriad Pro"/>
                <a:cs typeface="Arial" charset="0"/>
              </a:rPr>
              <a:t> в сфере государственной службы должны быть: </a:t>
            </a:r>
            <a:endParaRPr lang="en-US" sz="1500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F5597"/>
                </a:solidFill>
                <a:latin typeface="Myriad Pro"/>
                <a:cs typeface="Arial" charset="0"/>
              </a:rPr>
              <a:t>Анализ текущих реформ государственной службы в странах региона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F5597"/>
                </a:solidFill>
                <a:latin typeface="Myriad Pro"/>
                <a:cs typeface="Arial" charset="0"/>
              </a:rPr>
              <a:t>Укрепление сотрудничества и потенциала профессиональной и экспертной сетей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F5597"/>
                </a:solidFill>
                <a:latin typeface="Myriad Pro"/>
                <a:cs typeface="Arial" charset="0"/>
              </a:rPr>
              <a:t>Создание условий и институциональной площадки для непрерывного обмена передовым опытом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F5597"/>
                </a:solidFill>
                <a:latin typeface="Myriad Pro"/>
                <a:cs typeface="Arial" charset="0"/>
              </a:rPr>
              <a:t>Реализация совместных программ и проектов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F5597"/>
                </a:solidFill>
                <a:latin typeface="Myriad Pro"/>
                <a:cs typeface="Arial" charset="0"/>
              </a:rPr>
              <a:t>Содействие в совершенствовании системы государственной службы и качества оказания государственных услуг населению»</a:t>
            </a:r>
            <a:endParaRPr lang="en-US" sz="1100" i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n-US" sz="1100" i="1" dirty="0">
                <a:solidFill>
                  <a:srgbClr val="2F5597"/>
                </a:solidFill>
                <a:latin typeface="Myriad Pro"/>
                <a:cs typeface="Arial" charset="0"/>
              </a:rPr>
              <a:t>                                     </a:t>
            </a:r>
            <a:endParaRPr lang="ru-RU" sz="1100" i="1" dirty="0">
              <a:solidFill>
                <a:srgbClr val="2F5597"/>
              </a:solidFill>
              <a:latin typeface="Myriad Pro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ru-RU" sz="1100" i="1" dirty="0">
                <a:solidFill>
                  <a:srgbClr val="2F5597"/>
                </a:solidFill>
                <a:latin typeface="Myriad Pro"/>
                <a:cs typeface="Arial" charset="0"/>
              </a:rPr>
              <a:t>                      </a:t>
            </a:r>
            <a:r>
              <a:rPr lang="en-US" sz="1100" i="1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endParaRPr lang="en-US" sz="1100" i="1" dirty="0">
              <a:solidFill>
                <a:srgbClr val="2F5597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3552613"/>
            <a:ext cx="3195206" cy="22384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1916" y="6136420"/>
            <a:ext cx="8009206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ts val="0"/>
              </a:spcBef>
            </a:pPr>
            <a:r>
              <a:rPr lang="ru-RU" sz="1150" i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из Декларации Учредительной конференции Регионального </a:t>
            </a:r>
            <a:r>
              <a:rPr lang="ru-RU" sz="1150" i="1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Хаба</a:t>
            </a:r>
            <a:r>
              <a:rPr lang="ru-RU" sz="1150" i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 в сфере госслужбы, 15 Марта 2013</a:t>
            </a:r>
            <a:endParaRPr lang="en-US" sz="1150" i="1" dirty="0">
              <a:solidFill>
                <a:srgbClr val="2F5597"/>
              </a:solidFill>
              <a:latin typeface="Myriad Pro"/>
              <a:ea typeface="ＭＳ Ｐゴシック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193925" y="627063"/>
            <a:ext cx="8159750" cy="793750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Миссия</a:t>
            </a:r>
            <a:r>
              <a:rPr lang="en-US" sz="2600" dirty="0">
                <a:solidFill>
                  <a:srgbClr val="2F5597"/>
                </a:solidFill>
                <a:ea typeface="ＭＳ Ｐゴシック"/>
                <a:cs typeface="Myriad Pro"/>
              </a:rPr>
              <a:t>, </a:t>
            </a:r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цели и направления деятельности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143983" y="1792627"/>
            <a:ext cx="7210485" cy="440389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>
                <a:solidFill>
                  <a:srgbClr val="2F5597"/>
                </a:solidFill>
                <a:cs typeface="Arial" charset="0"/>
              </a:rPr>
              <a:t>Миссия</a:t>
            </a:r>
            <a:r>
              <a:rPr lang="en-US" sz="1800" b="1" dirty="0">
                <a:solidFill>
                  <a:srgbClr val="2F5597"/>
                </a:solidFill>
                <a:cs typeface="Arial" charset="0"/>
              </a:rPr>
              <a:t> 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Оказание содействия повышению эффективности государственной службы посредством поддержки усилий правительств региональных и других стран в наращивании институционального и человеческого потенциала государственной службы</a:t>
            </a:r>
          </a:p>
          <a:p>
            <a:pPr marL="285750" lvl="1" indent="-285750" algn="just" eaLnBrk="1" hangingPunct="1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1800" b="1" dirty="0">
                <a:solidFill>
                  <a:srgbClr val="2F5597"/>
                </a:solidFill>
                <a:cs typeface="Arial" charset="0"/>
              </a:rPr>
              <a:t>Три основные направления деятельности </a:t>
            </a:r>
            <a:r>
              <a:rPr lang="ru-RU" sz="1800" b="1" dirty="0" err="1">
                <a:solidFill>
                  <a:srgbClr val="2F5597"/>
                </a:solidFill>
                <a:cs typeface="Arial" charset="0"/>
              </a:rPr>
              <a:t>Хаба</a:t>
            </a:r>
            <a:endParaRPr lang="en-US" sz="1800" b="1" dirty="0">
              <a:solidFill>
                <a:srgbClr val="2F5597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Партнерство и сотрудничество</a:t>
            </a:r>
            <a:endParaRPr lang="en-US" sz="1800" dirty="0">
              <a:solidFill>
                <a:srgbClr val="2F5597"/>
              </a:solidFill>
              <a:ea typeface="ＭＳ Ｐゴシック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Наращивание потенциала и  обучение по принципу «равный с равным»</a:t>
            </a:r>
            <a:endParaRPr lang="en-US" sz="1800" dirty="0">
              <a:solidFill>
                <a:srgbClr val="2F5597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2F5597"/>
                </a:solidFill>
                <a:cs typeface="Arial" charset="0"/>
              </a:rPr>
              <a:t>Исследования и управление знаниями</a:t>
            </a:r>
            <a:endParaRPr lang="en-US" sz="1800" dirty="0">
              <a:solidFill>
                <a:srgbClr val="2F5597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1" y="1792626"/>
            <a:ext cx="2828925" cy="4248150"/>
          </a:xfrm>
          <a:prstGeom prst="rect">
            <a:avLst/>
          </a:prstGeom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1478604" y="627022"/>
            <a:ext cx="8826931" cy="7945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Страны-участницы и организации-учредители</a:t>
            </a:r>
            <a:endParaRPr lang="en-GB" sz="2600" dirty="0">
              <a:solidFill>
                <a:srgbClr val="FF0000"/>
              </a:solidFill>
              <a:ea typeface="ＭＳ Ｐゴシック" pitchFamily="34" charset="-128"/>
              <a:cs typeface="Myriad Pro"/>
            </a:endParaRPr>
          </a:p>
          <a:p>
            <a:pPr algn="ctr"/>
            <a:endParaRPr lang="en-GB" sz="26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  <a:cs typeface="Myriad Pro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8" y="1935806"/>
            <a:ext cx="780165" cy="43851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94" y="4808771"/>
            <a:ext cx="778180" cy="43472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7" y="2865329"/>
            <a:ext cx="831729" cy="42379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47" y="4816752"/>
            <a:ext cx="780165" cy="45041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67" y="1950111"/>
            <a:ext cx="829802" cy="41110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8" y="1933082"/>
            <a:ext cx="805365" cy="41354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11" y="2864730"/>
            <a:ext cx="811175" cy="4072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27" y="2865722"/>
            <a:ext cx="800065" cy="41784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27" y="2887020"/>
            <a:ext cx="779419" cy="434160"/>
          </a:xfrm>
          <a:prstGeom prst="rect">
            <a:avLst/>
          </a:prstGeom>
          <a:ln w="3175">
            <a:solidFill>
              <a:schemeClr val="tx1"/>
            </a:solidFill>
            <a:miter lim="800000"/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23" y="3836534"/>
            <a:ext cx="809021" cy="462360"/>
          </a:xfrm>
          <a:prstGeom prst="rect">
            <a:avLst/>
          </a:prstGeom>
          <a:ln w="3175">
            <a:solidFill>
              <a:schemeClr val="tx1"/>
            </a:solidFill>
            <a:miter lim="800000"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79" y="3873743"/>
            <a:ext cx="777573" cy="415440"/>
          </a:xfrm>
          <a:prstGeom prst="rect">
            <a:avLst/>
          </a:prstGeom>
          <a:ln w="3175">
            <a:solidFill>
              <a:schemeClr val="tx1"/>
            </a:solidFill>
            <a:miter lim="800000"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85" y="4793085"/>
            <a:ext cx="789904" cy="4504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88" y="4851077"/>
            <a:ext cx="842506" cy="41269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28" y="1961723"/>
            <a:ext cx="819150" cy="39228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7" y="2858129"/>
            <a:ext cx="787579" cy="4312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54" y="2861213"/>
            <a:ext cx="809023" cy="4732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59" y="2859050"/>
            <a:ext cx="789900" cy="43416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62" y="3832823"/>
            <a:ext cx="845276" cy="46483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210" y="2864258"/>
            <a:ext cx="777572" cy="4341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95" y="4826692"/>
            <a:ext cx="845274" cy="44299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15" y="1924482"/>
            <a:ext cx="777572" cy="42214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79" y="4820405"/>
            <a:ext cx="809022" cy="44733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08" y="3836534"/>
            <a:ext cx="809021" cy="46236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70" y="3843152"/>
            <a:ext cx="800067" cy="46781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08" y="4839564"/>
            <a:ext cx="800065" cy="44275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35" y="3788578"/>
            <a:ext cx="819150" cy="46832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39" y="5930427"/>
            <a:ext cx="735719" cy="437092"/>
          </a:xfrm>
          <a:prstGeom prst="rect">
            <a:avLst/>
          </a:prstGeom>
        </p:spPr>
      </p:pic>
      <p:pic>
        <p:nvPicPr>
          <p:cNvPr id="75" name="Picture 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6" y="1951469"/>
            <a:ext cx="760280" cy="42355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22" y="3788641"/>
            <a:ext cx="780164" cy="477398"/>
          </a:xfrm>
          <a:prstGeom prst="rect">
            <a:avLst/>
          </a:prstGeom>
        </p:spPr>
      </p:pic>
      <p:pic>
        <p:nvPicPr>
          <p:cNvPr id="78" name="Изображение 921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26895" y="1971145"/>
            <a:ext cx="810193" cy="426044"/>
          </a:xfrm>
          <a:prstGeom prst="rect">
            <a:avLst/>
          </a:prstGeom>
        </p:spPr>
      </p:pic>
      <p:pic>
        <p:nvPicPr>
          <p:cNvPr id="79" name="Изображение 921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176283" y="3864930"/>
            <a:ext cx="787581" cy="418576"/>
          </a:xfrm>
          <a:prstGeom prst="rect">
            <a:avLst/>
          </a:prstGeom>
        </p:spPr>
      </p:pic>
      <p:pic>
        <p:nvPicPr>
          <p:cNvPr id="80" name="Изображение 922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13832" y="2851038"/>
            <a:ext cx="780163" cy="417303"/>
          </a:xfrm>
          <a:prstGeom prst="rect">
            <a:avLst/>
          </a:prstGeom>
        </p:spPr>
      </p:pic>
      <p:pic>
        <p:nvPicPr>
          <p:cNvPr id="81" name="Изображение 2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43696" y="4812019"/>
            <a:ext cx="819152" cy="46676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79" y="5901700"/>
            <a:ext cx="1092295" cy="437092"/>
          </a:xfrm>
          <a:prstGeom prst="rect">
            <a:avLst/>
          </a:prstGeom>
        </p:spPr>
      </p:pic>
      <p:sp>
        <p:nvSpPr>
          <p:cNvPr id="43" name="Номер слайда 1"/>
          <p:cNvSpPr txBox="1">
            <a:spLocks/>
          </p:cNvSpPr>
          <p:nvPr/>
        </p:nvSpPr>
        <p:spPr>
          <a:xfrm>
            <a:off x="11356622" y="6367519"/>
            <a:ext cx="429932" cy="37794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ru-RU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323" y="2401312"/>
            <a:ext cx="10425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Афганистан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Армения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    Азербайджан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Беларусь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Босния и Герцеговина   </a:t>
            </a:r>
            <a:r>
              <a:rPr lang="en-US" sz="11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sz="11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Бутан</a:t>
            </a:r>
            <a:r>
              <a:rPr lang="en-US" sz="11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sz="11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     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Канада 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Китай   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Эстония                          	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626" y="3392450"/>
            <a:ext cx="11349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Грузия            Германия          Франция  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Венгрия 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Индия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Индонезия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   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Япония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Казахстан       Южная Корея        Кыргызстан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3322" y="4303165"/>
            <a:ext cx="101168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Литва         БЮР Македония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Молдова           Монголия         Нидерланды       Пакистан           Палестина          Польша              Словакия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1187" y="5356603"/>
            <a:ext cx="9196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Испания               Швеция            Таджикистан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Таиланд   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 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Турция            </a:t>
            </a:r>
            <a:r>
              <a:rPr lang="en-US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latin typeface="Myriad Pro" panose="020B0503030403020204" pitchFamily="34" charset="0"/>
                <a:ea typeface="ＭＳ Ｐゴシック" pitchFamily="34" charset="-128"/>
                <a:cs typeface="Arial" pitchFamily="34" charset="0"/>
              </a:rPr>
              <a:t>Украина            Великобритания          США</a:t>
            </a:r>
            <a:endParaRPr lang="ru-RU" sz="1200" dirty="0"/>
          </a:p>
        </p:txBody>
      </p:sp>
      <p:pic>
        <p:nvPicPr>
          <p:cNvPr id="1026" name="Picture 2" descr="https://upload.wikimedia.org/wikipedia/commons/thumb/0/00/Flag_of_Palestine.svg/2000px-Flag_of_Palestine.svg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37" y="3843672"/>
            <a:ext cx="785398" cy="435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P logo 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7" y="5625803"/>
            <a:ext cx="476017" cy="1046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gionalhub.org/wp-content/uploads/2016/03/World_Bank_logo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18" y="5978676"/>
            <a:ext cx="1422882" cy="283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59" y="5859972"/>
            <a:ext cx="1183871" cy="437092"/>
          </a:xfrm>
          <a:prstGeom prst="rect">
            <a:avLst/>
          </a:prstGeom>
        </p:spPr>
      </p:pic>
      <p:pic>
        <p:nvPicPr>
          <p:cNvPr id="1036" name="Picture 12" descr="http://www.mapsofworld.com/flags/images/indonesia-flag.gif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05" y="2880294"/>
            <a:ext cx="784168" cy="449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4908" y="1473554"/>
            <a:ext cx="609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3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6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 страны-участницы и 5 международных организаций</a:t>
            </a:r>
            <a:endParaRPr lang="ru-RU" dirty="0"/>
          </a:p>
        </p:txBody>
      </p:sp>
      <p:pic>
        <p:nvPicPr>
          <p:cNvPr id="73" name="Изображение 7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564442" y="1894769"/>
            <a:ext cx="715826" cy="474015"/>
          </a:xfrm>
          <a:prstGeom prst="rect">
            <a:avLst/>
          </a:prstGeom>
        </p:spPr>
      </p:pic>
      <p:pic>
        <p:nvPicPr>
          <p:cNvPr id="76" name="Изображение 7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253814" y="1917587"/>
            <a:ext cx="719192" cy="4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2194437" y="627022"/>
            <a:ext cx="8111098" cy="7945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Партнеры </a:t>
            </a:r>
            <a:r>
              <a:rPr lang="ru-RU" sz="2600" dirty="0" err="1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Хаба</a:t>
            </a:r>
            <a:endParaRPr lang="en-GB" sz="2600" dirty="0">
              <a:solidFill>
                <a:srgbClr val="FF0000"/>
              </a:solidFill>
              <a:ea typeface="ＭＳ Ｐゴシック" pitchFamily="34" charset="-128"/>
              <a:cs typeface="Myriad Pro"/>
            </a:endParaRPr>
          </a:p>
          <a:p>
            <a:pPr algn="ctr"/>
            <a:endParaRPr lang="en-GB" sz="26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  <a:cs typeface="Myriad Pro"/>
            </a:endParaRPr>
          </a:p>
        </p:txBody>
      </p:sp>
      <p:sp>
        <p:nvSpPr>
          <p:cNvPr id="43" name="Номер слайда 1"/>
          <p:cNvSpPr txBox="1">
            <a:spLocks/>
          </p:cNvSpPr>
          <p:nvPr/>
        </p:nvSpPr>
        <p:spPr>
          <a:xfrm>
            <a:off x="11356622" y="6366267"/>
            <a:ext cx="429932" cy="34624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endParaRPr lang="ru-RU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4" name="Изображение 9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56" y="1725689"/>
            <a:ext cx="791684" cy="749317"/>
          </a:xfrm>
          <a:prstGeom prst="rect">
            <a:avLst/>
          </a:prstGeom>
        </p:spPr>
      </p:pic>
      <p:pic>
        <p:nvPicPr>
          <p:cNvPr id="45" name="Изображение 92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399" y="5686452"/>
            <a:ext cx="1197089" cy="679815"/>
          </a:xfrm>
          <a:prstGeom prst="rect">
            <a:avLst/>
          </a:prstGeom>
        </p:spPr>
      </p:pic>
      <p:pic>
        <p:nvPicPr>
          <p:cNvPr id="8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65" y="1784521"/>
            <a:ext cx="716611" cy="678261"/>
          </a:xfrm>
          <a:prstGeom prst="rect">
            <a:avLst/>
          </a:prstGeom>
        </p:spPr>
      </p:pic>
      <p:pic>
        <p:nvPicPr>
          <p:cNvPr id="84" name="Рисунок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7" y="3876267"/>
            <a:ext cx="1108768" cy="52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Изображение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550" y="1875689"/>
            <a:ext cx="1146967" cy="351109"/>
          </a:xfrm>
          <a:prstGeom prst="rect">
            <a:avLst/>
          </a:prstGeom>
        </p:spPr>
      </p:pic>
      <p:pic>
        <p:nvPicPr>
          <p:cNvPr id="86" name="Изображение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115" y="1663374"/>
            <a:ext cx="844607" cy="799408"/>
          </a:xfrm>
          <a:prstGeom prst="rect">
            <a:avLst/>
          </a:prstGeom>
        </p:spPr>
      </p:pic>
      <p:pic>
        <p:nvPicPr>
          <p:cNvPr id="87" name="Изображение 92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854" y="4871530"/>
            <a:ext cx="1044854" cy="766427"/>
          </a:xfrm>
          <a:prstGeom prst="rect">
            <a:avLst/>
          </a:prstGeom>
        </p:spPr>
      </p:pic>
      <p:pic>
        <p:nvPicPr>
          <p:cNvPr id="88" name="Изображение 92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547" y="5774683"/>
            <a:ext cx="1214548" cy="661980"/>
          </a:xfrm>
          <a:prstGeom prst="rect">
            <a:avLst/>
          </a:prstGeom>
        </p:spPr>
      </p:pic>
      <p:pic>
        <p:nvPicPr>
          <p:cNvPr id="89" name="Изображение 92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3548" y="4818851"/>
            <a:ext cx="1140354" cy="871783"/>
          </a:xfrm>
          <a:prstGeom prst="rect">
            <a:avLst/>
          </a:prstGeom>
        </p:spPr>
      </p:pic>
      <p:pic>
        <p:nvPicPr>
          <p:cNvPr id="90" name="Рисунок 2" descr="G:\logo1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53" y="2676811"/>
            <a:ext cx="859033" cy="85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Изображение 92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2837" y="2638678"/>
            <a:ext cx="913579" cy="864687"/>
          </a:xfrm>
          <a:prstGeom prst="rect">
            <a:avLst/>
          </a:prstGeom>
        </p:spPr>
      </p:pic>
      <p:pic>
        <p:nvPicPr>
          <p:cNvPr id="92" name="Изображение 92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2188" y="3900352"/>
            <a:ext cx="1529091" cy="649790"/>
          </a:xfrm>
          <a:prstGeom prst="rect">
            <a:avLst/>
          </a:prstGeom>
        </p:spPr>
      </p:pic>
      <p:pic>
        <p:nvPicPr>
          <p:cNvPr id="93" name="Изображение 92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3302" y="1859302"/>
            <a:ext cx="1747761" cy="411881"/>
          </a:xfrm>
          <a:prstGeom prst="rect">
            <a:avLst/>
          </a:prstGeom>
        </p:spPr>
      </p:pic>
      <p:pic>
        <p:nvPicPr>
          <p:cNvPr id="94" name="Изображение 92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9430" y="4984876"/>
            <a:ext cx="1254509" cy="410183"/>
          </a:xfrm>
          <a:prstGeom prst="rect">
            <a:avLst/>
          </a:prstGeom>
        </p:spPr>
      </p:pic>
      <p:pic>
        <p:nvPicPr>
          <p:cNvPr id="95" name="Изображение 92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8787" y="1830215"/>
            <a:ext cx="1049058" cy="426970"/>
          </a:xfrm>
          <a:prstGeom prst="rect">
            <a:avLst/>
          </a:prstGeom>
        </p:spPr>
      </p:pic>
      <p:pic>
        <p:nvPicPr>
          <p:cNvPr id="96" name="Рисунок 1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36" y="4885527"/>
            <a:ext cx="1285124" cy="470286"/>
          </a:xfrm>
          <a:prstGeom prst="rect">
            <a:avLst/>
          </a:prstGeom>
        </p:spPr>
      </p:pic>
      <p:pic>
        <p:nvPicPr>
          <p:cNvPr id="97" name="Рисунок 1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63" y="4991561"/>
            <a:ext cx="2089456" cy="27812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40" y="2648210"/>
            <a:ext cx="839417" cy="8394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17" y="2666644"/>
            <a:ext cx="724000" cy="936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93" y="5814754"/>
            <a:ext cx="1376319" cy="633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98" y="3649797"/>
            <a:ext cx="1416655" cy="1063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9" y="2799751"/>
            <a:ext cx="2441375" cy="404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21" y="2666644"/>
            <a:ext cx="802217" cy="868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77" y="4540003"/>
            <a:ext cx="1181243" cy="1181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39" y="3849478"/>
            <a:ext cx="2415404" cy="49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4579" y="3780438"/>
            <a:ext cx="853725" cy="853725"/>
          </a:xfrm>
          <a:prstGeom prst="rect">
            <a:avLst/>
          </a:prstGeom>
        </p:spPr>
      </p:pic>
      <p:pic>
        <p:nvPicPr>
          <p:cNvPr id="1028" name="Picture 4" descr="gerb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29" y="3731285"/>
            <a:ext cx="938620" cy="952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57063" y="5558178"/>
            <a:ext cx="931228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7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193925" y="627063"/>
            <a:ext cx="7931150" cy="793750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Сотрудничество с Организацией Объединенных Наций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8504" y="1352690"/>
            <a:ext cx="107059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Программа Развития ООН является основным партнером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 в осуществлении его миссии. </a:t>
            </a:r>
          </a:p>
          <a:p>
            <a:endParaRPr lang="ru-RU" sz="1600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Деятельность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 является одним из примеров, когда Казахстан работает не только над своим достижением Целей устойчивого развития, в частности, целей №16 и №17, но и поддерживает правительства других стран нашего региона в этом направлении.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61710" y="2953128"/>
            <a:ext cx="719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Одна из основных задач этой цели заключается в создании странами эффективных, подотчетных и прозрачных институтов на всех уровнях. Передовая практика государственной службы, без сомнения, будет играть ключевую роль в достижении этой цели.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1709" y="3883951"/>
            <a:ext cx="7196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Партнерские отношения на глобальном, региональном и местном уровнях между правительствами, частным сектором и гражданским обществом.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8503" y="4399100"/>
            <a:ext cx="10901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В преддверии голосования для избрания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в непостоянные члены Совета Безопасности ООН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, по инициативе Постоянного Представительства Казахстан при ООН в июне 2015 г. Хабом была проведена Конференция в штаб-квартире ООН по теме «Международное сотрудничество в целях совершенствования государственной службы: мост для достижения Целей устойчивого развития» с участием представителей стран Латинской Америки и Африки.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5597"/>
              </a:solidFill>
              <a:latin typeface="Myriad Pro"/>
              <a:ea typeface="ＭＳ Ｐゴシック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В июне 2016 г. совместно с МИД РК и Посольством Казахстана в Эфиопии и ПРООН провели в г. Аддис-Абеба семинара для представителей внешнеполитических ведомств более 40 стран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Африканского союза.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9497" y="3069873"/>
            <a:ext cx="993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Цель 16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09497" y="3937435"/>
            <a:ext cx="993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Цель 17</a:t>
            </a:r>
          </a:p>
        </p:txBody>
      </p:sp>
    </p:spTree>
    <p:extLst>
      <p:ext uri="{BB962C8B-B14F-4D97-AF65-F5344CB8AC3E}">
        <p14:creationId xmlns:p14="http://schemas.microsoft.com/office/powerpoint/2010/main" val="392912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744394" y="627063"/>
            <a:ext cx="8380681" cy="793750"/>
          </a:xfrm>
        </p:spPr>
        <p:txBody>
          <a:bodyPr/>
          <a:lstStyle/>
          <a:p>
            <a:pPr algn="ctr" eaLnBrk="1" hangingPunct="1"/>
            <a:r>
              <a:rPr lang="ru-RU" sz="2600" dirty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Myriad Pro"/>
              </a:rPr>
              <a:t>Признание </a:t>
            </a:r>
            <a:r>
              <a:rPr lang="ru-RU" sz="2600" dirty="0">
                <a:solidFill>
                  <a:srgbClr val="2F5597"/>
                </a:solidFill>
                <a:ea typeface="ＭＳ Ｐゴシック"/>
                <a:cs typeface="Myriad Pro"/>
              </a:rPr>
              <a:t>Организации Объединенных Наций</a:t>
            </a:r>
            <a:endParaRPr lang="en-GB" sz="2600" dirty="0">
              <a:solidFill>
                <a:srgbClr val="2F5597"/>
              </a:solidFill>
              <a:ea typeface="ＭＳ Ｐゴシック"/>
              <a:cs typeface="Myriad Pro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59655" y="1688123"/>
            <a:ext cx="8130705" cy="221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2200" b="0" i="0" kern="1200">
                <a:solidFill>
                  <a:srgbClr val="003399"/>
                </a:solidFill>
                <a:latin typeface="Myriad Pro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4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charset="0"/>
              <a:buNone/>
            </a:pPr>
            <a:r>
              <a:rPr lang="ru-RU" sz="1600" dirty="0">
                <a:solidFill>
                  <a:srgbClr val="2F5597"/>
                </a:solidFill>
                <a:ea typeface="ＭＳ Ｐゴシック"/>
                <a:cs typeface="Arial" charset="0"/>
              </a:rPr>
              <a:t>«</a:t>
            </a:r>
            <a:r>
              <a:rPr lang="en-US" sz="1600" dirty="0">
                <a:solidFill>
                  <a:srgbClr val="2F5597"/>
                </a:solidFill>
                <a:ea typeface="ＭＳ Ｐゴシック"/>
                <a:cs typeface="Arial" charset="0"/>
              </a:rPr>
              <a:t>…</a:t>
            </a:r>
            <a:r>
              <a:rPr lang="ru-RU" sz="1600" dirty="0">
                <a:solidFill>
                  <a:srgbClr val="2F5597"/>
                </a:solidFill>
                <a:ea typeface="ＭＳ Ｐゴシック"/>
                <a:cs typeface="Arial" charset="0"/>
              </a:rPr>
              <a:t>Мы рады работать в тесном сотрудничестве с Казахстаном в вопросах совершенствования государственной службы</a:t>
            </a:r>
            <a:r>
              <a:rPr lang="en-US" sz="1600" dirty="0">
                <a:solidFill>
                  <a:srgbClr val="2F5597"/>
                </a:solidFill>
                <a:ea typeface="ＭＳ Ｐゴシック"/>
                <a:cs typeface="Arial" charset="0"/>
              </a:rPr>
              <a:t>. </a:t>
            </a:r>
            <a:r>
              <a:rPr lang="ru-RU" sz="1600" dirty="0">
                <a:solidFill>
                  <a:srgbClr val="2F5597"/>
                </a:solidFill>
                <a:ea typeface="ＭＳ Ｐゴシック"/>
                <a:cs typeface="Arial" charset="0"/>
              </a:rPr>
              <a:t>Твердая приверженность Казахстана в этой области делает логичным выбор места нахождения Регионального </a:t>
            </a:r>
            <a:r>
              <a:rPr lang="ru-RU" sz="1600" dirty="0" err="1">
                <a:solidFill>
                  <a:srgbClr val="2F5597"/>
                </a:solidFill>
                <a:ea typeface="ＭＳ Ｐゴシック"/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ea typeface="ＭＳ Ｐゴシック"/>
                <a:cs typeface="Arial" charset="0"/>
              </a:rPr>
              <a:t> именно в Казахстане, в Астане, партнерством с которым ПРООН гордится.»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1893" y="2975565"/>
            <a:ext cx="547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spcBef>
                <a:spcPts val="0"/>
              </a:spcBef>
              <a:buFont typeface="Arial" charset="0"/>
              <a:buNone/>
            </a:pPr>
            <a:r>
              <a:rPr lang="ru-RU" sz="1200" dirty="0">
                <a:solidFill>
                  <a:srgbClr val="2F5597"/>
                </a:solidFill>
                <a:latin typeface="Myriad Pro"/>
                <a:cs typeface="Arial" charset="0"/>
              </a:rPr>
              <a:t>из выступления Хелен Кларк</a:t>
            </a:r>
            <a:r>
              <a:rPr lang="en-US" sz="1200" dirty="0">
                <a:solidFill>
                  <a:srgbClr val="2F5597"/>
                </a:solidFill>
                <a:latin typeface="Myriad Pro"/>
                <a:cs typeface="Arial" charset="0"/>
              </a:rPr>
              <a:t>, </a:t>
            </a:r>
            <a:r>
              <a:rPr lang="ru-RU" sz="1200" dirty="0">
                <a:solidFill>
                  <a:srgbClr val="2F5597"/>
                </a:solidFill>
                <a:latin typeface="Myriad Pro"/>
                <a:cs typeface="Arial" charset="0"/>
              </a:rPr>
              <a:t>Администратора ПРООН,</a:t>
            </a:r>
          </a:p>
          <a:p>
            <a:pPr marL="0" indent="0" algn="r" eaLnBrk="1" hangingPunct="1">
              <a:spcBef>
                <a:spcPts val="0"/>
              </a:spcBef>
              <a:buFont typeface="Arial" charset="0"/>
              <a:buNone/>
            </a:pPr>
            <a:r>
              <a:rPr lang="ru-RU" sz="1200" dirty="0">
                <a:solidFill>
                  <a:srgbClr val="2F5597"/>
                </a:solidFill>
                <a:latin typeface="Myriad Pro"/>
                <a:cs typeface="Arial" charset="0"/>
              </a:rPr>
              <a:t> на</a:t>
            </a:r>
            <a:r>
              <a:rPr lang="en-US" sz="12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200" dirty="0">
                <a:solidFill>
                  <a:srgbClr val="2F5597"/>
                </a:solidFill>
                <a:latin typeface="Myriad Pro"/>
                <a:cs typeface="Arial" charset="0"/>
              </a:rPr>
              <a:t>VIII </a:t>
            </a:r>
            <a:r>
              <a:rPr lang="ru-RU" sz="1200" dirty="0" err="1">
                <a:solidFill>
                  <a:srgbClr val="2F5597"/>
                </a:solidFill>
                <a:latin typeface="Myriad Pro"/>
                <a:cs typeface="Arial" charset="0"/>
              </a:rPr>
              <a:t>Астанинском</a:t>
            </a:r>
            <a:r>
              <a:rPr lang="ru-RU" sz="1200" dirty="0">
                <a:solidFill>
                  <a:srgbClr val="2F5597"/>
                </a:solidFill>
                <a:latin typeface="Myriad Pro"/>
                <a:cs typeface="Arial" charset="0"/>
              </a:rPr>
              <a:t> экономическом форуме,</a:t>
            </a:r>
            <a:r>
              <a:rPr lang="en-US" sz="1200" dirty="0">
                <a:solidFill>
                  <a:srgbClr val="2F5597"/>
                </a:solidFill>
                <a:latin typeface="Myriad Pro"/>
                <a:cs typeface="Arial" charset="0"/>
              </a:rPr>
              <a:t> </a:t>
            </a:r>
            <a:r>
              <a:rPr lang="ru-RU" sz="1200" dirty="0">
                <a:solidFill>
                  <a:srgbClr val="2F5597"/>
                </a:solidFill>
                <a:latin typeface="Myriad Pro"/>
                <a:cs typeface="Arial" charset="0"/>
              </a:rPr>
              <a:t>21 мая 2015 г. </a:t>
            </a:r>
            <a:endParaRPr lang="en-US" sz="1200" dirty="0">
              <a:solidFill>
                <a:srgbClr val="2F5597"/>
              </a:solidFill>
              <a:latin typeface="Myriad Pro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503" y="3731784"/>
            <a:ext cx="10586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 в 2014 г.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был удостоен специальной премией Управления ООН по сотрудничеству в формате Юг-Юг за укрепление регионального и межрегионального сотрудничества.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В 2016 году на 19-й сессии </a:t>
            </a:r>
            <a:r>
              <a:rPr lang="ru-RU" sz="1600" b="1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Комитет высокого уровня Генеральной Ассамблеи ООН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, высоко оценив работу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Астанинского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, принял специальное решение распространять во всех регионах мира модель </a:t>
            </a:r>
            <a:r>
              <a:rPr lang="ru-RU" sz="1600" dirty="0" err="1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latin typeface="Myriad Pro"/>
                <a:ea typeface="ＭＳ Ｐゴシック"/>
                <a:cs typeface="Arial" charset="0"/>
              </a:rPr>
              <a:t> как успешного примера развития многостороннего сотрудничества.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F5597"/>
              </a:solidFill>
              <a:latin typeface="Myriad Pro"/>
              <a:ea typeface="ＭＳ Ｐゴシック"/>
              <a:cs typeface="Arial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673" y="1569635"/>
            <a:ext cx="2140804" cy="15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38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7371" y="1518259"/>
            <a:ext cx="10977097" cy="4673994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Дире</a:t>
            </a:r>
            <a:r>
              <a:rPr lang="ru-RU" sz="1550" b="1" dirty="0">
                <a:solidFill>
                  <a:srgbClr val="2F5597"/>
                </a:solidFill>
                <a:cs typeface="Arial" charset="0"/>
              </a:rPr>
              <a:t>кт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орат ОЭСР по </a:t>
            </a:r>
            <a:r>
              <a:rPr lang="ru-RU" sz="1600" b="1" dirty="0" err="1">
                <a:solidFill>
                  <a:srgbClr val="2F5597"/>
                </a:solidFill>
                <a:cs typeface="Arial" charset="0"/>
              </a:rPr>
              <a:t>госуправлению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 и территориальному развитию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и 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Хаб 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подписали документы о сотрудничестве по повышению потенциала госслужащих и распространению 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стандартов и принципов ОЭСР 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по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госуправлению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в странах региона 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через платформу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Астанинского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В 2014-2016 гг. совместно с ОЭСР проведен ряд семинаров по повышению потенциала государственных служащих, в том числе по 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автономному государственному аппарату 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для ответственных секретарей и руководителей аппаратов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акимов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областей. В 2014 г. ОЭСР </a:t>
            </a:r>
            <a:r>
              <a:rPr lang="ru-RU" sz="1600" b="1" dirty="0" err="1">
                <a:solidFill>
                  <a:srgbClr val="2F5597"/>
                </a:solidFill>
                <a:cs typeface="Arial" charset="0"/>
              </a:rPr>
              <a:t>софинансировал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 круглый стол в г. Баку, посвященный эффективному оказанию государственных услуг.</a:t>
            </a:r>
            <a:endParaRPr lang="en-US" sz="1600" b="1" dirty="0">
              <a:solidFill>
                <a:srgbClr val="2F5597"/>
              </a:solidFill>
              <a:cs typeface="Arial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ОЭСР предложил распространить опыт </a:t>
            </a:r>
            <a:r>
              <a:rPr lang="ru-RU" sz="1600" b="1" dirty="0" err="1">
                <a:solidFill>
                  <a:srgbClr val="2F5597"/>
                </a:solidFill>
                <a:cs typeface="Arial" charset="0"/>
              </a:rPr>
              <a:t>Астанинского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1600" b="1" dirty="0" err="1">
                <a:solidFill>
                  <a:srgbClr val="2F5597"/>
                </a:solidFill>
                <a:cs typeface="Arial" charset="0"/>
              </a:rPr>
              <a:t>хаба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 в странах Латинской Америки.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Хаб в 2015 г. стал членом 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Платформы эффективных институтов ОЭСР 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(E</a:t>
            </a:r>
            <a:r>
              <a:rPr lang="en-GB" sz="1600" dirty="0" err="1">
                <a:solidFill>
                  <a:srgbClr val="2F5597"/>
                </a:solidFill>
                <a:cs typeface="Arial" charset="0"/>
              </a:rPr>
              <a:t>ffective</a:t>
            </a:r>
            <a:r>
              <a:rPr lang="en-GB" sz="1600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1600" dirty="0" err="1">
                <a:solidFill>
                  <a:srgbClr val="2F5597"/>
                </a:solidFill>
                <a:cs typeface="Arial" charset="0"/>
              </a:rPr>
              <a:t>I</a:t>
            </a:r>
            <a:r>
              <a:rPr lang="en-GB" sz="1600" dirty="0" err="1">
                <a:solidFill>
                  <a:srgbClr val="2F5597"/>
                </a:solidFill>
                <a:cs typeface="Arial" charset="0"/>
              </a:rPr>
              <a:t>nstitutions</a:t>
            </a:r>
            <a:r>
              <a:rPr lang="en-GB" sz="1600" dirty="0">
                <a:solidFill>
                  <a:srgbClr val="2F5597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P</a:t>
            </a:r>
            <a:r>
              <a:rPr lang="en-GB" sz="1600" dirty="0" err="1">
                <a:solidFill>
                  <a:srgbClr val="2F5597"/>
                </a:solidFill>
                <a:cs typeface="Arial" charset="0"/>
              </a:rPr>
              <a:t>latform</a:t>
            </a:r>
            <a:r>
              <a:rPr lang="en-GB" sz="1600" dirty="0">
                <a:solidFill>
                  <a:srgbClr val="2F5597"/>
                </a:solidFill>
                <a:cs typeface="Arial" charset="0"/>
              </a:rPr>
              <a:t>)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, объединяющей более 60 стран и организаций в целях нахождения решений по улучшению качества государственных институтов.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Хаб способствует обмену опытом по принципу «равный с равным».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Хабом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был создан первый Альянс по обмену опытом  по вопросам оказания государственных услуг Азербайджана, Грузии и Казахстана с применением методологии данной  платформы.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F5597"/>
                </a:solidFill>
                <a:cs typeface="Arial" charset="0"/>
              </a:rPr>
              <a:t>Проводится </a:t>
            </a:r>
            <a:r>
              <a:rPr lang="ru-RU" sz="1600" b="1" dirty="0">
                <a:solidFill>
                  <a:srgbClr val="2F5597"/>
                </a:solidFill>
                <a:cs typeface="Arial" charset="0"/>
              </a:rPr>
              <a:t>Исследования ОЭСР в сфере стратегического УЧР</a:t>
            </a:r>
            <a:r>
              <a:rPr lang="ru-RU" sz="1600" dirty="0">
                <a:solidFill>
                  <a:srgbClr val="2F5597"/>
                </a:solidFill>
                <a:cs typeface="Arial" charset="0"/>
              </a:rPr>
              <a:t> в Казахстане</a:t>
            </a:r>
            <a:endParaRPr lang="en-GB" sz="1600" dirty="0">
              <a:solidFill>
                <a:srgbClr val="2F5597"/>
              </a:solidFill>
              <a:cs typeface="Arial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E79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E79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F4E79"/>
              </a:solidFill>
              <a:latin typeface="Myriad Pro" panose="020B0503030403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sz="1600" dirty="0">
              <a:solidFill>
                <a:srgbClr val="1F4E7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11354468" y="6380394"/>
            <a:ext cx="51421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2194437" y="627022"/>
            <a:ext cx="8111098" cy="7945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cs typeface="Myriad Pro"/>
              </a:rPr>
              <a:t>Сотрудничество с ОЭСР</a:t>
            </a:r>
            <a:endParaRPr lang="en-GB" sz="2600" dirty="0">
              <a:solidFill>
                <a:srgbClr val="FF0000"/>
              </a:solidFill>
              <a:ea typeface="ＭＳ Ｐゴシック" pitchFamily="34" charset="-128"/>
              <a:cs typeface="Myriad Pro"/>
            </a:endParaRPr>
          </a:p>
          <a:p>
            <a:pPr algn="ctr"/>
            <a:endParaRPr lang="en-GB" sz="26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9068700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7798</TotalTime>
  <Words>4027</Words>
  <Application>Microsoft Office PowerPoint</Application>
  <PresentationFormat>Широкоэкранный</PresentationFormat>
  <Paragraphs>448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Myriad Pro</vt:lpstr>
      <vt:lpstr>Times New Roman</vt:lpstr>
      <vt:lpstr>Wingdings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Fariza Mukanova</dc:creator>
  <cp:lastModifiedBy>Sabina Mendybayeva</cp:lastModifiedBy>
  <cp:revision>521</cp:revision>
  <cp:lastPrinted>2016-09-24T07:08:57Z</cp:lastPrinted>
  <dcterms:created xsi:type="dcterms:W3CDTF">2016-03-09T04:52:19Z</dcterms:created>
  <dcterms:modified xsi:type="dcterms:W3CDTF">2016-12-02T08:56:09Z</dcterms:modified>
</cp:coreProperties>
</file>