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FD52B"/>
    <a:srgbClr val="FFDF62"/>
    <a:srgbClr val="FFE680"/>
    <a:srgbClr val="FFE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1191-4C8D-4E16-A511-02542606168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B511D-7E5F-4124-BD42-ACBD03F8C05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Civil servant Performance Assessment procedure in Ukraine</a:t>
            </a:r>
          </a:p>
          <a:p>
            <a:r>
              <a:rPr lang="uk-UA" altLang="uk-UA" dirty="0"/>
              <a:t>Порядок оцінки роботи державного службовця в Україні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/>
              <a:t>1 стовпчик</a:t>
            </a:r>
            <a:endParaRPr lang="uk-UA" dirty="0"/>
          </a:p>
          <a:p>
            <a:endParaRPr lang="uk-UA" dirty="0"/>
          </a:p>
          <a:p>
            <a:r>
              <a:rPr lang="uk-UA" dirty="0"/>
              <a:t>Випробування</a:t>
            </a:r>
          </a:p>
          <a:p>
            <a:r>
              <a:rPr lang="en-US" b="1" dirty="0"/>
              <a:t>Probation</a:t>
            </a:r>
            <a:endParaRPr lang="uk-UA" b="1" dirty="0"/>
          </a:p>
          <a:p>
            <a:endParaRPr lang="uk-UA" dirty="0"/>
          </a:p>
          <a:p>
            <a:r>
              <a:rPr lang="uk-UA" dirty="0"/>
              <a:t>Запропоновано таку послідовність дій при визначенні завдань та ключових</a:t>
            </a:r>
          </a:p>
          <a:p>
            <a:r>
              <a:rPr lang="uk-UA" dirty="0"/>
              <a:t>показників:</a:t>
            </a:r>
          </a:p>
          <a:p>
            <a:r>
              <a:rPr lang="uk-UA" b="1" dirty="0"/>
              <a:t>The following order of actions is proposed for identifying tasks and key</a:t>
            </a:r>
          </a:p>
          <a:p>
            <a:r>
              <a:rPr lang="uk-UA" b="1" dirty="0"/>
              <a:t>indicators:</a:t>
            </a:r>
          </a:p>
          <a:p>
            <a:endParaRPr lang="uk-UA" dirty="0"/>
          </a:p>
          <a:p>
            <a:r>
              <a:rPr lang="uk-UA" dirty="0"/>
              <a:t>1. виокремлення керівником державного органу пріоритетних завдань для</a:t>
            </a:r>
          </a:p>
          <a:p>
            <a:r>
              <a:rPr lang="uk-UA" dirty="0"/>
              <a:t>директорату, генерального департаменту та доведення змісту таких завдань до</a:t>
            </a:r>
          </a:p>
          <a:p>
            <a:r>
              <a:rPr lang="uk-UA" dirty="0"/>
              <a:t>відповідних державних службовців;</a:t>
            </a:r>
          </a:p>
          <a:p>
            <a:r>
              <a:rPr lang="uk-UA" b="1" dirty="0"/>
              <a:t>The head of the public body should identify priority tasks for a Directorate,</a:t>
            </a:r>
          </a:p>
          <a:p>
            <a:r>
              <a:rPr lang="uk-UA" b="1" dirty="0"/>
              <a:t>Department General and explain those tasks to relevant civil servants;</a:t>
            </a:r>
          </a:p>
          <a:p>
            <a:endParaRPr lang="uk-UA" dirty="0"/>
          </a:p>
          <a:p>
            <a:r>
              <a:rPr lang="uk-UA" dirty="0"/>
              <a:t>2. виокремлення керівником державної служби пріоритетних завдань для кожного</a:t>
            </a:r>
          </a:p>
          <a:p>
            <a:r>
              <a:rPr lang="uk-UA" dirty="0"/>
              <a:t>державного службовця з урахуванням його посадових обов’язків;</a:t>
            </a:r>
          </a:p>
          <a:p>
            <a:r>
              <a:rPr lang="uk-UA" b="1" dirty="0"/>
              <a:t>the chief of civil service should identify priority tasks for each civil servant</a:t>
            </a:r>
          </a:p>
          <a:p>
            <a:r>
              <a:rPr lang="uk-UA" b="1" dirty="0"/>
              <a:t>on the basis of her/his job description;</a:t>
            </a:r>
          </a:p>
          <a:p>
            <a:endParaRPr lang="uk-UA" dirty="0"/>
          </a:p>
          <a:p>
            <a:r>
              <a:rPr lang="uk-UA" dirty="0"/>
              <a:t>3. затвердження наказом керівника державної служби завдань та ключових</a:t>
            </a:r>
          </a:p>
          <a:p>
            <a:r>
              <a:rPr lang="uk-UA" dirty="0"/>
              <a:t>показників на період випробування;</a:t>
            </a:r>
          </a:p>
          <a:p>
            <a:r>
              <a:rPr lang="uk-UA" b="1" dirty="0"/>
              <a:t>the chief of civil service should issue an order on approval of tasks and key</a:t>
            </a:r>
          </a:p>
          <a:p>
            <a:r>
              <a:rPr lang="uk-UA" b="1" dirty="0"/>
              <a:t>indicators for the probation period;</a:t>
            </a:r>
          </a:p>
          <a:p>
            <a:endParaRPr lang="uk-UA" dirty="0"/>
          </a:p>
          <a:p>
            <a:r>
              <a:rPr lang="uk-UA" dirty="0"/>
              <a:t>4. ознайомлення державного службовця з наказом про затвердження завдань і</a:t>
            </a:r>
          </a:p>
          <a:p>
            <a:r>
              <a:rPr lang="uk-UA" dirty="0"/>
              <a:t>ключових показників та надання йому завіреної копії такого наказу.</a:t>
            </a:r>
          </a:p>
          <a:p>
            <a:r>
              <a:rPr lang="uk-UA" b="1" dirty="0"/>
              <a:t>a civil servant should be familiarized with the Order on approval of tasks</a:t>
            </a:r>
          </a:p>
          <a:p>
            <a:r>
              <a:rPr lang="uk-UA" b="1" dirty="0"/>
              <a:t>and key indicators and receive a signed copy of the Order.</a:t>
            </a:r>
          </a:p>
          <a:p>
            <a:endParaRPr lang="uk-UA" dirty="0"/>
          </a:p>
          <a:p>
            <a:r>
              <a:rPr lang="uk-UA" b="1" dirty="0"/>
              <a:t>2 стовпчик</a:t>
            </a:r>
          </a:p>
          <a:p>
            <a:endParaRPr lang="uk-UA" b="1" dirty="0"/>
          </a:p>
          <a:p>
            <a:r>
              <a:rPr lang="uk-UA" dirty="0"/>
              <a:t>При визначенні змісту таких завдань доцільно враховувати:</a:t>
            </a:r>
          </a:p>
          <a:p>
            <a:r>
              <a:rPr lang="uk-UA" b="1" dirty="0"/>
              <a:t>The content of the tasks should be coordinated with:</a:t>
            </a:r>
          </a:p>
          <a:p>
            <a:endParaRPr lang="uk-UA" dirty="0"/>
          </a:p>
          <a:p>
            <a:r>
              <a:rPr lang="uk-UA" dirty="0"/>
              <a:t>зміст, кількість завдань покладених на директорат, генеральний департамент;</a:t>
            </a:r>
          </a:p>
          <a:p>
            <a:r>
              <a:rPr lang="uk-UA" b="1" dirty="0"/>
              <a:t>the content and number of tasks for the Directorate, Department General;</a:t>
            </a:r>
          </a:p>
          <a:p>
            <a:endParaRPr lang="uk-UA" dirty="0"/>
          </a:p>
          <a:p>
            <a:r>
              <a:rPr lang="uk-UA" dirty="0"/>
              <a:t>обов’язки, права, повноваження, відповідальність, що покладені на державного</a:t>
            </a:r>
          </a:p>
          <a:p>
            <a:r>
              <a:rPr lang="uk-UA" dirty="0"/>
              <a:t>службовця;</a:t>
            </a:r>
          </a:p>
          <a:p>
            <a:r>
              <a:rPr lang="uk-UA" b="1" dirty="0"/>
              <a:t>duties, rights, powers, responsibilities of the civil servant;</a:t>
            </a:r>
          </a:p>
          <a:p>
            <a:endParaRPr lang="uk-UA" dirty="0"/>
          </a:p>
          <a:p>
            <a:r>
              <a:rPr lang="uk-UA" dirty="0"/>
              <a:t>встановлений строк випробування;</a:t>
            </a:r>
          </a:p>
          <a:p>
            <a:r>
              <a:rPr lang="uk-UA" b="1" dirty="0"/>
              <a:t>established duration of probation period;</a:t>
            </a:r>
          </a:p>
          <a:p>
            <a:endParaRPr lang="uk-UA" dirty="0"/>
          </a:p>
          <a:p>
            <a:r>
              <a:rPr lang="uk-UA" dirty="0"/>
              <a:t>зміст роботи, яку виконує державний службовець.</a:t>
            </a:r>
          </a:p>
          <a:p>
            <a:r>
              <a:rPr lang="uk-UA" b="1" dirty="0"/>
              <a:t>content of work done by the civil servant.</a:t>
            </a:r>
          </a:p>
          <a:p>
            <a:endParaRPr lang="uk-UA" b="1" dirty="0"/>
          </a:p>
          <a:p>
            <a:r>
              <a:rPr lang="en-US" b="1" dirty="0"/>
              <a:t>SMART</a:t>
            </a:r>
            <a:r>
              <a:rPr lang="uk-UA" b="1" dirty="0"/>
              <a:t>-</a:t>
            </a:r>
            <a:r>
              <a:rPr lang="ru-RU" b="1" dirty="0"/>
              <a:t>критер</a:t>
            </a:r>
            <a:r>
              <a:rPr lang="uk-UA" b="1" dirty="0"/>
              <a:t>ії</a:t>
            </a:r>
            <a:endParaRPr lang="uk-UA" altLang="uk-UA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При встановленні відповідності чи невідповідності державного службовця займаній посадів за результатами випробування рекомендується дотримуватися такого підходу в оцінюванні:</a:t>
            </a:r>
          </a:p>
          <a:p>
            <a:r>
              <a:rPr lang="uk-UA" b="1" dirty="0"/>
              <a:t>It is recommended to take the following approach when determining</a:t>
            </a:r>
          </a:p>
          <a:p>
            <a:r>
              <a:rPr lang="uk-UA" b="1" dirty="0"/>
              <a:t>adequacy of a civil servant to her/his position: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1. державний службовець має виконати не менше 80% завдань;</a:t>
            </a:r>
          </a:p>
          <a:p>
            <a:r>
              <a:rPr lang="uk-UA" b="1" dirty="0"/>
              <a:t>A civil servant has to accomplish at least 80% of her/his tasks;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2. завдання вважається виконаним якщо державний службовець досяг в достатній мірі виконання ключових показників, але не менше 80%.</a:t>
            </a:r>
          </a:p>
          <a:p>
            <a:r>
              <a:rPr lang="uk-UA" b="1" dirty="0"/>
              <a:t>a task is considered accomplished if a public servant reached enough key indicators but not less than 80%.</a:t>
            </a:r>
          </a:p>
          <a:p>
            <a:endParaRPr lang="uk-UA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>
                <a:sym typeface="+mn-ea"/>
              </a:rPr>
              <a:t>Оцінювання проводиться на підставі показників</a:t>
            </a:r>
            <a:r>
              <a:rPr lang="en-US" dirty="0">
                <a:sym typeface="+mn-ea"/>
              </a:rPr>
              <a:t>:</a:t>
            </a:r>
            <a:r>
              <a:rPr lang="uk-UA" dirty="0">
                <a:sym typeface="+mn-ea"/>
              </a:rPr>
              <a:t> </a:t>
            </a:r>
            <a:endParaRPr lang="uk-UA" dirty="0"/>
          </a:p>
          <a:p>
            <a:r>
              <a:rPr lang="uk-UA" b="1" dirty="0"/>
              <a:t>Assessment should be done on the basis of</a:t>
            </a:r>
            <a:r>
              <a:rPr lang="en-US" altLang="uk-UA" b="1" dirty="0"/>
              <a:t>:</a:t>
            </a:r>
            <a:endParaRPr lang="uk-UA" b="1" dirty="0"/>
          </a:p>
          <a:p>
            <a:endParaRPr lang="uk-UA" b="1" dirty="0"/>
          </a:p>
          <a:p>
            <a:r>
              <a:rPr lang="uk-UA" dirty="0">
                <a:sym typeface="+mn-ea"/>
              </a:rPr>
              <a:t>ефективності</a:t>
            </a:r>
            <a:endParaRPr lang="uk-UA" dirty="0"/>
          </a:p>
          <a:p>
            <a:r>
              <a:rPr lang="uk-UA" b="1" dirty="0"/>
              <a:t>effectiveness</a:t>
            </a:r>
            <a:endParaRPr lang="uk-UA" dirty="0">
              <a:sym typeface="+mn-ea"/>
            </a:endParaRPr>
          </a:p>
          <a:p>
            <a:endParaRPr lang="uk-UA" dirty="0"/>
          </a:p>
          <a:p>
            <a:r>
              <a:rPr lang="uk-UA" dirty="0">
                <a:sym typeface="+mn-ea"/>
              </a:rPr>
              <a:t>результативності</a:t>
            </a:r>
            <a:endParaRPr lang="uk-UA" dirty="0"/>
          </a:p>
          <a:p>
            <a:r>
              <a:rPr lang="uk-UA" b="1" dirty="0"/>
              <a:t>efficiency </a:t>
            </a:r>
            <a:endParaRPr lang="uk-UA" dirty="0"/>
          </a:p>
          <a:p>
            <a:endParaRPr lang="uk-UA" dirty="0"/>
          </a:p>
          <a:p>
            <a:r>
              <a:rPr lang="uk-UA" dirty="0">
                <a:sym typeface="+mn-ea"/>
              </a:rPr>
              <a:t>якості</a:t>
            </a:r>
            <a:endParaRPr lang="uk-UA" dirty="0"/>
          </a:p>
          <a:p>
            <a:r>
              <a:rPr lang="uk-UA" b="1" dirty="0"/>
              <a:t>quality</a:t>
            </a:r>
          </a:p>
          <a:p>
            <a:endParaRPr lang="uk-UA" dirty="0"/>
          </a:p>
          <a:p>
            <a:r>
              <a:rPr lang="uk-UA" i="1" dirty="0">
                <a:sym typeface="+mn-ea"/>
              </a:rPr>
              <a:t>* якості визначених з урахуванням посадових обов’язків державного службовця, а також дотримання ним правил етичної поведінки та вимог законодавства у сфері запобігання корупції.</a:t>
            </a:r>
            <a:endParaRPr lang="uk-UA" i="1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Учасниками оцінювання є:</a:t>
            </a:r>
          </a:p>
          <a:p>
            <a:r>
              <a:rPr lang="en-US" b="1" dirty="0"/>
              <a:t>The participants of the assessment are:</a:t>
            </a:r>
            <a:endParaRPr lang="uk-UA" dirty="0"/>
          </a:p>
          <a:p>
            <a:endParaRPr lang="uk-UA" dirty="0"/>
          </a:p>
          <a:p>
            <a:r>
              <a:rPr lang="uk-UA" dirty="0"/>
              <a:t>державний службовець;</a:t>
            </a:r>
          </a:p>
          <a:p>
            <a:r>
              <a:rPr lang="uk-UA" b="1" dirty="0"/>
              <a:t>a civil servant;</a:t>
            </a:r>
          </a:p>
          <a:p>
            <a:endParaRPr lang="uk-UA" dirty="0"/>
          </a:p>
          <a:p>
            <a:r>
              <a:rPr lang="uk-UA" dirty="0"/>
              <a:t>особа, яка визначає завдання і ключові показники результативності, ефективності та якості службової діяльності (далі - ключові показники) та здійснює підготовку пропозицій щодо оцінювання результатів службової діяльності державного службовця, який займає посаду державної служби категорії “А;</a:t>
            </a:r>
          </a:p>
          <a:p>
            <a:r>
              <a:rPr lang="uk-UA" b="1" dirty="0"/>
              <a:t>a person who assigns tasks and key indicators of performance effectiveness,</a:t>
            </a:r>
          </a:p>
          <a:p>
            <a:r>
              <a:rPr lang="uk-UA" b="1" dirty="0"/>
              <a:t>efficiency and quality (hereinafter – key indicators) and makes proposals on</a:t>
            </a:r>
          </a:p>
          <a:p>
            <a:r>
              <a:rPr lang="uk-UA" b="1" dirty="0"/>
              <a:t>category A civil servant’s performance assessment;</a:t>
            </a:r>
          </a:p>
          <a:p>
            <a:endParaRPr lang="uk-UA" dirty="0"/>
          </a:p>
          <a:p>
            <a:r>
              <a:rPr lang="uk-UA" dirty="0"/>
              <a:t>безпосередній керівник державного службовця, який займає посаду державної служби категорії “Б” або “В;</a:t>
            </a:r>
          </a:p>
          <a:p>
            <a:r>
              <a:rPr lang="uk-UA" b="1" dirty="0"/>
              <a:t>direct supervisor of a civil servant who takes position of category B or C;</a:t>
            </a:r>
            <a:endParaRPr lang="uk-UA" dirty="0"/>
          </a:p>
          <a:p>
            <a:endParaRPr lang="uk-UA" dirty="0"/>
          </a:p>
          <a:p>
            <a:r>
              <a:rPr lang="uk-UA" dirty="0"/>
              <a:t>керівник самостійного структурного підрозділу (у разі наявності), в якому працює державний службовець, який займає посаду державної служби категорії “Б” або “В”;</a:t>
            </a:r>
          </a:p>
          <a:p>
            <a:r>
              <a:rPr lang="uk-UA" b="1" dirty="0">
                <a:sym typeface="+mn-ea"/>
              </a:rPr>
              <a:t>A chief of an independent structural unit (in case of existence) at which a civil servant serves on a position of category B or C;</a:t>
            </a:r>
            <a:endParaRPr lang="uk-UA" b="1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суб’єкт призначення;</a:t>
            </a:r>
          </a:p>
          <a:p>
            <a:r>
              <a:rPr lang="uk-UA" b="1" dirty="0"/>
              <a:t>Relevant public authority;</a:t>
            </a:r>
          </a:p>
          <a:p>
            <a:endParaRPr lang="uk-UA" dirty="0"/>
          </a:p>
          <a:p>
            <a:r>
              <a:rPr lang="uk-UA" dirty="0"/>
              <a:t>служба управління персоналом</a:t>
            </a:r>
          </a:p>
          <a:p>
            <a:r>
              <a:rPr lang="uk-UA" b="1" dirty="0"/>
              <a:t>HR Service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altLang="en-US"/>
              <a:t>Оцінювання проводиться поетапно:</a:t>
            </a:r>
          </a:p>
          <a:p>
            <a:r>
              <a:rPr lang="ru-RU" altLang="en-US" b="1">
                <a:sym typeface="+mn-ea"/>
              </a:rPr>
              <a:t>Assessment shall be done in stages: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визначення завдань і ключових показників;</a:t>
            </a:r>
          </a:p>
          <a:p>
            <a:r>
              <a:rPr lang="ru-RU" altLang="en-US" b="1">
                <a:sym typeface="+mn-ea"/>
              </a:rPr>
              <a:t>assignment of tasks and key indicators;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визначення результатів виконання завдань;</a:t>
            </a:r>
          </a:p>
          <a:p>
            <a:r>
              <a:rPr lang="ru-RU" altLang="en-US" b="1">
                <a:sym typeface="+mn-ea"/>
              </a:rPr>
              <a:t>processing the results of tasks accomplishment;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затвердження висновку (крім випадків, коли жодне із визначених завдань не підлягає оцінюванню).</a:t>
            </a:r>
          </a:p>
          <a:p>
            <a:r>
              <a:rPr lang="ru-RU" altLang="en-US" b="1"/>
              <a:t>approval of a conclusion (with the exception of cases when none of assigned tasks is subject to assessment).</a:t>
            </a:r>
          </a:p>
          <a:p>
            <a:endParaRPr lang="ru-RU" altLang="en-US" b="1"/>
          </a:p>
          <a:p>
            <a:r>
              <a:rPr lang="ru-RU" altLang="en-US"/>
              <a:t>Державному службовцю визначається від двох до п’яти завдань.</a:t>
            </a:r>
          </a:p>
          <a:p>
            <a:r>
              <a:rPr lang="en-US" altLang="ru-RU" b="1"/>
              <a:t>A public servant shall be assigned from 2 to 5 tasks.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  <a:p>
            <a:r>
              <a:rPr lang="ru-RU" altLang="en-US" dirty="0">
                <a:sym typeface="+mn-ea"/>
              </a:rPr>
              <a:t>В Типовому порядку </a:t>
            </a:r>
            <a:r>
              <a:rPr lang="ru-RU" altLang="en-US" dirty="0" err="1">
                <a:sym typeface="+mn-ea"/>
              </a:rPr>
              <a:t>акцентовано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увагу</a:t>
            </a:r>
            <a:r>
              <a:rPr lang="ru-RU" altLang="en-US" dirty="0">
                <a:sym typeface="+mn-ea"/>
              </a:rPr>
              <a:t> на </a:t>
            </a:r>
            <a:r>
              <a:rPr lang="ru-RU" altLang="en-US" dirty="0" err="1">
                <a:sym typeface="+mn-ea"/>
              </a:rPr>
              <a:t>доцільності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проведення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моніторингу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виконання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завдань</a:t>
            </a:r>
            <a:r>
              <a:rPr lang="ru-RU" altLang="en-US" dirty="0">
                <a:sym typeface="+mn-ea"/>
              </a:rPr>
              <a:t> та </a:t>
            </a:r>
            <a:r>
              <a:rPr lang="ru-RU" altLang="en-US" dirty="0" err="1">
                <a:sym typeface="+mn-ea"/>
              </a:rPr>
              <a:t>ключових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показників</a:t>
            </a:r>
            <a:r>
              <a:rPr lang="ru-RU" altLang="en-US" dirty="0">
                <a:sym typeface="+mn-ea"/>
              </a:rPr>
              <a:t>, </a:t>
            </a:r>
            <a:r>
              <a:rPr lang="ru-RU" altLang="en-US" dirty="0" err="1">
                <a:sym typeface="+mn-ea"/>
              </a:rPr>
              <a:t>що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має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здійснювати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безпосередній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керівник</a:t>
            </a:r>
            <a:r>
              <a:rPr lang="ru-RU" altLang="en-US" dirty="0">
                <a:sym typeface="+mn-ea"/>
              </a:rPr>
              <a:t>.</a:t>
            </a:r>
            <a:endParaRPr lang="ru-RU" altLang="en-US" dirty="0"/>
          </a:p>
          <a:p>
            <a:r>
              <a:rPr lang="ru-RU" altLang="en-US" b="1" dirty="0" err="1"/>
              <a:t>In</a:t>
            </a:r>
            <a:r>
              <a:rPr lang="ru-RU" altLang="en-US" b="1" dirty="0"/>
              <a:t> </a:t>
            </a:r>
            <a:r>
              <a:rPr lang="ru-RU" altLang="en-US" b="1" dirty="0" err="1"/>
              <a:t>the</a:t>
            </a:r>
            <a:r>
              <a:rPr lang="ru-RU" altLang="en-US" b="1" dirty="0"/>
              <a:t> </a:t>
            </a:r>
            <a:r>
              <a:rPr lang="ru-RU" altLang="en-US" b="1" dirty="0" err="1"/>
              <a:t>Uniform</a:t>
            </a:r>
            <a:r>
              <a:rPr lang="ru-RU" altLang="en-US" b="1" dirty="0"/>
              <a:t> </a:t>
            </a:r>
            <a:r>
              <a:rPr lang="ru-RU" altLang="en-US" b="1" dirty="0" err="1"/>
              <a:t>Procedure</a:t>
            </a:r>
            <a:r>
              <a:rPr lang="ru-RU" altLang="en-US" b="1" dirty="0"/>
              <a:t> </a:t>
            </a:r>
            <a:r>
              <a:rPr lang="ru-RU" altLang="en-US" b="1" dirty="0" err="1"/>
              <a:t>attention</a:t>
            </a:r>
            <a:r>
              <a:rPr lang="ru-RU" altLang="en-US" b="1" dirty="0"/>
              <a:t> </a:t>
            </a:r>
            <a:r>
              <a:rPr lang="ru-RU" altLang="en-US" b="1" dirty="0" err="1"/>
              <a:t>is</a:t>
            </a:r>
            <a:r>
              <a:rPr lang="ru-RU" altLang="en-US" b="1" dirty="0"/>
              <a:t> </a:t>
            </a:r>
            <a:r>
              <a:rPr lang="ru-RU" altLang="en-US" b="1" dirty="0" err="1"/>
              <a:t>focused</a:t>
            </a:r>
            <a:r>
              <a:rPr lang="ru-RU" altLang="en-US" b="1" dirty="0"/>
              <a:t> </a:t>
            </a:r>
            <a:r>
              <a:rPr lang="ru-RU" altLang="en-US" b="1" dirty="0" err="1"/>
              <a:t>on</a:t>
            </a:r>
            <a:r>
              <a:rPr lang="ru-RU" altLang="en-US" b="1" dirty="0"/>
              <a:t> </a:t>
            </a:r>
            <a:r>
              <a:rPr lang="ru-RU" altLang="en-US" b="1" dirty="0" err="1"/>
              <a:t>the</a:t>
            </a:r>
            <a:r>
              <a:rPr lang="ru-RU" altLang="en-US" b="1" dirty="0"/>
              <a:t> </a:t>
            </a:r>
            <a:r>
              <a:rPr lang="ru-RU" altLang="en-US" b="1" dirty="0" err="1"/>
              <a:t>responsibility</a:t>
            </a:r>
            <a:r>
              <a:rPr lang="ru-RU" altLang="en-US" b="1" dirty="0"/>
              <a:t> </a:t>
            </a:r>
            <a:r>
              <a:rPr lang="ru-RU" altLang="en-US" b="1" dirty="0" err="1"/>
              <a:t>of</a:t>
            </a:r>
            <a:r>
              <a:rPr lang="ru-RU" altLang="en-US" b="1" dirty="0"/>
              <a:t> </a:t>
            </a:r>
            <a:r>
              <a:rPr lang="ru-RU" altLang="en-US" b="1" dirty="0" err="1"/>
              <a:t>the</a:t>
            </a:r>
            <a:r>
              <a:rPr lang="ru-RU" altLang="en-US" b="1" dirty="0"/>
              <a:t> </a:t>
            </a:r>
            <a:r>
              <a:rPr lang="ru-RU" altLang="en-US" b="1" dirty="0" err="1"/>
              <a:t>direct</a:t>
            </a:r>
            <a:r>
              <a:rPr lang="ru-RU" altLang="en-US" b="1" dirty="0"/>
              <a:t> </a:t>
            </a:r>
            <a:r>
              <a:rPr lang="ru-RU" altLang="en-US" b="1" dirty="0" err="1"/>
              <a:t>supervisor</a:t>
            </a:r>
            <a:r>
              <a:rPr lang="ru-RU" altLang="en-US" b="1" dirty="0"/>
              <a:t> </a:t>
            </a:r>
            <a:r>
              <a:rPr lang="ru-RU" altLang="en-US" b="1" dirty="0" err="1"/>
              <a:t>of</a:t>
            </a:r>
            <a:r>
              <a:rPr lang="ru-RU" altLang="en-US" b="1" dirty="0"/>
              <a:t> a </a:t>
            </a:r>
            <a:r>
              <a:rPr lang="ru-RU" altLang="en-US" b="1" dirty="0" err="1"/>
              <a:t>civil</a:t>
            </a:r>
            <a:r>
              <a:rPr lang="ru-RU" altLang="en-US" b="1" dirty="0"/>
              <a:t> </a:t>
            </a:r>
            <a:r>
              <a:rPr lang="ru-RU" altLang="en-US" b="1" dirty="0" err="1"/>
              <a:t>servant</a:t>
            </a:r>
            <a:r>
              <a:rPr lang="ru-RU" altLang="en-US" b="1" dirty="0"/>
              <a:t> </a:t>
            </a:r>
            <a:r>
              <a:rPr lang="ru-RU" altLang="en-US" b="1" dirty="0" err="1"/>
              <a:t>for</a:t>
            </a:r>
            <a:r>
              <a:rPr lang="ru-RU" altLang="en-US" b="1" dirty="0"/>
              <a:t> </a:t>
            </a:r>
            <a:r>
              <a:rPr lang="ru-RU" altLang="en-US" b="1" dirty="0" err="1"/>
              <a:t>monitoring</a:t>
            </a:r>
            <a:r>
              <a:rPr lang="ru-RU" altLang="en-US" b="1" dirty="0"/>
              <a:t> </a:t>
            </a:r>
            <a:r>
              <a:rPr lang="ru-RU" altLang="en-US" b="1" dirty="0" err="1"/>
              <a:t>of</a:t>
            </a:r>
            <a:r>
              <a:rPr lang="ru-RU" altLang="en-US" b="1" dirty="0"/>
              <a:t> </a:t>
            </a:r>
            <a:r>
              <a:rPr lang="ru-RU" altLang="en-US" b="1" dirty="0" err="1"/>
              <a:t>tasks</a:t>
            </a:r>
            <a:r>
              <a:rPr lang="ru-RU" altLang="en-US" b="1" dirty="0"/>
              <a:t> </a:t>
            </a:r>
            <a:r>
              <a:rPr lang="ru-RU" altLang="en-US" b="1" dirty="0" err="1"/>
              <a:t>accomplishment</a:t>
            </a:r>
            <a:r>
              <a:rPr lang="ru-RU" altLang="en-US" b="1" dirty="0"/>
              <a:t> </a:t>
            </a:r>
            <a:r>
              <a:rPr lang="ru-RU" altLang="en-US" b="1" dirty="0" err="1"/>
              <a:t>and</a:t>
            </a:r>
            <a:r>
              <a:rPr lang="ru-RU" altLang="en-US" b="1" dirty="0"/>
              <a:t> </a:t>
            </a:r>
            <a:r>
              <a:rPr lang="ru-RU" altLang="en-US" b="1" dirty="0" err="1"/>
              <a:t>reaching</a:t>
            </a:r>
            <a:r>
              <a:rPr lang="ru-RU" altLang="en-US" b="1" dirty="0"/>
              <a:t> </a:t>
            </a:r>
            <a:r>
              <a:rPr lang="ru-RU" altLang="en-US" b="1" dirty="0" err="1"/>
              <a:t>key</a:t>
            </a:r>
            <a:r>
              <a:rPr lang="ru-RU" altLang="en-US" b="1" dirty="0"/>
              <a:t> </a:t>
            </a:r>
            <a:r>
              <a:rPr lang="ru-RU" altLang="en-US" b="1" dirty="0" err="1"/>
              <a:t>indicators</a:t>
            </a:r>
            <a:r>
              <a:rPr lang="ru-RU" altLang="en-US" b="1" dirty="0"/>
              <a:t>.</a:t>
            </a:r>
          </a:p>
          <a:p>
            <a:endParaRPr lang="ru-RU" altLang="en-US" dirty="0"/>
          </a:p>
          <a:p>
            <a:r>
              <a:rPr lang="ru-RU" altLang="en-US" dirty="0">
                <a:sym typeface="+mn-ea"/>
              </a:rPr>
              <a:t>Система </a:t>
            </a:r>
            <a:r>
              <a:rPr lang="ru-RU" altLang="en-US" dirty="0" err="1">
                <a:sym typeface="+mn-ea"/>
              </a:rPr>
              <a:t>моніторингу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має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включати</a:t>
            </a:r>
            <a:endParaRPr lang="ru-RU" altLang="en-US" dirty="0">
              <a:sym typeface="+mn-ea"/>
            </a:endParaRPr>
          </a:p>
          <a:p>
            <a:r>
              <a:rPr lang="ru-RU" altLang="en-US" b="1" dirty="0">
                <a:sym typeface="+mn-ea"/>
              </a:rPr>
              <a:t>A </a:t>
            </a:r>
            <a:r>
              <a:rPr lang="ru-RU" altLang="en-US" b="1" dirty="0" err="1">
                <a:sym typeface="+mn-ea"/>
              </a:rPr>
              <a:t>monitoring</a:t>
            </a:r>
            <a:r>
              <a:rPr lang="ru-RU" altLang="en-US" b="1" dirty="0">
                <a:sym typeface="+mn-ea"/>
              </a:rPr>
              <a:t> </a:t>
            </a:r>
            <a:r>
              <a:rPr lang="ru-RU" altLang="en-US" b="1" dirty="0" err="1">
                <a:sym typeface="+mn-ea"/>
              </a:rPr>
              <a:t>should</a:t>
            </a:r>
            <a:r>
              <a:rPr lang="ru-RU" altLang="en-US" b="1" dirty="0">
                <a:sym typeface="+mn-ea"/>
              </a:rPr>
              <a:t> </a:t>
            </a:r>
            <a:r>
              <a:rPr lang="ru-RU" altLang="en-US" b="1" dirty="0" err="1">
                <a:sym typeface="+mn-ea"/>
              </a:rPr>
              <a:t>include</a:t>
            </a:r>
            <a:r>
              <a:rPr lang="ru-RU" altLang="en-US" b="1" dirty="0">
                <a:sym typeface="+mn-ea"/>
              </a:rPr>
              <a:t> </a:t>
            </a:r>
            <a:endParaRPr lang="ru-RU" altLang="en-US" dirty="0"/>
          </a:p>
          <a:p>
            <a:endParaRPr lang="ru-RU" altLang="en-US" dirty="0"/>
          </a:p>
          <a:p>
            <a:r>
              <a:rPr lang="ru-RU" altLang="en-US" dirty="0" err="1">
                <a:sym typeface="+mn-ea"/>
              </a:rPr>
              <a:t>збір</a:t>
            </a:r>
            <a:endParaRPr lang="ru-RU" altLang="en-US" dirty="0"/>
          </a:p>
          <a:p>
            <a:r>
              <a:rPr lang="ru-RU" altLang="en-US" b="1" dirty="0" err="1"/>
              <a:t>collection</a:t>
            </a:r>
            <a:r>
              <a:rPr lang="ru-RU" altLang="en-US" b="1" dirty="0"/>
              <a:t> </a:t>
            </a:r>
            <a:endParaRPr lang="ru-RU" altLang="en-US" dirty="0"/>
          </a:p>
          <a:p>
            <a:endParaRPr lang="ru-RU" altLang="en-US" dirty="0"/>
          </a:p>
          <a:p>
            <a:r>
              <a:rPr lang="uk-UA" altLang="ru-RU" dirty="0">
                <a:sym typeface="+mn-ea"/>
              </a:rPr>
              <a:t>аналіз</a:t>
            </a:r>
            <a:endParaRPr lang="ru-RU" altLang="en-US" dirty="0"/>
          </a:p>
          <a:p>
            <a:r>
              <a:rPr lang="ru-RU" altLang="en-US" b="1" dirty="0" err="1"/>
              <a:t>analysis</a:t>
            </a:r>
            <a:r>
              <a:rPr lang="ru-RU" altLang="en-US" b="1" dirty="0"/>
              <a:t> </a:t>
            </a:r>
            <a:endParaRPr lang="ru-RU" altLang="en-US" dirty="0"/>
          </a:p>
          <a:p>
            <a:endParaRPr lang="uk-UA" altLang="ru-RU" dirty="0"/>
          </a:p>
          <a:p>
            <a:r>
              <a:rPr lang="ru-RU" altLang="en-US" dirty="0" err="1">
                <a:sym typeface="+mn-ea"/>
              </a:rPr>
              <a:t>використання</a:t>
            </a:r>
            <a:endParaRPr lang="ru-RU" altLang="en-US" dirty="0"/>
          </a:p>
          <a:p>
            <a:r>
              <a:rPr lang="ru-RU" altLang="en-US" b="1" dirty="0" err="1"/>
              <a:t>use</a:t>
            </a:r>
            <a:r>
              <a:rPr lang="ru-RU" altLang="en-US" b="1" dirty="0"/>
              <a:t> </a:t>
            </a:r>
            <a:endParaRPr lang="ru-RU" altLang="en-US" dirty="0"/>
          </a:p>
          <a:p>
            <a:endParaRPr lang="ru-RU" altLang="en-US" dirty="0"/>
          </a:p>
          <a:p>
            <a:r>
              <a:rPr lang="ru-RU" altLang="en-US" dirty="0" err="1">
                <a:sym typeface="+mn-ea"/>
              </a:rPr>
              <a:t>даних</a:t>
            </a:r>
            <a:r>
              <a:rPr lang="ru-RU" altLang="en-US" dirty="0">
                <a:sym typeface="+mn-ea"/>
              </a:rPr>
              <a:t>/</a:t>
            </a:r>
            <a:r>
              <a:rPr lang="ru-RU" altLang="en-US" dirty="0" err="1">
                <a:sym typeface="+mn-ea"/>
              </a:rPr>
              <a:t>інформації</a:t>
            </a:r>
            <a:r>
              <a:rPr lang="ru-RU" altLang="en-US" dirty="0">
                <a:sym typeface="+mn-ea"/>
              </a:rPr>
              <a:t> про стан </a:t>
            </a:r>
            <a:r>
              <a:rPr lang="ru-RU" altLang="en-US" dirty="0" err="1">
                <a:sym typeface="+mn-ea"/>
              </a:rPr>
              <a:t>досягнення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ключових</a:t>
            </a:r>
            <a:r>
              <a:rPr lang="ru-RU" altLang="en-US" dirty="0">
                <a:sym typeface="+mn-ea"/>
              </a:rPr>
              <a:t> </a:t>
            </a:r>
            <a:r>
              <a:rPr lang="ru-RU" altLang="en-US" dirty="0" err="1">
                <a:sym typeface="+mn-ea"/>
              </a:rPr>
              <a:t>показників</a:t>
            </a:r>
            <a:r>
              <a:rPr lang="ru-RU" altLang="en-US" dirty="0">
                <a:sym typeface="+mn-ea"/>
              </a:rPr>
              <a:t> кожного державного </a:t>
            </a:r>
            <a:r>
              <a:rPr lang="ru-RU" altLang="en-US" dirty="0" err="1">
                <a:sym typeface="+mn-ea"/>
              </a:rPr>
              <a:t>службовця</a:t>
            </a:r>
            <a:r>
              <a:rPr lang="ru-RU" altLang="en-US" dirty="0">
                <a:sym typeface="+mn-ea"/>
              </a:rPr>
              <a:t>.</a:t>
            </a:r>
            <a:endParaRPr lang="ru-RU" altLang="en-US" dirty="0"/>
          </a:p>
          <a:p>
            <a:r>
              <a:rPr lang="ru-RU" altLang="en-US" b="1" dirty="0" err="1"/>
              <a:t>of</a:t>
            </a:r>
            <a:r>
              <a:rPr lang="ru-RU" altLang="en-US" b="1" dirty="0"/>
              <a:t> </a:t>
            </a:r>
            <a:r>
              <a:rPr lang="ru-RU" altLang="en-US" b="1" dirty="0" err="1"/>
              <a:t>data</a:t>
            </a:r>
            <a:r>
              <a:rPr lang="ru-RU" altLang="en-US" b="1" dirty="0"/>
              <a:t>/</a:t>
            </a:r>
            <a:r>
              <a:rPr lang="ru-RU" altLang="en-US" b="1" dirty="0" err="1"/>
              <a:t>information</a:t>
            </a:r>
            <a:r>
              <a:rPr lang="ru-RU" altLang="en-US" b="1" dirty="0"/>
              <a:t> </a:t>
            </a:r>
            <a:r>
              <a:rPr lang="ru-RU" altLang="en-US" b="1" dirty="0" err="1"/>
              <a:t>on</a:t>
            </a:r>
            <a:r>
              <a:rPr lang="ru-RU" altLang="en-US" b="1" dirty="0"/>
              <a:t> a </a:t>
            </a:r>
            <a:r>
              <a:rPr lang="ru-RU" altLang="en-US" b="1" dirty="0" err="1"/>
              <a:t>status</a:t>
            </a:r>
            <a:r>
              <a:rPr lang="ru-RU" altLang="en-US" b="1" dirty="0"/>
              <a:t> </a:t>
            </a:r>
            <a:r>
              <a:rPr lang="ru-RU" altLang="en-US" b="1" dirty="0" err="1"/>
              <a:t>of</a:t>
            </a:r>
            <a:r>
              <a:rPr lang="ru-RU" altLang="en-US" b="1" dirty="0"/>
              <a:t> </a:t>
            </a:r>
            <a:r>
              <a:rPr lang="ru-RU" altLang="en-US" b="1" dirty="0" err="1"/>
              <a:t>reaching</a:t>
            </a:r>
            <a:r>
              <a:rPr lang="ru-RU" altLang="en-US" b="1" dirty="0"/>
              <a:t> </a:t>
            </a:r>
            <a:r>
              <a:rPr lang="ru-RU" altLang="en-US" b="1" dirty="0" err="1"/>
              <a:t>key</a:t>
            </a:r>
            <a:r>
              <a:rPr lang="ru-RU" altLang="en-US" b="1" dirty="0"/>
              <a:t> </a:t>
            </a:r>
            <a:r>
              <a:rPr lang="ru-RU" altLang="en-US" b="1" dirty="0" err="1"/>
              <a:t>indicators</a:t>
            </a:r>
            <a:r>
              <a:rPr lang="ru-RU" altLang="en-US" b="1" dirty="0"/>
              <a:t> </a:t>
            </a:r>
            <a:r>
              <a:rPr lang="ru-RU" altLang="en-US" b="1" dirty="0" err="1"/>
              <a:t>by</a:t>
            </a:r>
            <a:r>
              <a:rPr lang="ru-RU" altLang="en-US" b="1" dirty="0"/>
              <a:t> </a:t>
            </a:r>
            <a:r>
              <a:rPr lang="ru-RU" altLang="en-US" b="1" dirty="0" err="1"/>
              <a:t>each</a:t>
            </a:r>
            <a:r>
              <a:rPr lang="ru-RU" altLang="en-US" b="1" dirty="0"/>
              <a:t> </a:t>
            </a:r>
            <a:r>
              <a:rPr lang="ru-RU" altLang="en-US" b="1" dirty="0" err="1"/>
              <a:t>civil</a:t>
            </a:r>
            <a:r>
              <a:rPr lang="ru-RU" altLang="en-US" b="1" dirty="0"/>
              <a:t> </a:t>
            </a:r>
            <a:r>
              <a:rPr lang="ru-RU" altLang="en-US" b="1" dirty="0" err="1"/>
              <a:t>servant</a:t>
            </a:r>
            <a:r>
              <a:rPr lang="ru-RU" altLang="en-US" b="1" dirty="0"/>
              <a:t>. </a:t>
            </a:r>
            <a:endParaRPr lang="en-US" altLang="ru-RU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визначення результатів виконання завдань суб’єктом призначення приймається наказ (розпорядження), в якому зазначається:</a:t>
            </a:r>
          </a:p>
          <a:p>
            <a:r>
              <a:rPr lang="uk-UA" b="1" dirty="0"/>
              <a:t>The public body shall issue an order (instruction)in order to process the results of tasks accomplishment which shall include:</a:t>
            </a:r>
            <a:endParaRPr lang="uk-UA" dirty="0"/>
          </a:p>
          <a:p>
            <a:endParaRPr lang="uk-UA" dirty="0"/>
          </a:p>
          <a:p>
            <a:r>
              <a:rPr lang="uk-UA" dirty="0"/>
              <a:t>список державних службовців;</a:t>
            </a:r>
          </a:p>
          <a:p>
            <a:r>
              <a:rPr lang="uk-UA" b="1" dirty="0">
                <a:sym typeface="+mn-ea"/>
              </a:rPr>
              <a:t>a list of civil servants;</a:t>
            </a:r>
            <a:endParaRPr lang="uk-UA" dirty="0"/>
          </a:p>
          <a:p>
            <a:endParaRPr lang="uk-UA" dirty="0"/>
          </a:p>
          <a:p>
            <a:r>
              <a:rPr lang="uk-UA" dirty="0"/>
              <a:t>строк визначення результатів виконання завдань;</a:t>
            </a:r>
          </a:p>
          <a:p>
            <a:r>
              <a:rPr lang="uk-UA" b="1" dirty="0">
                <a:sym typeface="+mn-ea"/>
              </a:rPr>
              <a:t>timing of processing the results of tasks accomplishment;</a:t>
            </a:r>
            <a:endParaRPr lang="uk-UA" dirty="0"/>
          </a:p>
          <a:p>
            <a:endParaRPr lang="uk-UA" dirty="0"/>
          </a:p>
          <a:p>
            <a:r>
              <a:rPr lang="uk-UA" dirty="0"/>
              <a:t>доручення, необхідні для організаційного забезпечення проведення цього етапу оцінювання (у разі потреби)</a:t>
            </a:r>
          </a:p>
          <a:p>
            <a:r>
              <a:rPr lang="uk-UA" b="1" dirty="0"/>
              <a:t>tasks in order to properly organize this stage of assessment (if need be).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uk-UA" dirty="0"/>
              <a:t>Дякую за увагу!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B511D-7E5F-4124-BD42-ACBD03F8C05B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35E6-8E09-4EEB-B379-09E9281A9022}" type="datetimeFigureOut">
              <a:rPr lang="uk-UA" smtClean="0"/>
              <a:t>24.09.2019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5F27B-A49F-4716-A699-1E9B4A767A3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0" y="0"/>
            <a:ext cx="2154115" cy="448408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10668001" y="0"/>
            <a:ext cx="1524000" cy="448408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0" y="6523893"/>
            <a:ext cx="1608992" cy="334108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10599129" y="6523892"/>
            <a:ext cx="1608992" cy="334108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73585" cy="482600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3990"/>
            <a:ext cx="12173585" cy="334010"/>
          </a:xfrm>
          <a:prstGeom prst="rect">
            <a:avLst/>
          </a:prstGeom>
          <a:solidFill>
            <a:srgbClr val="21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62610" y="4418330"/>
            <a:ext cx="9144000" cy="892810"/>
          </a:xfrm>
        </p:spPr>
        <p:txBody>
          <a:bodyPr>
            <a:noAutofit/>
          </a:bodyPr>
          <a:lstStyle/>
          <a:p>
            <a:pPr algn="l"/>
            <a:r>
              <a:rPr lang="uk-UA" altLang="ru-RU" sz="3200">
                <a:solidFill>
                  <a:srgbClr val="FFD52B"/>
                </a:solidFill>
                <a:latin typeface="Adobe Gothic Std B" panose="020B0800000000000000" charset="-128"/>
                <a:ea typeface="Adobe Gothic Std B" panose="020B0800000000000000" charset="-128"/>
              </a:rPr>
              <a:t>NATALIIA </a:t>
            </a:r>
            <a:br>
              <a:rPr lang="uk-UA" altLang="ru-RU" sz="3200">
                <a:solidFill>
                  <a:srgbClr val="FFD52B"/>
                </a:solidFill>
                <a:latin typeface="Adobe Gothic Std B" panose="020B0800000000000000" charset="-128"/>
                <a:ea typeface="Adobe Gothic Std B" panose="020B0800000000000000" charset="-128"/>
              </a:rPr>
            </a:br>
            <a:r>
              <a:rPr lang="uk-UA" altLang="ru-RU" sz="3200">
                <a:solidFill>
                  <a:srgbClr val="FFD52B"/>
                </a:solidFill>
                <a:latin typeface="Adobe Gothic Std B" panose="020B0800000000000000" charset="-128"/>
                <a:ea typeface="Adobe Gothic Std B" panose="020B0800000000000000" charset="-128"/>
              </a:rPr>
              <a:t>ALIUSHYNA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9668510" y="-83185"/>
            <a:ext cx="4262755" cy="614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3400" b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26.09.2019</a:t>
            </a:r>
          </a:p>
        </p:txBody>
      </p:sp>
      <p:sp>
        <p:nvSpPr>
          <p:cNvPr id="17" name="Параллелограмм 16"/>
          <p:cNvSpPr/>
          <p:nvPr/>
        </p:nvSpPr>
        <p:spPr>
          <a:xfrm>
            <a:off x="1885950" y="2220595"/>
            <a:ext cx="8736330" cy="1691640"/>
          </a:xfrm>
          <a:prstGeom prst="parallelogram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8" name="Параллелограмм 17"/>
          <p:cNvSpPr/>
          <p:nvPr/>
        </p:nvSpPr>
        <p:spPr>
          <a:xfrm>
            <a:off x="1609090" y="1924685"/>
            <a:ext cx="8736965" cy="1691640"/>
          </a:xfrm>
          <a:prstGeom prst="parallelogram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9" name="Заголовок 1"/>
          <p:cNvSpPr>
            <a:spLocks noGrp="1"/>
          </p:cNvSpPr>
          <p:nvPr/>
        </p:nvSpPr>
        <p:spPr>
          <a:xfrm>
            <a:off x="165735" y="2153285"/>
            <a:ext cx="1220724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ts val="4040"/>
              </a:lnSpc>
            </a:pPr>
            <a:r>
              <a:rPr lang="en-US" altLang="ru-RU" sz="40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CIVIL SERVANT PERFORMANCE</a:t>
            </a:r>
          </a:p>
          <a:p>
            <a:pPr algn="ctr" fontAlgn="auto">
              <a:lnSpc>
                <a:spcPts val="4040"/>
              </a:lnSpc>
            </a:pPr>
            <a:r>
              <a:rPr lang="en-US" altLang="ru-RU" sz="40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ASSESSMENT PROCEDURE</a:t>
            </a:r>
          </a:p>
          <a:p>
            <a:pPr algn="ctr" fontAlgn="auto">
              <a:lnSpc>
                <a:spcPts val="4040"/>
              </a:lnSpc>
            </a:pPr>
            <a:r>
              <a:rPr lang="en-US" altLang="ru-RU" sz="40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IN UKRAINE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562610" y="5208270"/>
            <a:ext cx="4262755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Head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of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Department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General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</a:p>
          <a:p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of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Human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Resources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Management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</a:p>
          <a:p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in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Civil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Service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endParaRPr lang="en-US" altLang="en-US" sz="17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r>
              <a:rPr lang="ru-RU" altLang="en-US" sz="1700" dirty="0" err="1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National</a:t>
            </a:r>
            <a:r>
              <a:rPr lang="ru-RU" altLang="en-US" sz="17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Aagency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on</a:t>
            </a:r>
            <a:r>
              <a:rPr lang="ru-RU" altLang="en-US" sz="17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Civil</a:t>
            </a:r>
            <a:r>
              <a:rPr lang="ru-RU" altLang="en-US" sz="17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</a:t>
            </a:r>
            <a:r>
              <a:rPr lang="ru-RU" altLang="en-US" sz="1700" dirty="0" err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Service</a:t>
            </a:r>
            <a:endParaRPr lang="ru-RU" altLang="en-US" sz="17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0" y="652399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066790" y="0"/>
            <a:ext cx="6125210" cy="6523990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804035" y="142875"/>
            <a:ext cx="42627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4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Probation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04035" y="818515"/>
            <a:ext cx="426275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0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following order of actions</a:t>
            </a:r>
          </a:p>
          <a:p>
            <a:r>
              <a:rPr lang="en-US" altLang="ru-RU" sz="20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is proposed for identifying</a:t>
            </a:r>
            <a:r>
              <a:rPr lang="en-US" altLang="ru-RU" sz="2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tasks</a:t>
            </a:r>
          </a:p>
          <a:p>
            <a:r>
              <a:rPr lang="en-US" altLang="ru-RU" sz="2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and key indicators</a:t>
            </a:r>
            <a:r>
              <a:rPr lang="en-US" altLang="ru-RU" sz="20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: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89370" y="219710"/>
            <a:ext cx="489100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2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content of the tasks should</a:t>
            </a:r>
          </a:p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2000" b="1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>
              <a:lnSpc>
                <a:spcPct val="50000"/>
              </a:lnSpc>
            </a:pPr>
            <a:r>
              <a:rPr lang="en-US" altLang="ru-RU" sz="2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be coordinated </a:t>
            </a:r>
            <a:r>
              <a:rPr lang="en-US" altLang="ru-RU" sz="2000" b="1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with SMART criteria</a:t>
            </a:r>
            <a:r>
              <a:rPr lang="uk-UA" altLang="ru-RU" sz="20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:</a:t>
            </a:r>
            <a:endParaRPr lang="en-US" altLang="ru-RU" sz="2000" b="1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2000" b="1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</p:txBody>
      </p:sp>
      <p:pic>
        <p:nvPicPr>
          <p:cNvPr id="12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26327" r="92316" b="6271"/>
          <a:stretch>
            <a:fillRect/>
          </a:stretch>
        </p:blipFill>
        <p:spPr>
          <a:xfrm>
            <a:off x="1334424" y="1790065"/>
            <a:ext cx="486410" cy="4561840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2094547" y="1985645"/>
            <a:ext cx="42627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head of the public body should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identify priority tasks for a 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Directorate or</a:t>
            </a: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Department General and explain those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tasks to relevant civil servants;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2094546" y="3323590"/>
            <a:ext cx="42627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chief of civil service should identify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priority tasks for each civil servant on the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basis of her/his job description;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2126615" y="4432935"/>
            <a:ext cx="42627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chief of civil service should issue an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order on approval of tasks and key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indicators for the probation period;</a:t>
            </a:r>
          </a:p>
        </p:txBody>
      </p:sp>
      <p:sp>
        <p:nvSpPr>
          <p:cNvPr id="19" name="Текстовое поле 18"/>
          <p:cNvSpPr txBox="1"/>
          <p:nvPr/>
        </p:nvSpPr>
        <p:spPr>
          <a:xfrm>
            <a:off x="2126615" y="5504180"/>
            <a:ext cx="4262755" cy="7689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 civil servant should be familiarized </a:t>
            </a: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with the Order on approval of tasks  </a:t>
            </a: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and key 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indicators </a:t>
            </a: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and receive a </a:t>
            </a: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signed copy of the Order.</a:t>
            </a:r>
          </a:p>
        </p:txBody>
      </p:sp>
      <p:pic>
        <p:nvPicPr>
          <p:cNvPr id="21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8" t="11582" r="22166" b="77327"/>
          <a:stretch>
            <a:fillRect/>
          </a:stretch>
        </p:blipFill>
        <p:spPr>
          <a:xfrm>
            <a:off x="8488680" y="788035"/>
            <a:ext cx="586105" cy="673100"/>
          </a:xfrm>
          <a:prstGeom prst="rect">
            <a:avLst/>
          </a:prstGeom>
        </p:spPr>
      </p:pic>
      <p:sp>
        <p:nvSpPr>
          <p:cNvPr id="23" name="Текстовое поле 22"/>
          <p:cNvSpPr txBox="1"/>
          <p:nvPr/>
        </p:nvSpPr>
        <p:spPr>
          <a:xfrm>
            <a:off x="6650355" y="1463675"/>
            <a:ext cx="4262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content and number of tasks for the 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Directorate or </a:t>
            </a: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Department General;</a:t>
            </a:r>
          </a:p>
        </p:txBody>
      </p:sp>
      <p:pic>
        <p:nvPicPr>
          <p:cNvPr id="24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7" t="29775" r="21988" b="60506"/>
          <a:stretch>
            <a:fillRect/>
          </a:stretch>
        </p:blipFill>
        <p:spPr>
          <a:xfrm>
            <a:off x="8488680" y="2145665"/>
            <a:ext cx="633730" cy="632460"/>
          </a:xfrm>
          <a:prstGeom prst="rect">
            <a:avLst/>
          </a:prstGeom>
        </p:spPr>
      </p:pic>
      <p:sp>
        <p:nvSpPr>
          <p:cNvPr id="27" name="Текстовое поле 26"/>
          <p:cNvSpPr txBox="1"/>
          <p:nvPr/>
        </p:nvSpPr>
        <p:spPr>
          <a:xfrm>
            <a:off x="6650355" y="2854325"/>
            <a:ext cx="4262755" cy="381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duties, rights, powers, responsibilities </a:t>
            </a:r>
          </a:p>
          <a:p>
            <a:pPr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endParaRPr lang="en-US" altLang="ru-RU" sz="140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pPr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of the civil servant;</a:t>
            </a:r>
          </a:p>
        </p:txBody>
      </p:sp>
      <p:pic>
        <p:nvPicPr>
          <p:cNvPr id="28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2" t="48589" r="21093" b="43406"/>
          <a:stretch>
            <a:fillRect/>
          </a:stretch>
        </p:blipFill>
        <p:spPr>
          <a:xfrm>
            <a:off x="8488680" y="3455035"/>
            <a:ext cx="680085" cy="495300"/>
          </a:xfrm>
          <a:prstGeom prst="rect">
            <a:avLst/>
          </a:prstGeom>
        </p:spPr>
      </p:pic>
      <p:sp>
        <p:nvSpPr>
          <p:cNvPr id="30" name="Текстовое поле 29"/>
          <p:cNvSpPr txBox="1"/>
          <p:nvPr/>
        </p:nvSpPr>
        <p:spPr>
          <a:xfrm>
            <a:off x="6673850" y="4070985"/>
            <a:ext cx="4262755" cy="187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established duration of probation period;</a:t>
            </a:r>
          </a:p>
        </p:txBody>
      </p:sp>
      <p:pic>
        <p:nvPicPr>
          <p:cNvPr id="31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4" t="62589" r="21882" b="29889"/>
          <a:stretch>
            <a:fillRect/>
          </a:stretch>
        </p:blipFill>
        <p:spPr>
          <a:xfrm>
            <a:off x="8495665" y="4407535"/>
            <a:ext cx="618490" cy="487680"/>
          </a:xfrm>
          <a:prstGeom prst="rect">
            <a:avLst/>
          </a:prstGeom>
        </p:spPr>
      </p:pic>
      <p:sp>
        <p:nvSpPr>
          <p:cNvPr id="32" name="Текстовое поле 31"/>
          <p:cNvSpPr txBox="1"/>
          <p:nvPr/>
        </p:nvSpPr>
        <p:spPr>
          <a:xfrm>
            <a:off x="6697345" y="5064760"/>
            <a:ext cx="4262755" cy="187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4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ru-RU" sz="140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content of work done by the civil servant.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47404" y="648393"/>
            <a:ext cx="10922923" cy="1148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3200" b="1" dirty="0" smtClean="0"/>
              <a:t>IT IS RECOMMENDED TO TAKE THE FOLLOWING</a:t>
            </a:r>
            <a:r>
              <a:rPr lang="en-US" altLang="en-US" sz="3200" b="1" dirty="0" smtClean="0"/>
              <a:t> </a:t>
            </a:r>
            <a:r>
              <a:rPr lang="ru-RU" altLang="en-US" sz="3200" b="1" dirty="0" smtClean="0"/>
              <a:t>APPROACH WHEN DETERMINING  ADEQUACY</a:t>
            </a:r>
            <a:r>
              <a:rPr lang="en-US" altLang="en-US" sz="3200" b="1" dirty="0" smtClean="0"/>
              <a:t> </a:t>
            </a:r>
            <a:r>
              <a:rPr lang="ru-RU" altLang="en-US" sz="3200" b="1" dirty="0" smtClean="0"/>
              <a:t>OF A CIVIL SERVANT TO HER/HIS POSITION:</a:t>
            </a:r>
            <a:endParaRPr lang="ru-RU" altLang="en-US" sz="3200" b="1" dirty="0"/>
          </a:p>
        </p:txBody>
      </p:sp>
      <p:pic>
        <p:nvPicPr>
          <p:cNvPr id="14" name="Місце для вмісту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41506" r="92157" b="30720"/>
          <a:stretch>
            <a:fillRect/>
          </a:stretch>
        </p:blipFill>
        <p:spPr>
          <a:xfrm>
            <a:off x="2264410" y="2546350"/>
            <a:ext cx="710565" cy="2603500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3282315" y="2546350"/>
            <a:ext cx="42627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The head of the public body should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identify priority tasks for a 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Directorate or</a:t>
            </a: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Department General and explain those </a:t>
            </a: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tasks to relevant civil servants;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82315" y="4297045"/>
            <a:ext cx="42627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 task is considered accomplished 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if </a:t>
            </a:r>
            <a:endParaRPr lang="en-US" altLang="ru-RU" sz="1400" dirty="0">
              <a:latin typeface="Century Gothic" panose="020B0502020202020204" charset="0"/>
              <a:ea typeface="Adobe Gothic Std B" panose="020B0800000000000000" charset="-128"/>
              <a:cs typeface="Century Gothic" panose="020B0502020202020204" charset="0"/>
            </a:endParaRPr>
          </a:p>
          <a:p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 public servant </a:t>
            </a:r>
            <a:r>
              <a:rPr lang="en-US" altLang="ru-RU" sz="1400" dirty="0" smtClean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 reached </a:t>
            </a:r>
            <a:r>
              <a:rPr lang="en-US" altLang="ru-RU" sz="1400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enough key identificators but not less than 80%</a:t>
            </a:r>
          </a:p>
        </p:txBody>
      </p:sp>
      <p:pic>
        <p:nvPicPr>
          <p:cNvPr id="7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5" t="37697" r="9177" b="27424"/>
          <a:stretch>
            <a:fillRect/>
          </a:stretch>
        </p:blipFill>
        <p:spPr>
          <a:xfrm>
            <a:off x="7023735" y="2618105"/>
            <a:ext cx="2444750" cy="2459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81505" y="3342640"/>
            <a:ext cx="1519555" cy="1519555"/>
          </a:xfrm>
          <a:prstGeom prst="ellipse">
            <a:avLst/>
          </a:prstGeom>
          <a:solidFill>
            <a:srgbClr val="FFE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Овал 2"/>
          <p:cNvSpPr/>
          <p:nvPr/>
        </p:nvSpPr>
        <p:spPr>
          <a:xfrm>
            <a:off x="5133340" y="3342640"/>
            <a:ext cx="1519555" cy="1519555"/>
          </a:xfrm>
          <a:prstGeom prst="ellipse">
            <a:avLst/>
          </a:prstGeom>
          <a:solidFill>
            <a:srgbClr val="FFE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Овал 6"/>
          <p:cNvSpPr/>
          <p:nvPr/>
        </p:nvSpPr>
        <p:spPr>
          <a:xfrm>
            <a:off x="8385810" y="3342640"/>
            <a:ext cx="1519555" cy="1519555"/>
          </a:xfrm>
          <a:prstGeom prst="ellipse">
            <a:avLst/>
          </a:prstGeom>
          <a:solidFill>
            <a:srgbClr val="FFD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044065" y="3841750"/>
            <a:ext cx="4262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800" b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effectiveness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297170" y="3841115"/>
            <a:ext cx="4262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800" b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efficiency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7591425" y="3625215"/>
            <a:ext cx="3575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ru-RU" sz="28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quality</a:t>
            </a:r>
          </a:p>
          <a:p>
            <a:pPr algn="ctr"/>
            <a:r>
              <a:rPr lang="en-US" altLang="ru-RU" sz="2800" b="1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indicators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693035" y="2052320"/>
            <a:ext cx="6805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>
                <a:latin typeface="Century Gothic" panose="020B0502020202020204" charset="0"/>
                <a:cs typeface="Century Gothic" panose="020B0502020202020204" charset="0"/>
              </a:rPr>
              <a:t>Assessment should be done on the basis of: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389697" y="433703"/>
            <a:ext cx="928560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3600" b="1" dirty="0"/>
              <a:t>ANNUAL </a:t>
            </a:r>
            <a:r>
              <a:rPr lang="ru-RU" altLang="en-US" sz="3600" b="1" dirty="0" smtClean="0"/>
              <a:t>ASSESSMENT</a:t>
            </a:r>
            <a:r>
              <a:rPr lang="en-US" altLang="en-US" sz="3600" b="1" dirty="0" smtClean="0"/>
              <a:t> </a:t>
            </a:r>
            <a:r>
              <a:rPr lang="ru-RU" altLang="en-US" sz="3600" b="1" dirty="0" smtClean="0"/>
              <a:t>OF </a:t>
            </a:r>
            <a:r>
              <a:rPr lang="ru-RU" altLang="en-US" sz="3600" b="1" dirty="0"/>
              <a:t>CIVIL SERVANTS </a:t>
            </a: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3600" b="1" dirty="0"/>
              <a:t>PERFORMANCE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Изображение 13" descr="4084449-setting-tool-engine-repair-machine-mechanism-engin-svg-png-icon-engine-png-free-981_980_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4468495"/>
            <a:ext cx="480060" cy="479425"/>
          </a:xfrm>
          <a:prstGeom prst="rect">
            <a:avLst/>
          </a:prstGeom>
        </p:spPr>
      </p:pic>
      <p:pic>
        <p:nvPicPr>
          <p:cNvPr id="16" name="Изображение 15" descr="efficiency_13170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4403725"/>
            <a:ext cx="544195" cy="544195"/>
          </a:xfrm>
          <a:prstGeom prst="rect">
            <a:avLst/>
          </a:prstGeom>
        </p:spPr>
      </p:pic>
      <p:pic>
        <p:nvPicPr>
          <p:cNvPr id="18" name="Изображение 17" descr="checkli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865" y="4526915"/>
            <a:ext cx="4445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2333" r="75167" b="8315"/>
          <a:stretch>
            <a:fillRect/>
          </a:stretch>
        </p:blipFill>
        <p:spPr>
          <a:xfrm>
            <a:off x="2284095" y="857885"/>
            <a:ext cx="1510665" cy="5441950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4068445" y="1012825"/>
            <a:ext cx="42627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b="1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 civil servant;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068445" y="1530350"/>
            <a:ext cx="81229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 person who assigns tasks and key indicators of performance effectiveness,  efficiency and quality (hereinafter – key indicators) </a:t>
            </a:r>
          </a:p>
          <a:p>
            <a:r>
              <a:rPr lang="en-US" altLang="ru-RU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and makes </a:t>
            </a:r>
            <a:r>
              <a:rPr lang="en-US" altLang="ru-RU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  <a:sym typeface="+mn-ea"/>
              </a:rPr>
              <a:t>proposals on </a:t>
            </a:r>
            <a:r>
              <a:rPr lang="en-US" altLang="ru-RU" dirty="0">
                <a:latin typeface="Century Gothic" panose="020B0502020202020204" charset="0"/>
                <a:ea typeface="Adobe Gothic Std B" panose="020B0800000000000000" charset="-128"/>
                <a:cs typeface="Century Gothic" panose="020B0502020202020204" charset="0"/>
              </a:rPr>
              <a:t> category A civil servant’s performance assessment;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068445" y="2899410"/>
            <a:ext cx="537518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en-US" b="1" dirty="0" smtClean="0">
                <a:latin typeface="Century Gothic" panose="020B0502020202020204" charset="0"/>
                <a:cs typeface="Century Gothic" panose="020B0502020202020204" charset="0"/>
              </a:rPr>
              <a:t>a </a:t>
            </a:r>
            <a:r>
              <a:rPr lang="ru-RU" altLang="en-US" b="1" dirty="0" err="1" smtClean="0">
                <a:latin typeface="Century Gothic" panose="020B0502020202020204" charset="0"/>
                <a:cs typeface="Century Gothic" panose="020B0502020202020204" charset="0"/>
              </a:rPr>
              <a:t>direct</a:t>
            </a:r>
            <a:r>
              <a:rPr lang="ru-RU" altLang="en-US" b="1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supervisor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a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civil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servant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who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takes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</a:p>
          <a:p>
            <a:pPr algn="l"/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position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category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B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or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C;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068445" y="3915727"/>
            <a:ext cx="65219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>
                <a:latin typeface="Century Gothic" panose="020B0502020202020204" charset="0"/>
                <a:cs typeface="Century Gothic" panose="020B0502020202020204" charset="0"/>
              </a:rPr>
              <a:t>a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chief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an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independent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structural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unit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 smtClean="0">
                <a:latin typeface="Century Gothic" panose="020B0502020202020204" charset="0"/>
                <a:cs typeface="Century Gothic" panose="020B0502020202020204" charset="0"/>
              </a:rPr>
              <a:t>at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which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a  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civil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servant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serves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a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position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category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B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or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C;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670425" y="379666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182110" y="4932045"/>
            <a:ext cx="38277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b="1" dirty="0" smtClean="0">
                <a:latin typeface="Century Gothic" panose="020B0502020202020204" charset="0"/>
                <a:cs typeface="Century Gothic" panose="020B0502020202020204" charset="0"/>
              </a:rPr>
              <a:t>a r</a:t>
            </a:r>
            <a:r>
              <a:rPr lang="ru-RU" altLang="en-US" b="1" dirty="0" err="1" smtClean="0">
                <a:latin typeface="Century Gothic" panose="020B0502020202020204" charset="0"/>
                <a:cs typeface="Century Gothic" panose="020B0502020202020204" charset="0"/>
              </a:rPr>
              <a:t>elevant</a:t>
            </a:r>
            <a:r>
              <a:rPr lang="ru-RU" altLang="en-US" b="1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public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 err="1">
                <a:latin typeface="Century Gothic" panose="020B0502020202020204" charset="0"/>
                <a:cs typeface="Century Gothic" panose="020B0502020202020204" charset="0"/>
              </a:rPr>
              <a:t>authority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;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182110" y="574929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dirty="0" smtClean="0"/>
              <a:t>the </a:t>
            </a:r>
            <a:r>
              <a:rPr lang="ru-RU" altLang="en-US" dirty="0" smtClean="0"/>
              <a:t>HR </a:t>
            </a:r>
            <a:r>
              <a:rPr lang="ru-RU" altLang="en-US" dirty="0" err="1"/>
              <a:t>Service</a:t>
            </a:r>
            <a:endParaRPr lang="ru-RU" altLang="en-US" dirty="0"/>
          </a:p>
        </p:txBody>
      </p:sp>
      <p:sp>
        <p:nvSpPr>
          <p:cNvPr id="14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778924" y="141316"/>
            <a:ext cx="9110749" cy="52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b="1" dirty="0" smtClean="0"/>
              <a:t>THE PARTICIPANTS OF THE ASSESSMENT ARE</a:t>
            </a:r>
            <a:r>
              <a:rPr lang="uk-UA" sz="3600" b="1" dirty="0" smtClean="0"/>
              <a:t>:</a:t>
            </a:r>
            <a:r>
              <a:rPr lang="en-US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5715001"/>
            <a:ext cx="1608992" cy="501162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10625504" y="5715001"/>
            <a:ext cx="1608992" cy="501162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964276" y="452691"/>
            <a:ext cx="10690168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altLang="en-US" sz="3600" b="1" dirty="0" smtClean="0"/>
              <a:t>ASSES</a:t>
            </a:r>
            <a:r>
              <a:rPr lang="en-US" altLang="en-US" sz="3600" b="1" dirty="0" smtClean="0"/>
              <a:t>S</a:t>
            </a:r>
            <a:r>
              <a:rPr lang="ru-RU" altLang="en-US" sz="3600" b="1" dirty="0" smtClean="0"/>
              <a:t>MENT SHALL BE DONE IN </a:t>
            </a:r>
            <a:r>
              <a:rPr lang="en-US" altLang="en-US" sz="3600" b="1" dirty="0" smtClean="0"/>
              <a:t>THE FOLLOWING WAY</a:t>
            </a:r>
            <a:r>
              <a:rPr lang="ru-RU" altLang="en-US" sz="3600" b="1" dirty="0" smtClean="0"/>
              <a:t>:</a:t>
            </a:r>
            <a:endParaRPr lang="ru-RU" altLang="en-US" sz="3600" b="1" dirty="0"/>
          </a:p>
        </p:txBody>
      </p:sp>
      <p:pic>
        <p:nvPicPr>
          <p:cNvPr id="10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t="18389" r="76185" b="22667"/>
          <a:stretch>
            <a:fillRect/>
          </a:stretch>
        </p:blipFill>
        <p:spPr>
          <a:xfrm>
            <a:off x="2411730" y="1399540"/>
            <a:ext cx="1183005" cy="39109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715000"/>
            <a:ext cx="12260580" cy="535305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853815" y="1416685"/>
            <a:ext cx="47599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Century Gothic" panose="020B0502020202020204" charset="0"/>
                <a:cs typeface="Century Gothic" panose="020B0502020202020204" charset="0"/>
              </a:rPr>
              <a:t>assignment of tasks and key indicators;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3853815" y="2994660"/>
            <a:ext cx="56400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>
                <a:latin typeface="Century Gothic" panose="020B0502020202020204" charset="0"/>
                <a:cs typeface="Century Gothic" panose="020B0502020202020204" charset="0"/>
              </a:rPr>
              <a:t>processing the results of tasks accomplishment;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3853815" y="4297680"/>
            <a:ext cx="60452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approval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a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conclusion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(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with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the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exception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</a:p>
          <a:p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cases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when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none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assigned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 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tasks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is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subject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to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 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assessment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).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2842953" y="5798185"/>
            <a:ext cx="6650931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b="1" dirty="0" smtClean="0">
                <a:latin typeface="Century Gothic" panose="020B0502020202020204" charset="0"/>
                <a:cs typeface="Century Gothic" panose="020B0502020202020204" charset="0"/>
              </a:rPr>
              <a:t>NB</a:t>
            </a:r>
            <a:r>
              <a:rPr lang="uk-UA" altLang="en-US" b="1" dirty="0" smtClean="0">
                <a:latin typeface="Century Gothic" panose="020B0502020202020204" charset="0"/>
                <a:cs typeface="Century Gothic" panose="020B0502020202020204" charset="0"/>
              </a:rPr>
              <a:t>:</a:t>
            </a:r>
            <a:r>
              <a:rPr lang="en-US" altLang="en-US" b="1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A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public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servant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shall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be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assigned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from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2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to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b="1" dirty="0">
                <a:latin typeface="Century Gothic" panose="020B0502020202020204" charset="0"/>
                <a:cs typeface="Century Gothic" panose="020B0502020202020204" charset="0"/>
              </a:rPr>
              <a:t>5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tasks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 11"/>
          <p:cNvSpPr txBox="1"/>
          <p:nvPr/>
        </p:nvSpPr>
        <p:spPr>
          <a:xfrm>
            <a:off x="1213660" y="471423"/>
            <a:ext cx="10299468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In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the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Uniform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Procedure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attention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is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focused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on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the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responsibility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the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 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direct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supervisor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a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civil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servant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for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monitoring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en-US" sz="2400" b="1" dirty="0" smtClean="0">
                <a:latin typeface="Century Gothic" panose="020B0502020202020204" charset="0"/>
                <a:cs typeface="Century Gothic" panose="020B0502020202020204" charset="0"/>
              </a:rPr>
              <a:t>the</a:t>
            </a:r>
            <a:r>
              <a:rPr lang="ru-RU" altLang="en-US" sz="2400" b="1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tasks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accomplishment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and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reaching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key</a:t>
            </a:r>
            <a:r>
              <a:rPr lang="ru-RU" altLang="en-US" sz="2400" b="1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400" b="1" dirty="0" err="1">
                <a:latin typeface="Century Gothic" panose="020B0502020202020204" charset="0"/>
                <a:cs typeface="Century Gothic" panose="020B0502020202020204" charset="0"/>
              </a:rPr>
              <a:t>indicators</a:t>
            </a:r>
            <a:endParaRPr lang="ru-RU" altLang="en-US" sz="2400" b="1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245995" y="1877695"/>
            <a:ext cx="3799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>
                <a:latin typeface="Century Gothic" panose="020B0502020202020204" charset="0"/>
                <a:cs typeface="Century Gothic" panose="020B0502020202020204" charset="0"/>
              </a:rPr>
              <a:t>A monitoring should include: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78910" y="2778125"/>
            <a:ext cx="2540000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3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collection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978910" y="3423285"/>
            <a:ext cx="2540000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3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analysis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978910" y="3978910"/>
            <a:ext cx="2540000" cy="445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300" b="1">
                <a:solidFill>
                  <a:srgbClr val="FFD52B"/>
                </a:solidFill>
                <a:latin typeface="Century Gothic" panose="020B0502020202020204" charset="0"/>
                <a:cs typeface="Century Gothic" panose="020B0502020202020204" charset="0"/>
              </a:rPr>
              <a:t>use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177415" y="5095875"/>
            <a:ext cx="75984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data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/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information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on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a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status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of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reaching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key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</a:p>
          <a:p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indicators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by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each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civil</a:t>
            </a:r>
            <a:r>
              <a:rPr lang="ru-RU" altLang="en-US" sz="20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2000" dirty="0" err="1">
                <a:latin typeface="Century Gothic" panose="020B0502020202020204" charset="0"/>
                <a:cs typeface="Century Gothic" panose="020B0502020202020204" charset="0"/>
              </a:rPr>
              <a:t>servant</a:t>
            </a:r>
            <a:endParaRPr lang="ru-RU" altLang="en-US" sz="20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Замещающее содержимое 14" descr="img_46226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1250" y="2778125"/>
            <a:ext cx="1846580" cy="1790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635" y="0"/>
            <a:ext cx="12191365" cy="6541770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8204" r="67229" b="17880"/>
          <a:stretch>
            <a:fillRect/>
          </a:stretch>
        </p:blipFill>
        <p:spPr>
          <a:xfrm>
            <a:off x="1737360" y="1940560"/>
            <a:ext cx="2806700" cy="3697605"/>
          </a:xfrm>
          <a:prstGeom prst="rect">
            <a:avLst/>
          </a:prstGeom>
        </p:spPr>
      </p:pic>
      <p:pic>
        <p:nvPicPr>
          <p:cNvPr id="9" name="Місце для вмісту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t="28204" r="56271" b="17880"/>
          <a:stretch>
            <a:fillRect/>
          </a:stretch>
        </p:blipFill>
        <p:spPr>
          <a:xfrm>
            <a:off x="4595495" y="1940560"/>
            <a:ext cx="925195" cy="3697605"/>
          </a:xfrm>
          <a:prstGeom prst="rect">
            <a:avLst/>
          </a:prstGeom>
        </p:spPr>
      </p:pic>
      <p:sp>
        <p:nvSpPr>
          <p:cNvPr id="12" name="Текстовое поле 11"/>
          <p:cNvSpPr txBox="1"/>
          <p:nvPr/>
        </p:nvSpPr>
        <p:spPr>
          <a:xfrm>
            <a:off x="1677670" y="450850"/>
            <a:ext cx="940181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2200" b="1">
                <a:latin typeface="Century Gothic" panose="020B0502020202020204" charset="0"/>
                <a:cs typeface="Century Gothic" panose="020B0502020202020204" charset="0"/>
              </a:rPr>
              <a:t>The public body shall issue an order (instruction) in order to process the  results of tasks accomplishment which shall include:</a:t>
            </a: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5572125" y="1837690"/>
            <a:ext cx="46805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000">
                <a:latin typeface="Century Gothic" panose="020B0502020202020204" charset="0"/>
                <a:cs typeface="Century Gothic" panose="020B0502020202020204" charset="0"/>
              </a:rPr>
              <a:t>timing of processing the results of tasks accomplishment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572125" y="3349625"/>
            <a:ext cx="46805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000">
                <a:latin typeface="Century Gothic" panose="020B0502020202020204" charset="0"/>
                <a:cs typeface="Century Gothic" panose="020B0502020202020204" charset="0"/>
              </a:rPr>
              <a:t>the list of civil servants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572125" y="4623435"/>
            <a:ext cx="46805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2000">
                <a:latin typeface="Century Gothic" panose="020B0502020202020204" charset="0"/>
                <a:cs typeface="Century Gothic" panose="020B0502020202020204" charset="0"/>
              </a:rPr>
              <a:t>tasks in order to properly organize this stage of assessment </a:t>
            </a:r>
          </a:p>
          <a:p>
            <a:r>
              <a:rPr lang="en-US" altLang="ru-RU" sz="2000">
                <a:latin typeface="Century Gothic" panose="020B0502020202020204" charset="0"/>
                <a:cs typeface="Century Gothic" panose="020B0502020202020204" charset="0"/>
              </a:rPr>
              <a:t>(if need be)</a:t>
            </a:r>
          </a:p>
        </p:txBody>
      </p:sp>
      <p:sp>
        <p:nvSpPr>
          <p:cNvPr id="18" name="Прямокутник 5"/>
          <p:cNvSpPr/>
          <p:nvPr/>
        </p:nvSpPr>
        <p:spPr>
          <a:xfrm>
            <a:off x="0" y="6541770"/>
            <a:ext cx="12191365" cy="33401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>
          <a:xfrm>
            <a:off x="1727835" y="2289810"/>
            <a:ext cx="8736330" cy="1691640"/>
          </a:xfrm>
          <a:prstGeom prst="parallelogram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8" name="Прямокутник 5"/>
          <p:cNvSpPr/>
          <p:nvPr/>
        </p:nvSpPr>
        <p:spPr>
          <a:xfrm>
            <a:off x="0" y="6472555"/>
            <a:ext cx="12191365" cy="403225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5"/>
          <p:cNvSpPr/>
          <p:nvPr/>
        </p:nvSpPr>
        <p:spPr>
          <a:xfrm>
            <a:off x="635" y="-14605"/>
            <a:ext cx="12191365" cy="403225"/>
          </a:xfrm>
          <a:prstGeom prst="rect">
            <a:avLst/>
          </a:prstGeom>
          <a:solidFill>
            <a:srgbClr val="FFD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2221865" y="2805430"/>
            <a:ext cx="8859520" cy="660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ru-RU" sz="3700" b="1">
                <a:solidFill>
                  <a:srgbClr val="212121"/>
                </a:solidFill>
                <a:latin typeface="Century Gothic" panose="020B0502020202020204" charset="0"/>
                <a:cs typeface="Century Gothic" panose="020B0502020202020204" charset="0"/>
              </a:rPr>
              <a:t>THANK YOU FOR YOUR ATTENTION!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1343</Words>
  <Application>Microsoft Office PowerPoint</Application>
  <PresentationFormat>Широкоэкранный</PresentationFormat>
  <Paragraphs>231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Adobe Gothic Std B</vt:lpstr>
      <vt:lpstr>Arial</vt:lpstr>
      <vt:lpstr>Calibri</vt:lpstr>
      <vt:lpstr>Calibri Light</vt:lpstr>
      <vt:lpstr>Century Gothic</vt:lpstr>
      <vt:lpstr>Тема Office</vt:lpstr>
      <vt:lpstr>NATALIIA  ALIUSHYNA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Алюшина Наталія Олександрівна</dc:creator>
  <cp:lastModifiedBy>Наталія Олександрівна Алюшина</cp:lastModifiedBy>
  <cp:revision>74</cp:revision>
  <cp:lastPrinted>2019-09-23T15:24:25Z</cp:lastPrinted>
  <dcterms:created xsi:type="dcterms:W3CDTF">2019-09-16T14:13:00Z</dcterms:created>
  <dcterms:modified xsi:type="dcterms:W3CDTF">2019-09-24T12:20:16Z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