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3" r:id="rId1"/>
  </p:sldMasterIdLst>
  <p:notesMasterIdLst>
    <p:notesMasterId r:id="rId10"/>
  </p:notesMasterIdLst>
  <p:sldIdLst>
    <p:sldId id="256" r:id="rId2"/>
    <p:sldId id="342" r:id="rId3"/>
    <p:sldId id="350" r:id="rId4"/>
    <p:sldId id="351" r:id="rId5"/>
    <p:sldId id="352" r:id="rId6"/>
    <p:sldId id="353" r:id="rId7"/>
    <p:sldId id="355" r:id="rId8"/>
    <p:sldId id="35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04" userDrawn="1">
          <p15:clr>
            <a:srgbClr val="A4A3A4"/>
          </p15:clr>
        </p15:guide>
        <p15:guide id="4" pos="39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1D1F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0" autoAdjust="0"/>
    <p:restoredTop sz="94660" autoAdjust="0"/>
  </p:normalViewPr>
  <p:slideViewPr>
    <p:cSldViewPr>
      <p:cViewPr>
        <p:scale>
          <a:sx n="51" d="100"/>
          <a:sy n="51" d="100"/>
        </p:scale>
        <p:origin x="-540" y="12"/>
      </p:cViewPr>
      <p:guideLst>
        <p:guide orient="horz" pos="2160"/>
        <p:guide orient="horz" pos="2304"/>
        <p:guide pos="3840"/>
        <p:guide pos="3968"/>
      </p:guideLst>
    </p:cSldViewPr>
  </p:slideViewPr>
  <p:outlineViewPr>
    <p:cViewPr>
      <p:scale>
        <a:sx n="33" d="100"/>
        <a:sy n="33" d="100"/>
      </p:scale>
      <p:origin x="0" y="79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explosion val="7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explosion val="8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463035870516185E-3"/>
                  <c:y val="3.228491599281007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Satisfactory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Excellent</c:v>
                </c:pt>
                <c:pt idx="1">
                  <c:v>Good</c:v>
                </c:pt>
                <c:pt idx="2">
                  <c:v>Satisfactory</c:v>
                </c:pt>
                <c:pt idx="3">
                  <c:v>Non-satisfactory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0.41000000000000031</c:v>
                </c:pt>
                <c:pt idx="1">
                  <c:v>0.58000000000000129</c:v>
                </c:pt>
                <c:pt idx="2" formatCode="0.00%">
                  <c:v>9.0000000000000323E-3</c:v>
                </c:pt>
                <c:pt idx="3" formatCode="0.00%">
                  <c:v>1.0000000000000013E-3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8CA93-7E0F-4A38-83E8-D6F095163060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A6117-3165-4A1E-AC40-BDD829DE23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3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10/10/2018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7658" y="5943600"/>
            <a:ext cx="25234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 cap="all" dirty="0" smtClean="0">
                <a:solidFill>
                  <a:schemeClr val="bg1"/>
                </a:solidFill>
                <a:ea typeface="+mj-ea"/>
                <a:cs typeface="+mj-cs"/>
              </a:rPr>
              <a:t>26 September 2019</a:t>
            </a:r>
            <a:endParaRPr lang="ka-GE" sz="2000" cap="all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026" name="Picture 2" descr="C:\Users\mate.CSBGOV\Desktop\CSB Files\Logos\CSB New E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4446" y="260969"/>
            <a:ext cx="2438400" cy="243755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-44709" y="2831069"/>
            <a:ext cx="122367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Performance Appraisal System in Civil</a:t>
            </a:r>
            <a:r>
              <a:rPr kumimoji="0" lang="en-US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 Service in Georgia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196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Prof. Dr. Catherine </a:t>
            </a:r>
            <a:r>
              <a:rPr lang="en-US" sz="2000" dirty="0" err="1" smtClean="0"/>
              <a:t>Kardava</a:t>
            </a:r>
            <a:endParaRPr lang="en-US" sz="2000" dirty="0" smtClean="0"/>
          </a:p>
          <a:p>
            <a:pPr algn="r"/>
            <a:r>
              <a:rPr lang="en-US" sz="2000" dirty="0" smtClean="0"/>
              <a:t>Head of the Civil Service Bureau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00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</a:pPr>
            <a:r>
              <a:rPr lang="en-US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Aim of Performance Appraisal is to</a:t>
            </a:r>
            <a:endParaRPr lang="en-US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373563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E</a:t>
            </a:r>
            <a:r>
              <a:rPr lang="en-US" dirty="0" smtClean="0"/>
              <a:t>nsure </a:t>
            </a:r>
            <a:r>
              <a:rPr lang="en-US" sz="3200" b="1" dirty="0" smtClean="0"/>
              <a:t>effectiveness</a:t>
            </a:r>
            <a:r>
              <a:rPr lang="en-US" sz="3200" dirty="0" smtClean="0"/>
              <a:t> </a:t>
            </a:r>
            <a:r>
              <a:rPr lang="en-US" dirty="0" smtClean="0"/>
              <a:t>and </a:t>
            </a:r>
            <a:r>
              <a:rPr lang="en-US" sz="3200" b="1" dirty="0"/>
              <a:t>efficiency</a:t>
            </a:r>
            <a:r>
              <a:rPr lang="en-US" sz="3200" dirty="0"/>
              <a:t> </a:t>
            </a:r>
            <a:r>
              <a:rPr lang="en-US" dirty="0"/>
              <a:t>of the civil service of </a:t>
            </a:r>
            <a:r>
              <a:rPr lang="en-US" dirty="0" smtClean="0"/>
              <a:t>Georgia 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/>
              <a:t>S</a:t>
            </a:r>
            <a:r>
              <a:rPr lang="en-US" dirty="0" smtClean="0"/>
              <a:t>timulate continuous </a:t>
            </a:r>
            <a:r>
              <a:rPr lang="en-US" sz="3200" b="1" dirty="0"/>
              <a:t>professional growth</a:t>
            </a:r>
            <a:r>
              <a:rPr lang="en-US" sz="3200" dirty="0"/>
              <a:t> </a:t>
            </a:r>
            <a:r>
              <a:rPr lang="en-US" dirty="0"/>
              <a:t>and </a:t>
            </a:r>
            <a:r>
              <a:rPr lang="en-US" sz="3200" b="1" dirty="0"/>
              <a:t>development</a:t>
            </a:r>
            <a:r>
              <a:rPr lang="en-US" dirty="0"/>
              <a:t> of civil </a:t>
            </a:r>
            <a:r>
              <a:rPr lang="en-US" dirty="0" smtClean="0"/>
              <a:t>servants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/>
              <a:t>S</a:t>
            </a:r>
            <a:r>
              <a:rPr lang="en-US" dirty="0" smtClean="0"/>
              <a:t>upport </a:t>
            </a:r>
            <a:r>
              <a:rPr lang="en-US" sz="3200" b="1" dirty="0"/>
              <a:t>approximation</a:t>
            </a:r>
            <a:r>
              <a:rPr lang="en-US" sz="3200" dirty="0"/>
              <a:t> </a:t>
            </a:r>
            <a:r>
              <a:rPr lang="en-US" dirty="0"/>
              <a:t>of Georgian civil service system towards </a:t>
            </a:r>
            <a:r>
              <a:rPr lang="en-US" sz="3200" b="1" dirty="0"/>
              <a:t>European </a:t>
            </a:r>
            <a:r>
              <a:rPr lang="en-US" sz="3200" b="1" dirty="0" smtClean="0"/>
              <a:t>standards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26/09/2019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355" y="642054"/>
            <a:ext cx="10972800" cy="499674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Support </a:t>
            </a:r>
            <a:r>
              <a:rPr lang="en-US" sz="3200" b="1" dirty="0"/>
              <a:t>merit</a:t>
            </a:r>
            <a:r>
              <a:rPr lang="en-US" dirty="0"/>
              <a:t> based </a:t>
            </a:r>
            <a:r>
              <a:rPr lang="en-US" sz="3200" b="1" dirty="0" smtClean="0"/>
              <a:t>career advancement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Serve </a:t>
            </a:r>
            <a:r>
              <a:rPr lang="en-US" dirty="0"/>
              <a:t>as a </a:t>
            </a:r>
            <a:r>
              <a:rPr lang="en-US" sz="3200" b="1" dirty="0"/>
              <a:t>motivation</a:t>
            </a:r>
            <a:r>
              <a:rPr lang="en-US" dirty="0"/>
              <a:t> instrument 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Create </a:t>
            </a:r>
            <a:r>
              <a:rPr lang="en-US" dirty="0"/>
              <a:t>ground for a number of other </a:t>
            </a:r>
            <a:r>
              <a:rPr lang="en-US" sz="3200" b="1" dirty="0"/>
              <a:t>legal </a:t>
            </a:r>
            <a:r>
              <a:rPr lang="en-US" sz="3200" b="1" dirty="0" smtClean="0"/>
              <a:t>consequences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26/09/2019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>
            <a:normAutofit/>
          </a:bodyPr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</a:pPr>
            <a:r>
              <a:rPr lang="en-US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Aim of Performance Appraisal is to</a:t>
            </a:r>
            <a:endParaRPr lang="en-US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6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26/09/2019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" r="-702"/>
          <a:stretch/>
        </p:blipFill>
        <p:spPr>
          <a:xfrm>
            <a:off x="1280160" y="381000"/>
            <a:ext cx="8686800" cy="534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5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304800"/>
            <a:ext cx="11014229" cy="1039427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 Appraisal </a:t>
            </a:r>
            <a:r>
              <a:rPr lang="en-US" dirty="0" smtClean="0"/>
              <a:t>Results 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26/09/2019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694340"/>
              </p:ext>
            </p:extLst>
          </p:nvPr>
        </p:nvGraphicFramePr>
        <p:xfrm>
          <a:off x="568171" y="838200"/>
          <a:ext cx="1097280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0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Absence of institutional/organizational </a:t>
            </a:r>
            <a:r>
              <a:rPr lang="en-US" dirty="0"/>
              <a:t>development </a:t>
            </a:r>
            <a:r>
              <a:rPr lang="en-US" dirty="0" smtClean="0"/>
              <a:t>plans</a:t>
            </a:r>
          </a:p>
          <a:p>
            <a:pPr>
              <a:lnSpc>
                <a:spcPct val="150000"/>
              </a:lnSpc>
            </a:pPr>
            <a:r>
              <a:rPr lang="en-US" dirty="0"/>
              <a:t>L</a:t>
            </a:r>
            <a:r>
              <a:rPr lang="en-US" dirty="0" smtClean="0"/>
              <a:t>ack </a:t>
            </a:r>
            <a:r>
              <a:rPr lang="en-US" dirty="0"/>
              <a:t>of knowledge and </a:t>
            </a:r>
            <a:r>
              <a:rPr lang="en-US" dirty="0" smtClean="0"/>
              <a:t>experience</a:t>
            </a:r>
          </a:p>
          <a:p>
            <a:pPr>
              <a:lnSpc>
                <a:spcPct val="150000"/>
              </a:lnSpc>
            </a:pPr>
            <a:r>
              <a:rPr lang="en-US" dirty="0"/>
              <a:t>V</a:t>
            </a:r>
            <a:r>
              <a:rPr lang="en-US" dirty="0" smtClean="0"/>
              <a:t>iolation </a:t>
            </a:r>
            <a:r>
              <a:rPr lang="en-US" dirty="0"/>
              <a:t>of confidentiality of employee’s performance assessment </a:t>
            </a:r>
            <a:r>
              <a:rPr lang="en-US" dirty="0" smtClean="0"/>
              <a:t>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Inconsistency of interpretations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Inflation of the assessment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26/09/2019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3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Recommendations and Future Plans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373563"/>
          </a:xfrm>
        </p:spPr>
        <p:txBody>
          <a:bodyPr/>
          <a:lstStyle/>
          <a:p>
            <a:r>
              <a:rPr lang="en-US" dirty="0" smtClean="0"/>
              <a:t>Define competences and explain the performance appraisal rating in more details</a:t>
            </a:r>
          </a:p>
          <a:p>
            <a:endParaRPr lang="en-US" dirty="0" smtClean="0"/>
          </a:p>
          <a:p>
            <a:r>
              <a:rPr lang="en-US" dirty="0" smtClean="0"/>
              <a:t>Define appraisal cycle as 12 months period of performance instead of calendar year</a:t>
            </a:r>
          </a:p>
          <a:p>
            <a:endParaRPr lang="en-US" dirty="0" smtClean="0"/>
          </a:p>
          <a:p>
            <a:r>
              <a:rPr lang="en-US" dirty="0" smtClean="0"/>
              <a:t>Introduce self-evaluation system </a:t>
            </a:r>
          </a:p>
          <a:p>
            <a:endParaRPr lang="en-US" dirty="0" smtClean="0"/>
          </a:p>
          <a:p>
            <a:r>
              <a:rPr lang="en-US" dirty="0" smtClean="0"/>
              <a:t>Civil servants who are on leave should perform job responsibilities no less than 6 months to become subject to performance appraisal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26/09/2019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7400"/>
            <a:ext cx="11014229" cy="103942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2"/>
                </a:solidFill>
                <a:sym typeface="Calibri" pitchFamily="34" charset="0"/>
              </a:rPr>
              <a:t>Thank you for your attention!</a:t>
            </a:r>
            <a:r>
              <a:rPr lang="ka-GE" sz="3600" b="1" dirty="0">
                <a:solidFill>
                  <a:schemeClr val="tx2"/>
                </a:solidFill>
                <a:sym typeface="Calibri" pitchFamily="34" charset="0"/>
              </a:rPr>
              <a:t/>
            </a:r>
            <a:br>
              <a:rPr lang="ka-GE" sz="3600" b="1" dirty="0">
                <a:solidFill>
                  <a:schemeClr val="tx2"/>
                </a:solidFill>
                <a:sym typeface="Calibri" pitchFamily="34" charset="0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26/09/2019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2" descr="C:\Users\mate.CSBGOV\Desktop\CSB Files\Logos\CSB New E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0910" y="4419600"/>
            <a:ext cx="1428750" cy="1428254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81000" y="5982789"/>
            <a:ext cx="3498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www.csb.gov.ge / info@csb.gov.ge</a:t>
            </a:r>
            <a:endParaRPr lang="ka-GE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01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190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PowerPoint Presentation</vt:lpstr>
      <vt:lpstr>The Aim of Performance Appraisal is to</vt:lpstr>
      <vt:lpstr>The Aim of Performance Appraisal is to</vt:lpstr>
      <vt:lpstr>PowerPoint Presentation</vt:lpstr>
      <vt:lpstr>Performance Appraisal Results 2018 </vt:lpstr>
      <vt:lpstr>Challenges</vt:lpstr>
      <vt:lpstr>Recommendations and Future Plans </vt:lpstr>
      <vt:lpstr>Thank you for your attention!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Vashalomidze</dc:creator>
  <cp:lastModifiedBy>Kemale Imamguliyeva</cp:lastModifiedBy>
  <cp:revision>226</cp:revision>
  <dcterms:created xsi:type="dcterms:W3CDTF">2006-08-16T00:00:00Z</dcterms:created>
  <dcterms:modified xsi:type="dcterms:W3CDTF">2019-09-23T10:32:54Z</dcterms:modified>
</cp:coreProperties>
</file>