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1153" r:id="rId4"/>
    <p:sldId id="1152" r:id="rId5"/>
    <p:sldId id="275" r:id="rId6"/>
    <p:sldId id="1155" r:id="rId7"/>
    <p:sldId id="1156" r:id="rId8"/>
    <p:sldId id="516" r:id="rId9"/>
    <p:sldId id="455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1575"/>
    <a:srgbClr val="B48900"/>
    <a:srgbClr val="7D4371"/>
    <a:srgbClr val="B51B94"/>
    <a:srgbClr val="F3EBE1"/>
    <a:srgbClr val="CFB28E"/>
    <a:srgbClr val="EDE1D3"/>
    <a:srgbClr val="F4F2F2"/>
    <a:srgbClr val="0085B4"/>
    <a:srgbClr val="BE9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04" autoAdjust="0"/>
    <p:restoredTop sz="92133" autoAdjust="0"/>
  </p:normalViewPr>
  <p:slideViewPr>
    <p:cSldViewPr>
      <p:cViewPr>
        <p:scale>
          <a:sx n="47" d="100"/>
          <a:sy n="47" d="100"/>
        </p:scale>
        <p:origin x="-42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31199999999998"/>
          <c:y val="5.4747999999999998E-2"/>
          <c:w val="0.60179899999999997"/>
          <c:h val="0.86071500000000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Astrology</c:v>
                </c:pt>
                <c:pt idx="1">
                  <c:v>Reference</c:v>
                </c:pt>
                <c:pt idx="2">
                  <c:v>Interview</c:v>
                </c:pt>
                <c:pt idx="3">
                  <c:v>Biography</c:v>
                </c:pt>
                <c:pt idx="4">
                  <c:v>Personality  questionaires</c:v>
                </c:pt>
                <c:pt idx="5">
                  <c:v>Competency based interview</c:v>
                </c:pt>
                <c:pt idx="6">
                  <c:v>Ability tests</c:v>
                </c:pt>
                <c:pt idx="7">
                  <c:v>Trial tasks</c:v>
                </c:pt>
                <c:pt idx="8">
                  <c:v>Assessment centers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1.4999999999999999E-2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0.6</c:v>
                </c:pt>
                <c:pt idx="8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EE-4F9C-A0EF-6FC300130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132997120"/>
        <c:axId val="133018368"/>
      </c:barChart>
      <c:catAx>
        <c:axId val="1329971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Calibri Light"/>
              </a:defRPr>
            </a:pPr>
            <a:endParaRPr lang="en-US"/>
          </a:p>
        </c:txPr>
        <c:crossAx val="133018368"/>
        <c:crosses val="autoZero"/>
        <c:auto val="1"/>
        <c:lblAlgn val="ctr"/>
        <c:lblOffset val="100"/>
        <c:noMultiLvlLbl val="1"/>
      </c:catAx>
      <c:valAx>
        <c:axId val="133018368"/>
        <c:scaling>
          <c:orientation val="minMax"/>
        </c:scaling>
        <c:delete val="0"/>
        <c:axPos val="t"/>
        <c:numFmt formatCode="0.#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Calibri Light"/>
              </a:defRPr>
            </a:pPr>
            <a:endParaRPr lang="en-US"/>
          </a:p>
        </c:txPr>
        <c:crossAx val="132997120"/>
        <c:crosses val="autoZero"/>
        <c:crossBetween val="between"/>
        <c:majorUnit val="0.17499999999999999"/>
        <c:minorUnit val="8.7499999999999994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646338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08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491439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978502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619850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950668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28210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831851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13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>
            <a:spLocks noGrp="1"/>
          </p:cNvSpPr>
          <p:nvPr>
            <p:ph type="title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988-C1F0-4809-A85E-AC37256634E8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21C8-41F9-4B81-BB48-B0DB27E7B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5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11078729" y="6400415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70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073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67" r:id="rId4"/>
    <p:sldLayoutId id="2147483668" r:id="rId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S-WKST89\Desktop\Seminar_HR_Presentation_bg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75" y="0"/>
            <a:ext cx="12192000" cy="686006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11824" y="2060848"/>
            <a:ext cx="7464152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Effectiveness of recruiting methods </a:t>
            </a:r>
            <a:r>
              <a:rPr lang="en-US" sz="4000" b="1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for quasi state sector in Kazakhstan</a:t>
            </a:r>
            <a:endParaRPr lang="ru-RU" sz="4000" dirty="0">
              <a:solidFill>
                <a:schemeClr val="bg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9120336" y="5373216"/>
            <a:ext cx="244827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Gulmira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Raissova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object 4"/>
          <p:cNvSpPr/>
          <p:nvPr/>
        </p:nvSpPr>
        <p:spPr>
          <a:xfrm>
            <a:off x="8543925" y="190500"/>
            <a:ext cx="1873250" cy="4318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" name="object 16"/>
          <p:cNvSpPr>
            <a:spLocks noGrp="1"/>
          </p:cNvSpPr>
          <p:nvPr>
            <p:ph type="title"/>
          </p:nvPr>
        </p:nvSpPr>
        <p:spPr>
          <a:xfrm>
            <a:off x="636953" y="62057"/>
            <a:ext cx="7879540" cy="112048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hangingPunct="0">
              <a:lnSpc>
                <a:spcPct val="100000"/>
              </a:lnSpc>
            </a:pPr>
            <a:r>
              <a:rPr lang="ru-RU" sz="3000" dirty="0">
                <a:solidFill>
                  <a:srgbClr val="FFFFFF"/>
                </a:solidFill>
                <a:latin typeface="SF UI Display Semibold"/>
                <a:ea typeface="SF UI Display Semibold"/>
                <a:cs typeface="SF UI Display Semibold"/>
                <a:sym typeface="SF UI Display Semibold"/>
              </a:rPr>
              <a:t>      </a:t>
            </a:r>
            <a:r>
              <a:rPr lang="x-none" sz="3000" dirty="0">
                <a:solidFill>
                  <a:srgbClr val="FFFFFF"/>
                </a:solidFill>
                <a:latin typeface="SF UI Display Semibold"/>
                <a:ea typeface="SF UI Display Semibold"/>
                <a:cs typeface="SF UI Display Semibold"/>
                <a:sym typeface="SF UI Display Semibold"/>
              </a:rPr>
              <a:t>Наши правила</a:t>
            </a:r>
            <a:endParaRPr sz="3000" dirty="0">
              <a:solidFill>
                <a:srgbClr val="FFFFFF"/>
              </a:solidFill>
              <a:latin typeface="SF UI Display Semibold"/>
              <a:ea typeface="SF UI Display Semibold"/>
              <a:cs typeface="SF UI Display Semibold"/>
              <a:sym typeface="SF UI Display Semibold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="" xmlns:a16="http://schemas.microsoft.com/office/drawing/2014/main" id="{026C8F30-4D61-4DE4-8D36-0AF20A46F756}"/>
              </a:ext>
            </a:extLst>
          </p:cNvPr>
          <p:cNvSpPr txBox="1">
            <a:spLocks/>
          </p:cNvSpPr>
          <p:nvPr/>
        </p:nvSpPr>
        <p:spPr>
          <a:xfrm>
            <a:off x="1775520" y="-40482"/>
            <a:ext cx="9419609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lang="en-US" b="1" dirty="0">
                <a:solidFill>
                  <a:srgbClr val="8F1575"/>
                </a:solidFill>
                <a:latin typeface="PT Sans Narrow" panose="020B0506020203020204" pitchFamily="34" charset="-52"/>
                <a:ea typeface="PT Sans Narrow" panose="020B0506020203020204" pitchFamily="34" charset="-52"/>
                <a:cs typeface="+mn-cs"/>
              </a:rPr>
              <a:t>Validity of assessment methods</a:t>
            </a:r>
            <a:endParaRPr lang="ru-RU" b="1" dirty="0">
              <a:solidFill>
                <a:srgbClr val="8F1575"/>
              </a:solidFill>
              <a:latin typeface="PT Sans Narrow" panose="020B0506020203020204" pitchFamily="34" charset="-52"/>
              <a:ea typeface="PT Sans Narrow" panose="020B0506020203020204" pitchFamily="34" charset="-52"/>
              <a:cs typeface="+mn-cs"/>
            </a:endParaRPr>
          </a:p>
        </p:txBody>
      </p:sp>
      <p:graphicFrame>
        <p:nvGraphicFramePr>
          <p:cNvPr id="28" name="Chart 5">
            <a:extLst>
              <a:ext uri="{FF2B5EF4-FFF2-40B4-BE49-F238E27FC236}">
                <a16:creationId xmlns="" xmlns:a16="http://schemas.microsoft.com/office/drawing/2014/main" id="{6F979FA6-7502-4C3E-BCE0-CA077F862E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671076"/>
              </p:ext>
            </p:extLst>
          </p:nvPr>
        </p:nvGraphicFramePr>
        <p:xfrm>
          <a:off x="13504" y="1931041"/>
          <a:ext cx="7812880" cy="4407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2">
            <a:extLst>
              <a:ext uri="{FF2B5EF4-FFF2-40B4-BE49-F238E27FC236}">
                <a16:creationId xmlns="" xmlns:a16="http://schemas.microsoft.com/office/drawing/2014/main" id="{08DB89EE-0968-4F29-AA49-51C813D3D25B}"/>
              </a:ext>
            </a:extLst>
          </p:cNvPr>
          <p:cNvSpPr/>
          <p:nvPr/>
        </p:nvSpPr>
        <p:spPr>
          <a:xfrm>
            <a:off x="8040216" y="6338511"/>
            <a:ext cx="377180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0D1467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 smtClean="0">
                <a:solidFill>
                  <a:schemeClr val="tx1"/>
                </a:solidFill>
              </a:rPr>
              <a:t>Mike </a:t>
            </a:r>
            <a:r>
              <a:rPr dirty="0">
                <a:solidFill>
                  <a:schemeClr val="tx1"/>
                </a:solidFill>
              </a:rPr>
              <a:t>Smith Umist Mega meta analysis</a:t>
            </a:r>
          </a:p>
        </p:txBody>
      </p:sp>
      <p:sp>
        <p:nvSpPr>
          <p:cNvPr id="10" name="Прямоугольник">
            <a:extLst>
              <a:ext uri="{FF2B5EF4-FFF2-40B4-BE49-F238E27FC236}">
                <a16:creationId xmlns="" xmlns:a16="http://schemas.microsoft.com/office/drawing/2014/main" id="{F3E706D0-A176-4DD9-ABC1-8A924B5AFD78}"/>
              </a:ext>
            </a:extLst>
          </p:cNvPr>
          <p:cNvSpPr/>
          <p:nvPr/>
        </p:nvSpPr>
        <p:spPr>
          <a:xfrm>
            <a:off x="-13645" y="149205"/>
            <a:ext cx="1873248" cy="792426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  <a:effectLst>
            <a:outerShdw blurRad="228600" dist="53061" dir="3267203" rotWithShape="0">
              <a:srgbClr val="000000">
                <a:alpha val="10697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Линия">
            <a:extLst>
              <a:ext uri="{FF2B5EF4-FFF2-40B4-BE49-F238E27FC236}">
                <a16:creationId xmlns="" xmlns:a16="http://schemas.microsoft.com/office/drawing/2014/main" id="{B4A2102A-C366-4899-BB6B-1006957CB9F8}"/>
              </a:ext>
            </a:extLst>
          </p:cNvPr>
          <p:cNvSpPr/>
          <p:nvPr/>
        </p:nvSpPr>
        <p:spPr>
          <a:xfrm flipV="1">
            <a:off x="446677" y="0"/>
            <a:ext cx="0" cy="1120486"/>
          </a:xfrm>
          <a:prstGeom prst="line">
            <a:avLst/>
          </a:prstGeom>
          <a:ln w="38100">
            <a:solidFill>
              <a:srgbClr val="A52B88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DC6A0CF-FDFF-48D0-81F8-A6734210A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129" y="0"/>
            <a:ext cx="996871" cy="6858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335588"/>
            <a:ext cx="5315153" cy="216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910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8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8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8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Sub>
          <a:bldChart bld="categoryEl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">
            <a:extLst>
              <a:ext uri="{FF2B5EF4-FFF2-40B4-BE49-F238E27FC236}">
                <a16:creationId xmlns="" xmlns:a16="http://schemas.microsoft.com/office/drawing/2014/main" id="{8AC7125D-2F8F-4E2B-8BEB-AB861C92E729}"/>
              </a:ext>
            </a:extLst>
          </p:cNvPr>
          <p:cNvSpPr/>
          <p:nvPr/>
        </p:nvSpPr>
        <p:spPr>
          <a:xfrm>
            <a:off x="6550" y="318180"/>
            <a:ext cx="1285109" cy="870537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  <a:effectLst>
            <a:outerShdw blurRad="228600" dist="53061" dir="3267203" rotWithShape="0">
              <a:srgbClr val="000000">
                <a:alpha val="10697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" name="Линия">
            <a:extLst>
              <a:ext uri="{FF2B5EF4-FFF2-40B4-BE49-F238E27FC236}">
                <a16:creationId xmlns="" xmlns:a16="http://schemas.microsoft.com/office/drawing/2014/main" id="{C0D67C17-5957-4987-BF59-20E038F18825}"/>
              </a:ext>
            </a:extLst>
          </p:cNvPr>
          <p:cNvSpPr/>
          <p:nvPr/>
        </p:nvSpPr>
        <p:spPr>
          <a:xfrm flipV="1">
            <a:off x="767408" y="57084"/>
            <a:ext cx="0" cy="1355692"/>
          </a:xfrm>
          <a:prstGeom prst="line">
            <a:avLst/>
          </a:prstGeom>
          <a:ln w="38100">
            <a:solidFill>
              <a:srgbClr val="B51B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F7C56DF-B623-4661-AC16-35F61D10D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686" y="-30176"/>
            <a:ext cx="996871" cy="68878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4727" y="210727"/>
            <a:ext cx="10062141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8F1575"/>
                </a:solidFill>
                <a:latin typeface="PT Sans Narrow" panose="020B0506020203020204" pitchFamily="34" charset="-52"/>
                <a:ea typeface="PT Sans Narrow" panose="020B0506020203020204" pitchFamily="34" charset="-52"/>
                <a:cs typeface="+mn-cs"/>
              </a:rPr>
              <a:t>Selection</a:t>
            </a:r>
            <a:r>
              <a:rPr lang="en-US" sz="4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800" dirty="0">
                <a:solidFill>
                  <a:srgbClr val="8F1575"/>
                </a:solidFill>
                <a:latin typeface="PT Sans Narrow" panose="020B0506020203020204" pitchFamily="34" charset="-52"/>
                <a:ea typeface="PT Sans Narrow" panose="020B0506020203020204" pitchFamily="34" charset="-52"/>
                <a:cs typeface="+mn-cs"/>
              </a:rPr>
              <a:t>methods</a:t>
            </a:r>
            <a:endParaRPr lang="ru-RU" sz="4800" dirty="0">
              <a:solidFill>
                <a:srgbClr val="8F1575"/>
              </a:solidFill>
              <a:latin typeface="PT Sans Narrow" panose="020B0506020203020204" pitchFamily="34" charset="-52"/>
              <a:ea typeface="PT Sans Narrow" panose="020B0506020203020204" pitchFamily="34" charset="-52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>
          <a:xfrm>
            <a:off x="911425" y="2291038"/>
            <a:ext cx="3960440" cy="4000014"/>
          </a:xfrm>
        </p:spPr>
        <p:txBody>
          <a:bodyPr>
            <a:normAutofit/>
          </a:bodyPr>
          <a:lstStyle/>
          <a:p>
            <a:pPr marL="342900" indent="-342900" algn="just" hangingPunct="0">
              <a:lnSpc>
                <a:spcPct val="127000"/>
              </a:lnSpc>
              <a:spcBef>
                <a:spcPts val="0"/>
              </a:spcBef>
              <a:buSzTx/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Submission of the 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resume;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hangingPunct="0">
              <a:lnSpc>
                <a:spcPct val="127000"/>
              </a:lnSpc>
              <a:spcBef>
                <a:spcPts val="0"/>
              </a:spcBef>
              <a:buSzTx/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Testing of professional knowledge, 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namely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of legal acts, laws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some cases, testing of personal competencies;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hangingPunct="0">
              <a:lnSpc>
                <a:spcPct val="127000"/>
              </a:lnSpc>
              <a:spcBef>
                <a:spcPts val="0"/>
              </a:spcBef>
              <a:buSzTx/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Essay;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hangingPunct="0">
              <a:lnSpc>
                <a:spcPct val="127000"/>
              </a:lnSpc>
              <a:spcBef>
                <a:spcPts val="0"/>
              </a:spcBef>
              <a:buSzTx/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Interview with members of the Special Commission and making a decision on hiring.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5920" y="2276872"/>
            <a:ext cx="5544616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resume;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Collection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analysis of recommendations from previous employers of the candidate;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professional knowledge (for example industry knowledge and knowledge of laws);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knowledge of languages ​​(Kazakh and English);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Ability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Tests (numerical and verbal tests);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Competency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based interview with HR manager, in rare cases, assessment center;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Interview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line manager;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Interviews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members of the Commission.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3992" y="1718975"/>
            <a:ext cx="396044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State owned organizations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1659" y="1689291"/>
            <a:ext cx="396044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State bodies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9520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">
            <a:extLst>
              <a:ext uri="{FF2B5EF4-FFF2-40B4-BE49-F238E27FC236}">
                <a16:creationId xmlns="" xmlns:a16="http://schemas.microsoft.com/office/drawing/2014/main" id="{AFC33159-4E51-4353-9971-1B50D5E38472}"/>
              </a:ext>
            </a:extLst>
          </p:cNvPr>
          <p:cNvSpPr/>
          <p:nvPr/>
        </p:nvSpPr>
        <p:spPr>
          <a:xfrm>
            <a:off x="767408" y="1603084"/>
            <a:ext cx="9937104" cy="490288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ffectLst>
            <a:outerShdw blurRad="228600" dist="53061" dir="3267203" rotWithShape="0">
              <a:srgbClr val="000000">
                <a:alpha val="8087"/>
              </a:srgbClr>
            </a:outerShdw>
          </a:effectLst>
        </p:spPr>
        <p:txBody>
          <a:bodyPr lIns="45719" rIns="45719" anchor="ctr"/>
          <a:lstStyle/>
          <a:p>
            <a:pPr algn="just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2C78E48-AC97-4FDA-A9E7-7795D42FD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279" y="275811"/>
            <a:ext cx="8332130" cy="108300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8F1575"/>
                </a:solidFill>
                <a:latin typeface="PT Sans Narrow" panose="020B0506020203020204" pitchFamily="34" charset="-52"/>
                <a:ea typeface="PT Sans Narrow" panose="020B0506020203020204" pitchFamily="34" charset="-52"/>
                <a:cs typeface="+mn-cs"/>
                <a:sym typeface="Calibri"/>
              </a:rPr>
              <a:t>Hypotheses</a:t>
            </a:r>
            <a:endParaRPr lang="ru-RU" sz="4800" dirty="0">
              <a:solidFill>
                <a:srgbClr val="8F1575"/>
              </a:solidFill>
              <a:latin typeface="PT Sans Narrow" panose="020B0506020203020204" pitchFamily="34" charset="-52"/>
              <a:ea typeface="PT Sans Narrow" panose="020B0506020203020204" pitchFamily="34" charset="-52"/>
              <a:cs typeface="+mn-cs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1658" y="2276872"/>
            <a:ext cx="94128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en-US" sz="2400" dirty="0" smtClean="0"/>
              <a:t>1</a:t>
            </a:r>
            <a:r>
              <a:rPr lang="en-US" sz="2400" dirty="0"/>
              <a:t>. Candidates with </a:t>
            </a:r>
            <a:r>
              <a:rPr lang="en-US" sz="2400" u="sng" dirty="0"/>
              <a:t>higher competency</a:t>
            </a:r>
            <a:r>
              <a:rPr lang="en-US" sz="2400" dirty="0"/>
              <a:t> assessment results (through competency interview methods and assessment centers) will be </a:t>
            </a:r>
            <a:r>
              <a:rPr lang="en-US" sz="2400" u="sng" dirty="0"/>
              <a:t>more effective</a:t>
            </a:r>
            <a:r>
              <a:rPr lang="en-US" sz="2400" dirty="0"/>
              <a:t> in the workplace in a 3-year period</a:t>
            </a:r>
            <a:r>
              <a:rPr lang="en-US" sz="2400" dirty="0" smtClean="0"/>
              <a:t>;</a:t>
            </a:r>
          </a:p>
          <a:p>
            <a:endParaRPr lang="ru-RU" sz="2400" dirty="0"/>
          </a:p>
          <a:p>
            <a:r>
              <a:rPr lang="en-US" sz="2400" dirty="0"/>
              <a:t>2. Candidates with </a:t>
            </a:r>
            <a:r>
              <a:rPr lang="en-US" sz="2400" u="sng" dirty="0"/>
              <a:t>higher ability test </a:t>
            </a:r>
            <a:r>
              <a:rPr lang="en-US" sz="2400" dirty="0"/>
              <a:t>scores will also show </a:t>
            </a:r>
            <a:r>
              <a:rPr lang="en-US" sz="2400" u="sng" dirty="0"/>
              <a:t>higher performance</a:t>
            </a:r>
            <a:r>
              <a:rPr lang="en-US" sz="2400" dirty="0"/>
              <a:t> compared to candidates with average ability</a:t>
            </a:r>
            <a:r>
              <a:rPr lang="en-US" sz="2400" dirty="0" smtClean="0"/>
              <a:t>;</a:t>
            </a:r>
          </a:p>
          <a:p>
            <a:endParaRPr lang="ru-RU" sz="2400" dirty="0"/>
          </a:p>
          <a:p>
            <a:r>
              <a:rPr lang="en-US" sz="2400" dirty="0"/>
              <a:t>3. Candidates who have shown high results only in testing of </a:t>
            </a:r>
            <a:r>
              <a:rPr lang="en-US" sz="2400" u="sng" dirty="0"/>
              <a:t>professional knowledge and laws</a:t>
            </a:r>
            <a:r>
              <a:rPr lang="en-US" sz="2400" dirty="0"/>
              <a:t>, but low in ability and competence, </a:t>
            </a:r>
            <a:r>
              <a:rPr lang="en-US" sz="2400" u="sng" dirty="0"/>
              <a:t>will not demonstrate high efficiency</a:t>
            </a:r>
            <a:r>
              <a:rPr lang="en-US" sz="2400" dirty="0" smtClean="0"/>
              <a:t>.</a:t>
            </a:r>
            <a:endParaRPr lang="ru-RU" sz="2400" dirty="0">
              <a:latin typeface="Calibri Light" panose="020F0302020204030204" pitchFamily="34" charset="0"/>
              <a:ea typeface="Calibri"/>
              <a:cs typeface="Calibri Light" panose="020F0302020204030204" pitchFamily="34" charset="0"/>
            </a:endParaRPr>
          </a:p>
        </p:txBody>
      </p:sp>
      <p:sp>
        <p:nvSpPr>
          <p:cNvPr id="9" name="Прямоугольник">
            <a:extLst>
              <a:ext uri="{FF2B5EF4-FFF2-40B4-BE49-F238E27FC236}">
                <a16:creationId xmlns="" xmlns:a16="http://schemas.microsoft.com/office/drawing/2014/main" id="{2F61E697-68F6-45A8-8F08-B3BBBA6103E7}"/>
              </a:ext>
            </a:extLst>
          </p:cNvPr>
          <p:cNvSpPr/>
          <p:nvPr/>
        </p:nvSpPr>
        <p:spPr>
          <a:xfrm>
            <a:off x="6550" y="318180"/>
            <a:ext cx="1285109" cy="870537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  <a:effectLst>
            <a:outerShdw blurRad="228600" dist="53061" dir="3267203" rotWithShape="0">
              <a:srgbClr val="000000">
                <a:alpha val="10697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" name="Линия">
            <a:extLst>
              <a:ext uri="{FF2B5EF4-FFF2-40B4-BE49-F238E27FC236}">
                <a16:creationId xmlns="" xmlns:a16="http://schemas.microsoft.com/office/drawing/2014/main" id="{9F78541F-1809-4079-95D0-CB7E247BC45E}"/>
              </a:ext>
            </a:extLst>
          </p:cNvPr>
          <p:cNvSpPr/>
          <p:nvPr/>
        </p:nvSpPr>
        <p:spPr>
          <a:xfrm flipV="1">
            <a:off x="767408" y="57084"/>
            <a:ext cx="0" cy="1355692"/>
          </a:xfrm>
          <a:prstGeom prst="line">
            <a:avLst/>
          </a:prstGeom>
          <a:ln w="38100">
            <a:solidFill>
              <a:srgbClr val="B51B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915893D-873F-41F8-888F-42F5C203F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686" y="-30176"/>
            <a:ext cx="996871" cy="68878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">
            <a:extLst>
              <a:ext uri="{FF2B5EF4-FFF2-40B4-BE49-F238E27FC236}">
                <a16:creationId xmlns="" xmlns:a16="http://schemas.microsoft.com/office/drawing/2014/main" id="{2F61E697-68F6-45A8-8F08-B3BBBA6103E7}"/>
              </a:ext>
            </a:extLst>
          </p:cNvPr>
          <p:cNvSpPr/>
          <p:nvPr/>
        </p:nvSpPr>
        <p:spPr>
          <a:xfrm>
            <a:off x="6550" y="318180"/>
            <a:ext cx="1285109" cy="870537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  <a:effectLst>
            <a:outerShdw blurRad="228600" dist="53061" dir="3267203" rotWithShape="0">
              <a:srgbClr val="000000">
                <a:alpha val="10697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" name="Линия">
            <a:extLst>
              <a:ext uri="{FF2B5EF4-FFF2-40B4-BE49-F238E27FC236}">
                <a16:creationId xmlns="" xmlns:a16="http://schemas.microsoft.com/office/drawing/2014/main" id="{9F78541F-1809-4079-95D0-CB7E247BC45E}"/>
              </a:ext>
            </a:extLst>
          </p:cNvPr>
          <p:cNvSpPr/>
          <p:nvPr/>
        </p:nvSpPr>
        <p:spPr>
          <a:xfrm flipV="1">
            <a:off x="767408" y="57084"/>
            <a:ext cx="0" cy="1355692"/>
          </a:xfrm>
          <a:prstGeom prst="line">
            <a:avLst/>
          </a:prstGeom>
          <a:ln w="38100">
            <a:solidFill>
              <a:srgbClr val="B51B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915893D-873F-41F8-888F-42F5C203F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686" y="-30176"/>
            <a:ext cx="996871" cy="688785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575039"/>
              </p:ext>
            </p:extLst>
          </p:nvPr>
        </p:nvGraphicFramePr>
        <p:xfrm>
          <a:off x="1055440" y="1700808"/>
          <a:ext cx="9218016" cy="41089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732633351"/>
                    </a:ext>
                  </a:extLst>
                </a:gridCol>
                <a:gridCol w="6358425">
                  <a:extLst>
                    <a:ext uri="{9D8B030D-6E8A-4147-A177-3AD203B41FA5}">
                      <a16:colId xmlns="" xmlns:a16="http://schemas.microsoft.com/office/drawing/2014/main" val="982920245"/>
                    </a:ext>
                  </a:extLst>
                </a:gridCol>
                <a:gridCol w="1635455">
                  <a:extLst>
                    <a:ext uri="{9D8B030D-6E8A-4147-A177-3AD203B41FA5}">
                      <a16:colId xmlns="" xmlns:a16="http://schemas.microsoft.com/office/drawing/2014/main" val="108788387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Hypothesis</a:t>
                      </a: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Correlation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4731692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High competency assessment results (through competency interview methods and assessment centers) and high results in evaluating workplace performance 3 years after hiring;</a:t>
                      </a:r>
                      <a:endParaRPr lang="ru-RU" sz="1800">
                        <a:effectLst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Average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(0,4)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5702539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High results in ability tests and higher efficiency compared to candidates with average abilities;</a:t>
                      </a:r>
                      <a:endParaRPr lang="ru-RU" sz="1800">
                        <a:effectLst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Average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(0,3)</a:t>
                      </a: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13962755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Candidates who showed high results only in testing professional knowledge and laws, but average in capabilities and competencies, showed the highest efficiency</a:t>
                      </a:r>
                      <a:endParaRPr lang="ru-RU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0" indent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High</a:t>
                      </a:r>
                      <a:r>
                        <a:rPr lang="ru-RU" sz="1800" dirty="0">
                          <a:effectLst/>
                        </a:rPr>
                        <a:t> (0,6)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32345577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291659" y="134765"/>
            <a:ext cx="5116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8F1575"/>
                </a:solidFill>
                <a:latin typeface="PT Sans Narrow" panose="020B0506020203020204" pitchFamily="34" charset="-52"/>
                <a:ea typeface="PT Sans Narrow" panose="020B0506020203020204" pitchFamily="34" charset="-52"/>
              </a:rPr>
              <a:t>WHAT</a:t>
            </a:r>
            <a:endParaRPr lang="ru-RU" sz="7200" dirty="0">
              <a:solidFill>
                <a:srgbClr val="8F1575"/>
              </a:solidFill>
              <a:latin typeface="PT Sans Narrow" panose="020B0506020203020204" pitchFamily="34" charset="-52"/>
              <a:ea typeface="PT Sans Narrow" panose="020B0506020203020204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87688" y="60394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F1575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RESULTS DID WE GET?</a:t>
            </a:r>
            <a:endParaRPr lang="ru-RU" sz="3600" b="1" dirty="0">
              <a:solidFill>
                <a:srgbClr val="8F1575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268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">
            <a:extLst>
              <a:ext uri="{FF2B5EF4-FFF2-40B4-BE49-F238E27FC236}">
                <a16:creationId xmlns="" xmlns:a16="http://schemas.microsoft.com/office/drawing/2014/main" id="{AFC33159-4E51-4353-9971-1B50D5E38472}"/>
              </a:ext>
            </a:extLst>
          </p:cNvPr>
          <p:cNvSpPr/>
          <p:nvPr/>
        </p:nvSpPr>
        <p:spPr>
          <a:xfrm>
            <a:off x="1114566" y="1643998"/>
            <a:ext cx="9937104" cy="490288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ffectLst>
            <a:outerShdw blurRad="228600" dist="53061" dir="3267203" rotWithShape="0">
              <a:srgbClr val="000000">
                <a:alpha val="8087"/>
              </a:srgbClr>
            </a:outerShdw>
          </a:effectLst>
        </p:spPr>
        <p:txBody>
          <a:bodyPr lIns="45719" rIns="45719" anchor="ctr"/>
          <a:lstStyle/>
          <a:p>
            <a:pPr algn="just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" name="Прямоугольник">
            <a:extLst>
              <a:ext uri="{FF2B5EF4-FFF2-40B4-BE49-F238E27FC236}">
                <a16:creationId xmlns="" xmlns:a16="http://schemas.microsoft.com/office/drawing/2014/main" id="{2F61E697-68F6-45A8-8F08-B3BBBA6103E7}"/>
              </a:ext>
            </a:extLst>
          </p:cNvPr>
          <p:cNvSpPr/>
          <p:nvPr/>
        </p:nvSpPr>
        <p:spPr>
          <a:xfrm>
            <a:off x="6550" y="318180"/>
            <a:ext cx="1285109" cy="870537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  <a:effectLst>
            <a:outerShdw blurRad="228600" dist="53061" dir="3267203" rotWithShape="0">
              <a:srgbClr val="000000">
                <a:alpha val="10697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" name="Линия">
            <a:extLst>
              <a:ext uri="{FF2B5EF4-FFF2-40B4-BE49-F238E27FC236}">
                <a16:creationId xmlns="" xmlns:a16="http://schemas.microsoft.com/office/drawing/2014/main" id="{9F78541F-1809-4079-95D0-CB7E247BC45E}"/>
              </a:ext>
            </a:extLst>
          </p:cNvPr>
          <p:cNvSpPr/>
          <p:nvPr/>
        </p:nvSpPr>
        <p:spPr>
          <a:xfrm flipV="1">
            <a:off x="767408" y="57084"/>
            <a:ext cx="0" cy="1355692"/>
          </a:xfrm>
          <a:prstGeom prst="line">
            <a:avLst/>
          </a:prstGeom>
          <a:ln w="38100">
            <a:solidFill>
              <a:srgbClr val="B51B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915893D-873F-41F8-888F-42F5C203F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686" y="-30176"/>
            <a:ext cx="996871" cy="68878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51987" y="1601355"/>
            <a:ext cx="1276580" cy="371125"/>
          </a:xfrm>
          <a:prstGeom prst="rect">
            <a:avLst/>
          </a:prstGeom>
          <a:solidFill>
            <a:srgbClr val="8F1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/>
              <a:t>Family</a:t>
            </a:r>
            <a:endParaRPr lang="ru-RU" sz="1867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51987" y="3702046"/>
            <a:ext cx="1276580" cy="371125"/>
          </a:xfrm>
          <a:prstGeom prst="rect">
            <a:avLst/>
          </a:prstGeom>
          <a:solidFill>
            <a:srgbClr val="8F1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/>
              <a:t>Hierarchy</a:t>
            </a:r>
            <a:endParaRPr lang="ru-RU" sz="1867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271845" y="1601355"/>
            <a:ext cx="1276580" cy="371125"/>
          </a:xfrm>
          <a:prstGeom prst="rect">
            <a:avLst/>
          </a:prstGeom>
          <a:solidFill>
            <a:srgbClr val="8F1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/>
              <a:t>Project</a:t>
            </a:r>
            <a:endParaRPr lang="ru-RU" sz="1867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271846" y="3633939"/>
            <a:ext cx="1276580" cy="371125"/>
          </a:xfrm>
          <a:prstGeom prst="rect">
            <a:avLst/>
          </a:prstGeom>
          <a:solidFill>
            <a:srgbClr val="8F1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/>
              <a:t>Market</a:t>
            </a:r>
            <a:endParaRPr lang="ru-RU" sz="1867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00925" y="2101561"/>
            <a:ext cx="2388185" cy="132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411" indent="-243411">
              <a:buFont typeface="Wingdings" panose="05000000000000000000" pitchFamily="2" charset="2"/>
              <a:buChar char="ü"/>
            </a:pPr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BIG FAMILY</a:t>
            </a:r>
            <a:endParaRPr lang="ru-RU" sz="1333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PT Sans Narrow" panose="020B0506020203020204" pitchFamily="34" charset="-52"/>
              <a:cs typeface="Segoe UI Light" panose="020B0502040204020203" pitchFamily="34" charset="0"/>
            </a:endParaRPr>
          </a:p>
          <a:p>
            <a:pPr marL="243411" indent="-243411">
              <a:buFont typeface="Wingdings" panose="05000000000000000000" pitchFamily="2" charset="2"/>
              <a:buChar char="ü"/>
            </a:pPr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MENTORS</a:t>
            </a:r>
            <a:endParaRPr lang="ru-RU" sz="1333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PT Sans Narrow" panose="020B0506020203020204" pitchFamily="34" charset="-52"/>
              <a:cs typeface="Segoe UI Light" panose="020B0502040204020203" pitchFamily="34" charset="0"/>
            </a:endParaRPr>
          </a:p>
          <a:p>
            <a:pPr marL="243411" indent="-243411">
              <a:buFont typeface="Wingdings" panose="05000000000000000000" pitchFamily="2" charset="2"/>
              <a:buChar char="ü"/>
            </a:pPr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COMMITMENT</a:t>
            </a:r>
            <a:r>
              <a:rPr lang="ru-RU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, </a:t>
            </a:r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TRADITIONS</a:t>
            </a:r>
            <a:endParaRPr lang="ru-RU" sz="1333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PT Sans Narrow" panose="020B0506020203020204" pitchFamily="34" charset="-52"/>
              <a:cs typeface="Segoe UI Light" panose="020B0502040204020203" pitchFamily="34" charset="0"/>
            </a:endParaRPr>
          </a:p>
          <a:p>
            <a:pPr marL="243411" indent="-243411">
              <a:buFont typeface="Wingdings" panose="05000000000000000000" pitchFamily="2" charset="2"/>
              <a:buChar char="ü"/>
            </a:pPr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CARE AFTER PEOPLE</a:t>
            </a:r>
            <a:endParaRPr lang="ru-RU" sz="1333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PT Sans Narrow" panose="020B0506020203020204" pitchFamily="34" charset="-52"/>
              <a:cs typeface="Segoe UI Light" panose="020B0502040204020203" pitchFamily="34" charset="0"/>
            </a:endParaRPr>
          </a:p>
          <a:p>
            <a:pPr marL="243411" indent="-243411">
              <a:buFont typeface="Wingdings" panose="05000000000000000000" pitchFamily="2" charset="2"/>
              <a:buChar char="ü"/>
            </a:pPr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TEAM WORK</a:t>
            </a:r>
            <a:endParaRPr lang="ru-RU" sz="1333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PT Sans Narrow" panose="020B0506020203020204" pitchFamily="34" charset="-52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37669" y="4200181"/>
            <a:ext cx="2772228" cy="111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411" indent="-243411">
              <a:buFont typeface="Wingdings" panose="05000000000000000000" pitchFamily="2" charset="2"/>
              <a:buChar char="ü"/>
            </a:pPr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PROCEDURES</a:t>
            </a:r>
            <a:endParaRPr lang="ru-RU" sz="1333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PT Sans Narrow" panose="020B0506020203020204" pitchFamily="34" charset="-52"/>
              <a:cs typeface="Segoe UI Light" panose="020B0502040204020203" pitchFamily="34" charset="0"/>
            </a:endParaRPr>
          </a:p>
          <a:p>
            <a:pPr marL="243411" indent="-243411">
              <a:buFont typeface="Wingdings" panose="05000000000000000000" pitchFamily="2" charset="2"/>
              <a:buChar char="ü"/>
            </a:pPr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COORDINATORS</a:t>
            </a:r>
            <a:endParaRPr lang="ru-RU" sz="1333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PT Sans Narrow" panose="020B0506020203020204" pitchFamily="34" charset="-52"/>
              <a:cs typeface="Segoe UI Light" panose="020B0502040204020203" pitchFamily="34" charset="0"/>
            </a:endParaRPr>
          </a:p>
          <a:p>
            <a:pPr marL="243411" indent="-243411">
              <a:buFont typeface="Wingdings" panose="05000000000000000000" pitchFamily="2" charset="2"/>
              <a:buChar char="ü"/>
            </a:pPr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OFFICIAL POLICY </a:t>
            </a:r>
            <a:endParaRPr lang="ru-RU" sz="1333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PT Sans Narrow" panose="020B0506020203020204" pitchFamily="34" charset="-52"/>
              <a:cs typeface="Segoe UI Light" panose="020B0502040204020203" pitchFamily="34" charset="0"/>
            </a:endParaRPr>
          </a:p>
          <a:p>
            <a:pPr marL="243411" indent="-243411">
              <a:buFont typeface="Wingdings" panose="05000000000000000000" pitchFamily="2" charset="2"/>
              <a:buChar char="ü"/>
            </a:pPr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RELIABILITY</a:t>
            </a:r>
            <a:endParaRPr lang="ru-RU" sz="1333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PT Sans Narrow" panose="020B0506020203020204" pitchFamily="34" charset="-52"/>
              <a:cs typeface="Segoe UI Light" panose="020B0502040204020203" pitchFamily="34" charset="0"/>
            </a:endParaRPr>
          </a:p>
          <a:p>
            <a:pPr marL="243411" indent="-243411">
              <a:buFont typeface="Wingdings" panose="05000000000000000000" pitchFamily="2" charset="2"/>
              <a:buChar char="ü"/>
            </a:pPr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SECURED EMPLOYMENT</a:t>
            </a:r>
            <a:endParaRPr lang="ru-RU" sz="1333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PT Sans Narrow" panose="020B0506020203020204" pitchFamily="34" charset="-52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899446" y="2051545"/>
            <a:ext cx="215222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411" indent="-243411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ENTERPENEURSHIP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PT Sans Narrow" panose="020B0506020203020204" pitchFamily="34" charset="-52"/>
              <a:cs typeface="Segoe UI Light" panose="020B0502040204020203" pitchFamily="34" charset="0"/>
            </a:endParaRPr>
          </a:p>
          <a:p>
            <a:pPr marL="243411" indent="-243411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INNOVATORS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PT Sans Narrow" panose="020B0506020203020204" pitchFamily="34" charset="-52"/>
              <a:cs typeface="Segoe UI Light" panose="020B0502040204020203" pitchFamily="34" charset="0"/>
            </a:endParaRPr>
          </a:p>
          <a:p>
            <a:pPr marL="243411" indent="-243411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NEW IDEAS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PT Sans Narrow" panose="020B0506020203020204" pitchFamily="34" charset="-52"/>
              <a:cs typeface="Segoe UI Light" panose="020B0502040204020203" pitchFamily="34" charset="0"/>
            </a:endParaRPr>
          </a:p>
          <a:p>
            <a:pPr marL="243411" indent="-243411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UNIQUE AND NEW PRODUCTS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PT Sans Narrow" panose="020B0506020203020204" pitchFamily="34" charset="-52"/>
              <a:cs typeface="Segoe UI Light" panose="020B0502040204020203" pitchFamily="34" charset="0"/>
            </a:endParaRPr>
          </a:p>
          <a:p>
            <a:pPr marL="243411" indent="-243411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INNITIATIVE AND FREEDOM TO TAKE RISK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PT Sans Narrow" panose="020B0506020203020204" pitchFamily="34" charset="-52"/>
              <a:cs typeface="Segoe UI Light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63819" y="5829268"/>
            <a:ext cx="6240693" cy="661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33" dirty="0">
                <a:solidFill>
                  <a:srgbClr val="B1A27F"/>
                </a:solidFill>
                <a:latin typeface="PT Sans Narrow" panose="020B0506020203020204" pitchFamily="34" charset="-52"/>
                <a:ea typeface="PT Sans Narrow" panose="020B0506020203020204" pitchFamily="34" charset="-52"/>
              </a:rPr>
              <a:t>ORGANIZATIONS WITH PURE CULTURE DO NOT EXIST </a:t>
            </a:r>
          </a:p>
          <a:p>
            <a:r>
              <a:rPr lang="en-US" sz="1333" dirty="0">
                <a:solidFill>
                  <a:srgbClr val="B1A27F"/>
                </a:solidFill>
                <a:latin typeface="PT Sans Narrow" panose="020B0506020203020204" pitchFamily="34" charset="-52"/>
                <a:ea typeface="PT Sans Narrow" panose="020B0506020203020204" pitchFamily="34" charset="-52"/>
              </a:rPr>
              <a:t>MAIN QUESTIONS IS: WHAT TYPE OF CORPORATE CULTURE TYPE IS DOMINANT?</a:t>
            </a:r>
            <a:endParaRPr lang="ru-RU" sz="1333" dirty="0">
              <a:solidFill>
                <a:srgbClr val="B1A27F"/>
              </a:solidFill>
              <a:latin typeface="PT Sans Narrow" panose="020B0506020203020204" pitchFamily="34" charset="-52"/>
              <a:ea typeface="PT Sans Narrow" panose="020B0506020203020204" pitchFamily="34" charset="-5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54" y="1988042"/>
            <a:ext cx="1592231" cy="11391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80" y="4005064"/>
            <a:ext cx="1597539" cy="15954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219" y="1643998"/>
            <a:ext cx="1724100" cy="17215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10350" y="5913576"/>
            <a:ext cx="453469" cy="461665"/>
          </a:xfrm>
          <a:prstGeom prst="rect">
            <a:avLst/>
          </a:prstGeom>
          <a:solidFill>
            <a:srgbClr val="8F15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T Sans Narrow" panose="020B0506020203020204" pitchFamily="34" charset="-52"/>
                <a:ea typeface="PT Sans Narrow" panose="020B0506020203020204" pitchFamily="34" charset="-52"/>
              </a:rPr>
              <a:t>!</a:t>
            </a:r>
            <a:endParaRPr lang="ru-RU" sz="2400" b="1" dirty="0">
              <a:solidFill>
                <a:schemeClr val="bg1"/>
              </a:solidFill>
              <a:latin typeface="PT Sans Narrow" panose="020B0506020203020204" pitchFamily="34" charset="-52"/>
              <a:ea typeface="PT Sans Narrow" panose="020B0506020203020204" pitchFamily="34" charset="-52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04" y="4005064"/>
            <a:ext cx="1748121" cy="13783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91659" y="505344"/>
            <a:ext cx="9904026" cy="677933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Autofit/>
          </a:bodyPr>
          <a:lstStyle>
            <a:lvl1pPr>
              <a:lnSpc>
                <a:spcPct val="90000"/>
              </a:lnSpc>
              <a:defRPr sz="7200">
                <a:solidFill>
                  <a:srgbClr val="8F1575"/>
                </a:solidFill>
                <a:latin typeface="PT Sans Narrow" panose="020B0506020203020204" pitchFamily="34" charset="-52"/>
                <a:ea typeface="PT Sans Narrow" panose="020B0506020203020204" pitchFamily="34" charset="-52"/>
                <a:sym typeface="Calibri Light"/>
              </a:defRPr>
            </a:lvl1pPr>
            <a:lvl2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2pPr>
            <a:lvl3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3pPr>
            <a:lvl4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4pPr>
            <a:lvl5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5pPr>
            <a:lvl6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6pPr>
            <a:lvl7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7pPr>
            <a:lvl8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8pPr>
            <a:lvl9pPr indent="0"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en-US" sz="4000" dirty="0"/>
              <a:t>CORPORATE CULTURE TYPES WITH CHARACTERISTICS</a:t>
            </a:r>
            <a:endParaRPr lang="ru-RU" sz="4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880311" y="4197086"/>
            <a:ext cx="2315376" cy="111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411" indent="-243411">
              <a:buFont typeface="Wingdings" panose="05000000000000000000" pitchFamily="2" charset="2"/>
              <a:buChar char="ü"/>
            </a:pPr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MEETING GOALS</a:t>
            </a:r>
            <a:endParaRPr lang="ru-RU" sz="1333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PT Sans Narrow" panose="020B0506020203020204" pitchFamily="34" charset="-52"/>
              <a:cs typeface="Segoe UI Light" panose="020B0502040204020203" pitchFamily="34" charset="0"/>
            </a:endParaRPr>
          </a:p>
          <a:p>
            <a:pPr marL="243411" indent="-243411">
              <a:buFont typeface="Wingdings" panose="05000000000000000000" pitchFamily="2" charset="2"/>
              <a:buChar char="ü"/>
            </a:pPr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STRICT MANAGERS</a:t>
            </a:r>
            <a:endParaRPr lang="ru-RU" sz="1333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PT Sans Narrow" panose="020B0506020203020204" pitchFamily="34" charset="-52"/>
              <a:cs typeface="Segoe UI Light" panose="020B0502040204020203" pitchFamily="34" charset="0"/>
            </a:endParaRPr>
          </a:p>
          <a:p>
            <a:pPr marL="243411" indent="-243411">
              <a:buFont typeface="Wingdings" panose="05000000000000000000" pitchFamily="2" charset="2"/>
              <a:buChar char="ü"/>
            </a:pPr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DESIRE TO WIN</a:t>
            </a:r>
            <a:endParaRPr lang="ru-RU" sz="1333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PT Sans Narrow" panose="020B0506020203020204" pitchFamily="34" charset="-52"/>
              <a:cs typeface="Segoe UI Light" panose="020B0502040204020203" pitchFamily="34" charset="0"/>
            </a:endParaRPr>
          </a:p>
          <a:p>
            <a:pPr marL="243411" indent="-243411">
              <a:buFont typeface="Wingdings" panose="05000000000000000000" pitchFamily="2" charset="2"/>
              <a:buChar char="ü"/>
            </a:pPr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MARKET SHARE</a:t>
            </a:r>
            <a:endParaRPr lang="ru-RU" sz="1333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PT Sans Narrow" panose="020B0506020203020204" pitchFamily="34" charset="-52"/>
              <a:cs typeface="Segoe UI Light" panose="020B0502040204020203" pitchFamily="34" charset="0"/>
            </a:endParaRPr>
          </a:p>
          <a:p>
            <a:pPr marL="243411" indent="-243411">
              <a:buFont typeface="Wingdings" panose="05000000000000000000" pitchFamily="2" charset="2"/>
              <a:buChar char="ü"/>
            </a:pPr>
            <a:r>
              <a:rPr lang="en-US" sz="133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PT Sans Narrow" panose="020B0506020203020204" pitchFamily="34" charset="-52"/>
                <a:cs typeface="Segoe UI Light" panose="020B0502040204020203" pitchFamily="34" charset="0"/>
              </a:rPr>
              <a:t>COMPITABILITY </a:t>
            </a:r>
            <a:endParaRPr lang="ru-RU" sz="1333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PT Sans Narrow" panose="020B0506020203020204" pitchFamily="34" charset="-52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00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"/>
          <p:cNvSpPr/>
          <p:nvPr/>
        </p:nvSpPr>
        <p:spPr>
          <a:xfrm>
            <a:off x="4871864" y="836712"/>
            <a:ext cx="7056764" cy="540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  <a:effectLst>
            <a:outerShdw blurRad="228600" dist="53061" dir="3267203" rotWithShape="0">
              <a:srgbClr val="000000">
                <a:alpha val="8087"/>
              </a:srgbClr>
            </a:outerShdw>
          </a:effectLst>
        </p:spPr>
        <p:txBody>
          <a:bodyPr lIns="45719" rIns="45719" anchor="ctr"/>
          <a:lstStyle/>
          <a:p>
            <a:pPr marL="342900" indent="-3429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initially developed competency model </a:t>
            </a:r>
            <a:r>
              <a:rPr lang="en-US" dirty="0" smtClean="0"/>
              <a:t>did </a:t>
            </a:r>
            <a:r>
              <a:rPr lang="en-US" dirty="0"/>
              <a:t>not reflect the real required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behavior</a:t>
            </a:r>
            <a:r>
              <a:rPr lang="en-US" dirty="0"/>
              <a:t> and corporate culture. </a:t>
            </a:r>
            <a:r>
              <a:rPr lang="en-US" dirty="0" smtClean="0"/>
              <a:t>Formal </a:t>
            </a:r>
            <a:r>
              <a:rPr lang="en-US" dirty="0"/>
              <a:t>competency </a:t>
            </a:r>
            <a:r>
              <a:rPr lang="en-US" dirty="0" smtClean="0"/>
              <a:t>model suite </a:t>
            </a:r>
            <a:r>
              <a:rPr lang="en-US" dirty="0"/>
              <a:t>the market-oriented corporate culture, where ambition, leadership, performance, competitiveness and change are valued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real corporate culture of the organization was a culture of hierarchy, where responsibility and </a:t>
            </a:r>
            <a:r>
              <a:rPr lang="en-US" dirty="0">
                <a:solidFill>
                  <a:schemeClr val="tx1"/>
                </a:solidFill>
              </a:rPr>
              <a:t>diligence</a:t>
            </a:r>
            <a:r>
              <a:rPr lang="en-US" dirty="0"/>
              <a:t> are mainly valued. As a result, candidates selected according to the </a:t>
            </a:r>
            <a:r>
              <a:rPr lang="en-US" dirty="0" smtClean="0"/>
              <a:t>formal competency </a:t>
            </a:r>
            <a:r>
              <a:rPr lang="en-US" dirty="0"/>
              <a:t>model </a:t>
            </a:r>
            <a:r>
              <a:rPr lang="en-US" dirty="0" smtClean="0"/>
              <a:t>were </a:t>
            </a:r>
            <a:r>
              <a:rPr lang="en-US" dirty="0"/>
              <a:t>unsuccessful in terms of hierarchy culture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Candidates </a:t>
            </a:r>
            <a:r>
              <a:rPr lang="en-US" dirty="0"/>
              <a:t>who showed high results in tests of knowledge of the legislation, just had the competencies - responsibility and </a:t>
            </a:r>
            <a:r>
              <a:rPr lang="en-US" dirty="0">
                <a:solidFill>
                  <a:schemeClr val="tx1"/>
                </a:solidFill>
              </a:rPr>
              <a:t>diligence, </a:t>
            </a:r>
            <a:r>
              <a:rPr lang="en-US" dirty="0"/>
              <a:t>as well prepared and learned the laws. In our opinion, this is why they were </a:t>
            </a:r>
            <a:r>
              <a:rPr lang="en-US" dirty="0" smtClean="0"/>
              <a:t>effective in performance appraisal system. </a:t>
            </a:r>
            <a:endParaRPr lang="ru-RU" dirty="0"/>
          </a:p>
        </p:txBody>
      </p:sp>
      <p:sp>
        <p:nvSpPr>
          <p:cNvPr id="189" name="Прямоугольник"/>
          <p:cNvSpPr/>
          <p:nvPr/>
        </p:nvSpPr>
        <p:spPr>
          <a:xfrm>
            <a:off x="-18664" y="0"/>
            <a:ext cx="3989614" cy="6858001"/>
          </a:xfrm>
          <a:prstGeom prst="rect">
            <a:avLst/>
          </a:prstGeom>
          <a:solidFill>
            <a:schemeClr val="bg1">
              <a:lumMod val="75000"/>
              <a:alpha val="57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solidFill>
                <a:srgbClr val="8F1575"/>
              </a:solidFill>
            </a:endParaRPr>
          </a:p>
        </p:txBody>
      </p:sp>
      <p:pic>
        <p:nvPicPr>
          <p:cNvPr id="193" name="rawpixel-973140-unsplash.jpg" descr="rawpixel-973140-unspla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64" y="2924943"/>
            <a:ext cx="3450367" cy="3213115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Линия"/>
          <p:cNvSpPr/>
          <p:nvPr/>
        </p:nvSpPr>
        <p:spPr>
          <a:xfrm flipH="1" flipV="1">
            <a:off x="4655840" y="620688"/>
            <a:ext cx="0" cy="864096"/>
          </a:xfrm>
          <a:prstGeom prst="line">
            <a:avLst/>
          </a:prstGeom>
          <a:ln w="38100">
            <a:solidFill>
              <a:srgbClr val="B51B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308540" y="1268760"/>
            <a:ext cx="28344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8F1575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Our findings</a:t>
            </a:r>
            <a:endParaRPr lang="ru-RU" sz="4000" b="1" dirty="0">
              <a:solidFill>
                <a:srgbClr val="8F1575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6540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Прямоугольник"/>
          <p:cNvSpPr/>
          <p:nvPr/>
        </p:nvSpPr>
        <p:spPr>
          <a:xfrm>
            <a:off x="263352" y="423509"/>
            <a:ext cx="11626158" cy="616905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384" y="2691209"/>
            <a:ext cx="11233248" cy="763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</a:pPr>
            <a:r>
              <a:rPr lang="en-US" sz="4400" b="1" dirty="0" smtClean="0">
                <a:solidFill>
                  <a:srgbClr val="8F1575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"</a:t>
            </a:r>
            <a:r>
              <a:rPr lang="en-US" sz="4400" b="1" dirty="0">
                <a:solidFill>
                  <a:srgbClr val="8F1575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Culture eats </a:t>
            </a:r>
            <a:r>
              <a:rPr lang="en-US" sz="4400" b="1" dirty="0" smtClean="0">
                <a:solidFill>
                  <a:srgbClr val="8F1575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strategy </a:t>
            </a:r>
            <a:r>
              <a:rPr lang="en-US" sz="4400" b="1" dirty="0">
                <a:solidFill>
                  <a:srgbClr val="8F1575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for </a:t>
            </a:r>
            <a:r>
              <a:rPr lang="en-US" sz="4400" b="1" dirty="0" smtClean="0">
                <a:solidFill>
                  <a:srgbClr val="8F1575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breakfast"</a:t>
            </a:r>
            <a:endParaRPr lang="ru-RU" sz="4400" b="1" dirty="0">
              <a:solidFill>
                <a:srgbClr val="8F1575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75920" y="378916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F1575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Peter Drucker </a:t>
            </a:r>
            <a:endParaRPr lang="ru-RU" b="1" dirty="0">
              <a:solidFill>
                <a:srgbClr val="8F1575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284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520</Words>
  <Application>Microsoft Office PowerPoint</Application>
  <PresentationFormat>Custom</PresentationFormat>
  <Paragraphs>85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PowerPoint Presentation</vt:lpstr>
      <vt:lpstr>      Наши правила</vt:lpstr>
      <vt:lpstr>Selection methods</vt:lpstr>
      <vt:lpstr>Hypotheses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Подзаголовок</dc:title>
  <dc:creator>РАИСОВА Гульмира Болатовна</dc:creator>
  <cp:lastModifiedBy>Kemale Imamguliyeva</cp:lastModifiedBy>
  <cp:revision>501</cp:revision>
  <dcterms:modified xsi:type="dcterms:W3CDTF">2019-09-23T10:31:42Z</dcterms:modified>
</cp:coreProperties>
</file>