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1"/>
  </p:notesMasterIdLst>
  <p:handoutMasterIdLst>
    <p:handoutMasterId r:id="rId12"/>
  </p:handoutMasterIdLst>
  <p:sldIdLst>
    <p:sldId id="297" r:id="rId2"/>
    <p:sldId id="334" r:id="rId3"/>
    <p:sldId id="365" r:id="rId4"/>
    <p:sldId id="338" r:id="rId5"/>
    <p:sldId id="366" r:id="rId6"/>
    <p:sldId id="373" r:id="rId7"/>
    <p:sldId id="367" r:id="rId8"/>
    <p:sldId id="368" r:id="rId9"/>
    <p:sldId id="372" r:id="rId10"/>
  </p:sldIdLst>
  <p:sldSz cx="9144000" cy="5143500" type="screen16x9"/>
  <p:notesSz cx="6858000" cy="9947275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C090"/>
    <a:srgbClr val="446055"/>
    <a:srgbClr val="3F4E63"/>
    <a:srgbClr val="FF0000"/>
    <a:srgbClr val="680000"/>
    <a:srgbClr val="B894DE"/>
    <a:srgbClr val="B695DE"/>
    <a:srgbClr val="91A9D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51" autoAdjust="0"/>
    <p:restoredTop sz="77411" autoAdjust="0"/>
  </p:normalViewPr>
  <p:slideViewPr>
    <p:cSldViewPr snapToGrid="0">
      <p:cViewPr>
        <p:scale>
          <a:sx n="100" d="100"/>
          <a:sy n="100" d="100"/>
        </p:scale>
        <p:origin x="-372" y="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329560367454067E-2"/>
          <c:y val="0.15"/>
          <c:w val="0.93932168635170599"/>
          <c:h val="0.522370078740157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Civil servants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</c:dPt>
          <c:dLbls>
            <c:numFmt formatCode="0.00%" sourceLinked="0"/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Exemplary</c:v>
                </c:pt>
                <c:pt idx="1">
                  <c:v>Excellent</c:v>
                </c:pt>
                <c:pt idx="2">
                  <c:v>Good</c:v>
                </c:pt>
                <c:pt idx="3">
                  <c:v>Satisfactory</c:v>
                </c:pt>
                <c:pt idx="4">
                  <c:v>Unsatisfactory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2.5000000000000001E-2</c:v>
                </c:pt>
                <c:pt idx="1">
                  <c:v>0.57499999999999996</c:v>
                </c:pt>
                <c:pt idx="2">
                  <c:v>0.38500000000000001</c:v>
                </c:pt>
                <c:pt idx="3">
                  <c:v>1.4E-2</c:v>
                </c:pt>
                <c:pt idx="4" formatCode="0.00000000000%">
                  <c:v>4.0000000000000002E-4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municipal servants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Exemplary</c:v>
                </c:pt>
                <c:pt idx="1">
                  <c:v>Excellent</c:v>
                </c:pt>
                <c:pt idx="2">
                  <c:v>Good</c:v>
                </c:pt>
                <c:pt idx="3">
                  <c:v>Satisfactory</c:v>
                </c:pt>
                <c:pt idx="4">
                  <c:v>Unsatisfactory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2.5000000000000001E-2</c:v>
                </c:pt>
                <c:pt idx="1">
                  <c:v>0.26200000000000001</c:v>
                </c:pt>
                <c:pt idx="2">
                  <c:v>0.56699999999999995</c:v>
                </c:pt>
                <c:pt idx="3">
                  <c:v>0.13900000000000001</c:v>
                </c:pt>
                <c:pt idx="4">
                  <c:v>7.0000000000000001E-3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Exemplary</c:v>
                </c:pt>
                <c:pt idx="1">
                  <c:v>Excellent</c:v>
                </c:pt>
                <c:pt idx="2">
                  <c:v>Good</c:v>
                </c:pt>
                <c:pt idx="3">
                  <c:v>Satisfactory</c:v>
                </c:pt>
                <c:pt idx="4">
                  <c:v>Unsatisfactory</c:v>
                </c:pt>
              </c:strCache>
            </c:strRef>
          </c:cat>
          <c:val>
            <c:numRef>
              <c:f>Лист1!$D$2:$D$6</c:f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787456"/>
        <c:axId val="134788992"/>
      </c:barChart>
      <c:catAx>
        <c:axId val="1347874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34788992"/>
        <c:crosses val="autoZero"/>
        <c:auto val="1"/>
        <c:lblAlgn val="ctr"/>
        <c:lblOffset val="100"/>
        <c:noMultiLvlLbl val="0"/>
      </c:catAx>
      <c:valAx>
        <c:axId val="13478899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47874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BE657-9F38-4D69-B49A-D57AF08F768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F72-DAD3-4E0F-9E86-68F509989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968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56365-9A12-40B0-9E73-8F79B51B6CD4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0B376-E412-4E2E-853B-5265782FF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7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600" baseline="0" dirty="0" smtClean="0"/>
              <a:t> 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0B376-E412-4E2E-853B-5265782FF9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4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0B376-E412-4E2E-853B-5265782FF92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16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0B376-E412-4E2E-853B-5265782FF92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75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7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7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44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6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46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4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87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45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71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2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84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6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1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1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B525-734E-4572-B209-4646E1ECEF7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1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1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8D95A-4CF2-4C73-9BF5-A0CCE01CE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30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429" y="131337"/>
            <a:ext cx="1225153" cy="1179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31" y="1525039"/>
            <a:ext cx="8808983" cy="2665196"/>
          </a:xfrm>
        </p:spPr>
        <p:txBody>
          <a:bodyPr>
            <a:noAutofit/>
          </a:bodyPr>
          <a:lstStyle/>
          <a:p>
            <a:pPr algn="ctr"/>
            <a:r>
              <a:rPr lang="en-US" sz="2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Appraisal of Civil and municipal servants of the Kyrgyz republic</a:t>
            </a:r>
            <a:r>
              <a:rPr 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2" y="3958927"/>
            <a:ext cx="4868839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Kalybek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Alyshbaev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Director of the State Personnel Service of the Kyrgyz Republic</a:t>
            </a:r>
            <a:endParaRPr lang="ky-KG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64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895" y="339204"/>
            <a:ext cx="6549532" cy="1079692"/>
          </a:xfrm>
        </p:spPr>
        <p:txBody>
          <a:bodyPr>
            <a:noAutofit/>
          </a:bodyPr>
          <a:lstStyle/>
          <a:p>
            <a:r>
              <a:rPr lang="en-US" sz="3600" dirty="0" smtClean="0"/>
              <a:t>Legal framework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4820" y="1286862"/>
            <a:ext cx="8465042" cy="3521622"/>
          </a:xfrm>
        </p:spPr>
        <p:txBody>
          <a:bodyPr>
            <a:noAutofit/>
          </a:bodyPr>
          <a:lstStyle/>
          <a:p>
            <a:endParaRPr lang="en-US" sz="1600" b="1" dirty="0" smtClean="0">
              <a:solidFill>
                <a:schemeClr val="tx2"/>
              </a:solidFill>
            </a:endParaRPr>
          </a:p>
          <a:p>
            <a:r>
              <a:rPr lang="en-US" sz="1800" b="1" dirty="0" smtClean="0">
                <a:solidFill>
                  <a:schemeClr val="tx2"/>
                </a:solidFill>
              </a:rPr>
              <a:t>Resolution </a:t>
            </a:r>
            <a:r>
              <a:rPr lang="en-US" sz="1800" b="1" dirty="0">
                <a:solidFill>
                  <a:schemeClr val="tx2"/>
                </a:solidFill>
              </a:rPr>
              <a:t>of the Government of the Kyrgyz Republic of March 1, 2017 № 131 "On the </a:t>
            </a:r>
            <a:r>
              <a:rPr lang="en-US" sz="1800" b="1" dirty="0" smtClean="0">
                <a:solidFill>
                  <a:schemeClr val="tx2"/>
                </a:solidFill>
              </a:rPr>
              <a:t>performance appraisal </a:t>
            </a:r>
            <a:r>
              <a:rPr lang="en-US" sz="1800" b="1" dirty="0">
                <a:solidFill>
                  <a:schemeClr val="tx2"/>
                </a:solidFill>
              </a:rPr>
              <a:t>and conditions of remuneration of civil servants and municipal </a:t>
            </a:r>
            <a:r>
              <a:rPr lang="en-US" sz="1800" b="1" dirty="0" smtClean="0">
                <a:solidFill>
                  <a:schemeClr val="tx2"/>
                </a:solidFill>
              </a:rPr>
              <a:t>servants </a:t>
            </a:r>
            <a:r>
              <a:rPr lang="en-US" sz="1800" b="1" dirty="0">
                <a:solidFill>
                  <a:schemeClr val="tx2"/>
                </a:solidFill>
              </a:rPr>
              <a:t>of the Kyrgyz </a:t>
            </a:r>
            <a:r>
              <a:rPr lang="en-US" sz="1800" b="1" dirty="0" smtClean="0">
                <a:solidFill>
                  <a:schemeClr val="tx2"/>
                </a:solidFill>
              </a:rPr>
              <a:t>Republic“:</a:t>
            </a:r>
          </a:p>
          <a:p>
            <a:endParaRPr lang="en-US" sz="1800" b="1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800" b="1" dirty="0" smtClean="0">
                <a:solidFill>
                  <a:schemeClr val="tx2"/>
                </a:solidFill>
              </a:rPr>
              <a:t>Regulations </a:t>
            </a:r>
            <a:r>
              <a:rPr lang="en-US" sz="1800" b="1" dirty="0">
                <a:solidFill>
                  <a:schemeClr val="tx2"/>
                </a:solidFill>
              </a:rPr>
              <a:t>on the procedure for </a:t>
            </a:r>
            <a:r>
              <a:rPr lang="en-US" sz="1800" b="1" dirty="0" smtClean="0">
                <a:solidFill>
                  <a:schemeClr val="tx2"/>
                </a:solidFill>
              </a:rPr>
              <a:t>performance appraisal of </a:t>
            </a:r>
            <a:r>
              <a:rPr lang="en-US" sz="1800" b="1" dirty="0">
                <a:solidFill>
                  <a:schemeClr val="tx2"/>
                </a:solidFill>
              </a:rPr>
              <a:t>civil servants and municipal </a:t>
            </a:r>
            <a:r>
              <a:rPr lang="en-US" sz="1800" b="1" dirty="0" smtClean="0">
                <a:solidFill>
                  <a:schemeClr val="tx2"/>
                </a:solidFill>
              </a:rPr>
              <a:t>servants </a:t>
            </a:r>
            <a:r>
              <a:rPr lang="en-US" sz="1800" b="1" dirty="0">
                <a:solidFill>
                  <a:schemeClr val="tx2"/>
                </a:solidFill>
              </a:rPr>
              <a:t>of the Kyrgyz Republic- minimum base rate </a:t>
            </a:r>
            <a:endParaRPr lang="en-US" sz="1800" b="1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800" b="1" dirty="0" smtClean="0">
                <a:solidFill>
                  <a:schemeClr val="tx2"/>
                </a:solidFill>
              </a:rPr>
              <a:t>Regulations </a:t>
            </a:r>
            <a:r>
              <a:rPr lang="en-US" sz="1800" b="1" dirty="0">
                <a:solidFill>
                  <a:schemeClr val="tx2"/>
                </a:solidFill>
              </a:rPr>
              <a:t>on the procedure for determining the size of official salaries of </a:t>
            </a:r>
            <a:r>
              <a:rPr lang="en-US" sz="1800" b="1" dirty="0" smtClean="0">
                <a:solidFill>
                  <a:schemeClr val="tx2"/>
                </a:solidFill>
              </a:rPr>
              <a:t>civil </a:t>
            </a:r>
            <a:r>
              <a:rPr lang="en-US" sz="1800" b="1" dirty="0">
                <a:solidFill>
                  <a:schemeClr val="tx2"/>
                </a:solidFill>
              </a:rPr>
              <a:t>and municipal </a:t>
            </a:r>
            <a:r>
              <a:rPr lang="en-US" sz="1800" b="1" dirty="0" smtClean="0">
                <a:solidFill>
                  <a:schemeClr val="tx2"/>
                </a:solidFill>
              </a:rPr>
              <a:t>servants </a:t>
            </a:r>
            <a:r>
              <a:rPr lang="en-US" sz="1800" b="1" dirty="0">
                <a:solidFill>
                  <a:schemeClr val="tx2"/>
                </a:solidFill>
              </a:rPr>
              <a:t>of the Kyrgyz </a:t>
            </a:r>
            <a:r>
              <a:rPr lang="en-US" sz="1800" b="1" dirty="0" smtClean="0">
                <a:solidFill>
                  <a:schemeClr val="tx2"/>
                </a:solidFill>
              </a:rPr>
              <a:t>Republic</a:t>
            </a:r>
          </a:p>
          <a:p>
            <a:pPr marL="285750" indent="-285750">
              <a:buFontTx/>
              <a:buChar char="-"/>
            </a:pPr>
            <a:r>
              <a:rPr lang="en-US" sz="1800" b="1" dirty="0" smtClean="0">
                <a:solidFill>
                  <a:schemeClr val="tx2"/>
                </a:solidFill>
              </a:rPr>
              <a:t>The </a:t>
            </a:r>
            <a:r>
              <a:rPr lang="en-US" sz="1800" b="1" dirty="0">
                <a:solidFill>
                  <a:schemeClr val="tx2"/>
                </a:solidFill>
              </a:rPr>
              <a:t>list of state bodies, local self-government bodies of the Kyrgyz Republic, which are subject to the unified system of </a:t>
            </a:r>
            <a:r>
              <a:rPr lang="en-US" sz="1800" b="1" dirty="0" smtClean="0">
                <a:solidFill>
                  <a:schemeClr val="tx2"/>
                </a:solidFill>
              </a:rPr>
              <a:t>remuneration</a:t>
            </a:r>
            <a:endParaRPr lang="ru-RU" sz="1800" b="1" dirty="0">
              <a:solidFill>
                <a:schemeClr val="tx2"/>
              </a:solidFill>
            </a:endParaRPr>
          </a:p>
          <a:p>
            <a:endParaRPr lang="ru-RU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8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844" y="136316"/>
            <a:ext cx="7772400" cy="10215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Payroll tools of civil and municipal servants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639614"/>
            <a:ext cx="6655949" cy="3121571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en-US" sz="1800" dirty="0" smtClean="0">
                <a:solidFill>
                  <a:schemeClr val="tx2"/>
                </a:solidFill>
              </a:rPr>
              <a:t>minimum </a:t>
            </a:r>
            <a:r>
              <a:rPr lang="en-US" sz="1800" dirty="0">
                <a:solidFill>
                  <a:schemeClr val="tx2"/>
                </a:solidFill>
              </a:rPr>
              <a:t>base </a:t>
            </a:r>
            <a:r>
              <a:rPr lang="en-US" sz="1800" dirty="0" smtClean="0">
                <a:solidFill>
                  <a:schemeClr val="tx2"/>
                </a:solidFill>
              </a:rPr>
              <a:t>rate</a:t>
            </a:r>
          </a:p>
          <a:p>
            <a:pPr marL="342900" indent="-342900">
              <a:buFontTx/>
              <a:buChar char="-"/>
            </a:pPr>
            <a:r>
              <a:rPr lang="en-US" sz="1800" dirty="0" smtClean="0">
                <a:solidFill>
                  <a:schemeClr val="tx2"/>
                </a:solidFill>
              </a:rPr>
              <a:t>multiplicity </a:t>
            </a:r>
            <a:r>
              <a:rPr lang="en-US" sz="1800" dirty="0">
                <a:solidFill>
                  <a:schemeClr val="tx2"/>
                </a:solidFill>
              </a:rPr>
              <a:t>coefficients used in determining the size of official salaries of civil servants and municipal employees of the Kyrgyz </a:t>
            </a:r>
            <a:r>
              <a:rPr lang="en-US" sz="1800" dirty="0" smtClean="0">
                <a:solidFill>
                  <a:schemeClr val="tx2"/>
                </a:solidFill>
              </a:rPr>
              <a:t>Republic</a:t>
            </a:r>
          </a:p>
          <a:p>
            <a:pPr marL="342900" indent="-342900">
              <a:buFontTx/>
              <a:buChar char="-"/>
            </a:pPr>
            <a:r>
              <a:rPr lang="en-US" sz="1800" dirty="0" smtClean="0">
                <a:solidFill>
                  <a:schemeClr val="tx2"/>
                </a:solidFill>
              </a:rPr>
              <a:t>size </a:t>
            </a:r>
            <a:r>
              <a:rPr lang="en-US" sz="1800" dirty="0">
                <a:solidFill>
                  <a:schemeClr val="tx2"/>
                </a:solidFill>
              </a:rPr>
              <a:t>of allowances for class and special ranks to official salaries 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1800" dirty="0" smtClean="0">
                <a:solidFill>
                  <a:schemeClr val="tx2"/>
                </a:solidFill>
              </a:rPr>
              <a:t>the </a:t>
            </a:r>
            <a:r>
              <a:rPr lang="en-US" sz="1800" dirty="0">
                <a:solidFill>
                  <a:schemeClr val="tx2"/>
                </a:solidFill>
              </a:rPr>
              <a:t>size of interest allowances for years of service to official </a:t>
            </a:r>
            <a:r>
              <a:rPr lang="en-US" sz="1800" dirty="0" smtClean="0">
                <a:solidFill>
                  <a:schemeClr val="tx2"/>
                </a:solidFill>
              </a:rPr>
              <a:t>salaries</a:t>
            </a:r>
          </a:p>
          <a:p>
            <a:pPr marL="342900" indent="-342900">
              <a:buFontTx/>
              <a:buChar char="-"/>
            </a:pPr>
            <a:r>
              <a:rPr lang="en-US" sz="1800" dirty="0" smtClean="0">
                <a:solidFill>
                  <a:schemeClr val="tx2"/>
                </a:solidFill>
              </a:rPr>
              <a:t> allowance </a:t>
            </a:r>
            <a:r>
              <a:rPr lang="en-US" sz="1800" dirty="0">
                <a:solidFill>
                  <a:schemeClr val="tx2"/>
                </a:solidFill>
              </a:rPr>
              <a:t>for those working in the highlands and remote hard-to-reach </a:t>
            </a:r>
            <a:r>
              <a:rPr lang="en-US" sz="1800" dirty="0" smtClean="0">
                <a:solidFill>
                  <a:schemeClr val="tx2"/>
                </a:solidFill>
              </a:rPr>
              <a:t>areas</a:t>
            </a:r>
          </a:p>
          <a:p>
            <a:pPr marL="342900" indent="-342900">
              <a:buFontTx/>
              <a:buChar char="-"/>
            </a:pPr>
            <a:r>
              <a:rPr lang="en-US" sz="1800" dirty="0" smtClean="0">
                <a:solidFill>
                  <a:schemeClr val="tx2"/>
                </a:solidFill>
              </a:rPr>
              <a:t>percentage </a:t>
            </a:r>
            <a:r>
              <a:rPr lang="en-US" sz="1800" dirty="0">
                <a:solidFill>
                  <a:schemeClr val="tx2"/>
                </a:solidFill>
              </a:rPr>
              <a:t>allowance to official salaries for the secret nature of work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904" y="626701"/>
            <a:ext cx="1876096" cy="378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0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017" y="325501"/>
            <a:ext cx="7772400" cy="1021556"/>
          </a:xfrm>
        </p:spPr>
        <p:txBody>
          <a:bodyPr/>
          <a:lstStyle/>
          <a:p>
            <a:pPr algn="ctr"/>
            <a:r>
              <a:rPr lang="en-US" dirty="0" smtClean="0"/>
              <a:t>Types of performance appraisal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5113" y="1154824"/>
            <a:ext cx="4969040" cy="3180693"/>
          </a:xfrm>
        </p:spPr>
        <p:txBody>
          <a:bodyPr>
            <a:noAutofit/>
          </a:bodyPr>
          <a:lstStyle/>
          <a:p>
            <a:r>
              <a:rPr lang="en-US" sz="2400" b="1" i="1" dirty="0">
                <a:solidFill>
                  <a:schemeClr val="accent6"/>
                </a:solidFill>
              </a:rPr>
              <a:t>Quarterly assessment </a:t>
            </a:r>
            <a:r>
              <a:rPr lang="en-US" sz="2400" b="1" dirty="0">
                <a:solidFill>
                  <a:schemeClr val="accent1"/>
                </a:solidFill>
              </a:rPr>
              <a:t>- determining the current </a:t>
            </a:r>
            <a:r>
              <a:rPr lang="en-US" sz="2400" b="1" dirty="0" smtClean="0">
                <a:solidFill>
                  <a:schemeClr val="accent1"/>
                </a:solidFill>
              </a:rPr>
              <a:t>performance</a:t>
            </a:r>
          </a:p>
          <a:p>
            <a:r>
              <a:rPr lang="en-US" sz="2400" b="1" i="1" dirty="0" smtClean="0">
                <a:solidFill>
                  <a:schemeClr val="accent6"/>
                </a:solidFill>
              </a:rPr>
              <a:t>Annual </a:t>
            </a:r>
            <a:r>
              <a:rPr lang="en-US" sz="2400" b="1" i="1" dirty="0">
                <a:solidFill>
                  <a:schemeClr val="accent6"/>
                </a:solidFill>
              </a:rPr>
              <a:t>performance evaluation </a:t>
            </a:r>
            <a:r>
              <a:rPr lang="en-US" sz="2400" b="1" dirty="0">
                <a:solidFill>
                  <a:schemeClr val="accent1"/>
                </a:solidFill>
              </a:rPr>
              <a:t>– determination of the final evaluation based on the results of quarterly </a:t>
            </a:r>
            <a:r>
              <a:rPr lang="en-US" sz="2400" b="1" dirty="0" smtClean="0">
                <a:solidFill>
                  <a:schemeClr val="accent1"/>
                </a:solidFill>
              </a:rPr>
              <a:t>evaluations</a:t>
            </a:r>
          </a:p>
          <a:p>
            <a:r>
              <a:rPr lang="en-US" sz="2400" b="1" i="1" dirty="0" smtClean="0">
                <a:solidFill>
                  <a:schemeClr val="accent6"/>
                </a:solidFill>
              </a:rPr>
              <a:t>Upon </a:t>
            </a:r>
            <a:r>
              <a:rPr lang="en-US" sz="2400" b="1" i="1" dirty="0">
                <a:solidFill>
                  <a:schemeClr val="accent6"/>
                </a:solidFill>
              </a:rPr>
              <a:t>completion of the probationary period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153" y="1394690"/>
            <a:ext cx="3909846" cy="2940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5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547" y="293971"/>
            <a:ext cx="7772400" cy="1021556"/>
          </a:xfrm>
        </p:spPr>
        <p:txBody>
          <a:bodyPr/>
          <a:lstStyle/>
          <a:p>
            <a:r>
              <a:rPr lang="en-US" dirty="0"/>
              <a:t>Key performance </a:t>
            </a:r>
            <a:r>
              <a:rPr lang="en-US" dirty="0" smtClean="0"/>
              <a:t>indicators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127" y="220716"/>
            <a:ext cx="5126694" cy="3909849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en-US" sz="3200" b="1" dirty="0">
                <a:solidFill>
                  <a:schemeClr val="tx2"/>
                </a:solidFill>
              </a:rPr>
              <a:t>Completion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-  Q</a:t>
            </a:r>
            <a:r>
              <a:rPr lang="en-US" sz="3200" b="1" dirty="0" smtClean="0">
                <a:solidFill>
                  <a:schemeClr val="tx2"/>
                </a:solidFill>
              </a:rPr>
              <a:t>uality </a:t>
            </a:r>
            <a:r>
              <a:rPr lang="en-US" sz="3200" b="1" dirty="0">
                <a:solidFill>
                  <a:schemeClr val="tx2"/>
                </a:solidFill>
              </a:rPr>
              <a:t>of task performance </a:t>
            </a:r>
          </a:p>
          <a:p>
            <a:pPr marL="285750" indent="-285750">
              <a:buFontTx/>
              <a:buChar char="-"/>
            </a:pPr>
            <a:r>
              <a:rPr lang="en-US" sz="3200" b="1" dirty="0" smtClean="0">
                <a:solidFill>
                  <a:schemeClr val="tx2"/>
                </a:solidFill>
              </a:rPr>
              <a:t>Complexity </a:t>
            </a:r>
            <a:r>
              <a:rPr lang="en-US" sz="3200" b="1" dirty="0">
                <a:solidFill>
                  <a:schemeClr val="tx2"/>
                </a:solidFill>
              </a:rPr>
              <a:t>of the task </a:t>
            </a:r>
          </a:p>
          <a:p>
            <a:pPr marL="285750" indent="-285750">
              <a:buFontTx/>
              <a:buChar char="-"/>
            </a:pPr>
            <a:r>
              <a:rPr lang="en-US" sz="3200" b="1" dirty="0" smtClean="0">
                <a:solidFill>
                  <a:schemeClr val="tx2"/>
                </a:solidFill>
              </a:rPr>
              <a:t>Timeliness</a:t>
            </a:r>
            <a:endParaRPr lang="ru-RU" sz="3200" b="1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731" y="1450428"/>
            <a:ext cx="4083269" cy="285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5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7220" y="290840"/>
            <a:ext cx="6659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+mj-lt"/>
                <a:cs typeface="Times New Roman" panose="02020603050405020304" pitchFamily="18" charset="0"/>
              </a:rPr>
              <a:t>COMPARATIVE ANALYSIS the results of the performance appraisal of the civil and municipal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servants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for 2018</a:t>
            </a:r>
            <a:endParaRPr lang="ru-RU" sz="2000" b="1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49855076"/>
              </p:ext>
            </p:extLst>
          </p:nvPr>
        </p:nvGraphicFramePr>
        <p:xfrm>
          <a:off x="1120140" y="94361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885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323" y="193136"/>
            <a:ext cx="7772400" cy="1021556"/>
          </a:xfrm>
        </p:spPr>
        <p:txBody>
          <a:bodyPr/>
          <a:lstStyle/>
          <a:p>
            <a:pPr algn="ctr"/>
            <a:r>
              <a:rPr lang="en-US" dirty="0"/>
              <a:t>Problems identified in monitoring the employee </a:t>
            </a:r>
            <a:r>
              <a:rPr lang="en-US" dirty="0" smtClean="0"/>
              <a:t>appraisal system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1288" y="998933"/>
            <a:ext cx="6888162" cy="3601641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preparation of plans of employees without taking into account the tasks of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state body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formal approach to the appraisal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procedure by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state bodies and LSG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bodies</a:t>
            </a:r>
          </a:p>
          <a:p>
            <a:pPr marL="285750" indent="-285750">
              <a:buFontTx/>
              <a:buChar char="-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analysis of the results of the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annual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appraisal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is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not taken into account in the formation of the budget by individual state bodies and LSG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bodies</a:t>
            </a:r>
          </a:p>
          <a:p>
            <a:pPr marL="285750" indent="-285750">
              <a:buFontTx/>
              <a:buChar char="-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requests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from state and local government bodies to simplify the appraisal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procedure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725" y="791336"/>
            <a:ext cx="2057400" cy="238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788" y="257184"/>
            <a:ext cx="7772400" cy="1021556"/>
          </a:xfrm>
        </p:spPr>
        <p:txBody>
          <a:bodyPr/>
          <a:lstStyle/>
          <a:p>
            <a:r>
              <a:rPr lang="en-US" dirty="0"/>
              <a:t>Measures to improve the appraisal </a:t>
            </a:r>
            <a:r>
              <a:rPr lang="en-US" dirty="0" smtClean="0"/>
              <a:t>system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563" y="1419225"/>
            <a:ext cx="6049962" cy="2466975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ystematic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monitoring of appraisal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procedures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counseling</a:t>
            </a: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amendment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of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appraisal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procedure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Simplifying the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appraisal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procedure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561975"/>
            <a:ext cx="239077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5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675" y="1466859"/>
            <a:ext cx="6943725" cy="143826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Thank you for attention!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088" y="3504010"/>
            <a:ext cx="7772400" cy="112514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52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5420</TotalTime>
  <Words>367</Words>
  <Application>Microsoft Office PowerPoint</Application>
  <PresentationFormat>On-screen Show (16:9)</PresentationFormat>
  <Paragraphs>43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Тема Office</vt:lpstr>
      <vt:lpstr>Performance Appraisal of Civil and municipal servants of the Kyrgyz republic </vt:lpstr>
      <vt:lpstr>Legal framework </vt:lpstr>
      <vt:lpstr>Payroll tools of civil and municipal servants </vt:lpstr>
      <vt:lpstr>Types of performance appraisal</vt:lpstr>
      <vt:lpstr>Key performance indicators</vt:lpstr>
      <vt:lpstr>PowerPoint Presentation</vt:lpstr>
      <vt:lpstr>Problems identified in monitoring the employee appraisal system</vt:lpstr>
      <vt:lpstr>Measures to improve the appraisal system</vt:lpstr>
      <vt:lpstr>Thank you for attention!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Begimai Y. Sasmanova</dc:creator>
  <cp:lastModifiedBy>Kemale Imamguliyeva</cp:lastModifiedBy>
  <cp:revision>359</cp:revision>
  <cp:lastPrinted>2019-05-14T13:42:32Z</cp:lastPrinted>
  <dcterms:created xsi:type="dcterms:W3CDTF">2018-12-11T08:40:59Z</dcterms:created>
  <dcterms:modified xsi:type="dcterms:W3CDTF">2019-09-23T10:37:47Z</dcterms:modified>
</cp:coreProperties>
</file>