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93" r:id="rId4"/>
  </p:sldMasterIdLst>
  <p:notesMasterIdLst>
    <p:notesMasterId r:id="rId21"/>
  </p:notesMasterIdLst>
  <p:sldIdLst>
    <p:sldId id="294" r:id="rId5"/>
    <p:sldId id="295" r:id="rId6"/>
    <p:sldId id="275" r:id="rId7"/>
    <p:sldId id="292" r:id="rId8"/>
    <p:sldId id="276" r:id="rId9"/>
    <p:sldId id="279" r:id="rId10"/>
    <p:sldId id="278" r:id="rId11"/>
    <p:sldId id="281" r:id="rId12"/>
    <p:sldId id="282" r:id="rId13"/>
    <p:sldId id="283" r:id="rId14"/>
    <p:sldId id="284" r:id="rId15"/>
    <p:sldId id="285" r:id="rId16"/>
    <p:sldId id="286" r:id="rId17"/>
    <p:sldId id="288" r:id="rId18"/>
    <p:sldId id="289" r:id="rId19"/>
    <p:sldId id="287" r:id="rId20"/>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CC99"/>
    <a:srgbClr val="00FFFF"/>
    <a:srgbClr val="66FFCC"/>
    <a:srgbClr val="33CCFF"/>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191" autoAdjust="0"/>
    <p:restoredTop sz="84615" autoAdjust="0"/>
  </p:normalViewPr>
  <p:slideViewPr>
    <p:cSldViewPr snapToGrid="0">
      <p:cViewPr varScale="1">
        <p:scale>
          <a:sx n="61" d="100"/>
          <a:sy n="61" d="100"/>
        </p:scale>
        <p:origin x="318" y="72"/>
      </p:cViewPr>
      <p:guideLst>
        <p:guide orient="horz" pos="2160"/>
        <p:guide pos="3840"/>
      </p:guideLst>
    </p:cSldViewPr>
  </p:slideViewPr>
  <p:outlineViewPr>
    <p:cViewPr>
      <p:scale>
        <a:sx n="33" d="100"/>
        <a:sy n="33" d="100"/>
      </p:scale>
      <p:origin x="0" y="-1956"/>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7" d="100"/>
          <a:sy n="87" d="100"/>
        </p:scale>
        <p:origin x="292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53B5FF-D967-4AB4-B0FB-78C536E5EF3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B3AD62DF-23C8-4FEC-96A4-D991DF298898}">
      <dgm:prSet phldrT="[Text]" custT="1"/>
      <dgm:spPr/>
      <dgm:t>
        <a:bodyPr/>
        <a:lstStyle/>
        <a:p>
          <a:r>
            <a:rPr lang="en-GB" sz="3200" dirty="0"/>
            <a:t>Performance Assessment carries out by two ways</a:t>
          </a:r>
          <a:endParaRPr lang="en-US" sz="3200" dirty="0"/>
        </a:p>
      </dgm:t>
    </dgm:pt>
    <dgm:pt modelId="{D05BBB7D-9169-4311-BE17-9896087CF57E}" type="parTrans" cxnId="{BA0B87A6-8C81-4AA3-91A6-8A3CF886C453}">
      <dgm:prSet/>
      <dgm:spPr/>
      <dgm:t>
        <a:bodyPr/>
        <a:lstStyle/>
        <a:p>
          <a:endParaRPr lang="en-US"/>
        </a:p>
      </dgm:t>
    </dgm:pt>
    <dgm:pt modelId="{EC89378D-ADF4-4521-A3F6-B8D5D49A39BF}" type="sibTrans" cxnId="{BA0B87A6-8C81-4AA3-91A6-8A3CF886C453}">
      <dgm:prSet/>
      <dgm:spPr/>
      <dgm:t>
        <a:bodyPr/>
        <a:lstStyle/>
        <a:p>
          <a:endParaRPr lang="en-US"/>
        </a:p>
      </dgm:t>
    </dgm:pt>
    <dgm:pt modelId="{50482391-0B2B-40BC-8262-99989034505E}">
      <dgm:prSet phldrT="[Text]" custT="1"/>
      <dgm:spPr/>
      <dgm:t>
        <a:bodyPr/>
        <a:lstStyle/>
        <a:p>
          <a:r>
            <a:rPr lang="en-GB" sz="2400" dirty="0"/>
            <a:t>Performance assessment of civil servants </a:t>
          </a:r>
          <a:endParaRPr lang="en-US" sz="2400" dirty="0"/>
        </a:p>
      </dgm:t>
    </dgm:pt>
    <dgm:pt modelId="{0F484BAC-1872-4381-A3C3-2933641BDD53}" type="parTrans" cxnId="{A4EAC360-6729-415E-B719-CAE08AEE6C4D}">
      <dgm:prSet/>
      <dgm:spPr/>
      <dgm:t>
        <a:bodyPr/>
        <a:lstStyle/>
        <a:p>
          <a:endParaRPr lang="en-US"/>
        </a:p>
      </dgm:t>
    </dgm:pt>
    <dgm:pt modelId="{0C279F4D-5E2E-496E-805F-9498D29A3A34}" type="sibTrans" cxnId="{A4EAC360-6729-415E-B719-CAE08AEE6C4D}">
      <dgm:prSet/>
      <dgm:spPr/>
      <dgm:t>
        <a:bodyPr/>
        <a:lstStyle/>
        <a:p>
          <a:endParaRPr lang="en-US"/>
        </a:p>
      </dgm:t>
    </dgm:pt>
    <dgm:pt modelId="{48B9B9FC-DE7D-4FCB-9C76-7375E991A18A}">
      <dgm:prSet phldrT="[Text]" custT="1"/>
      <dgm:spPr/>
      <dgm:t>
        <a:bodyPr/>
        <a:lstStyle/>
        <a:p>
          <a:r>
            <a:rPr lang="az-Latn-AZ" sz="2400" dirty="0"/>
            <a:t>P</a:t>
          </a:r>
          <a:r>
            <a:rPr lang="en-GB" sz="2400" dirty="0" err="1"/>
            <a:t>erformance</a:t>
          </a:r>
          <a:r>
            <a:rPr lang="en-GB" sz="2400" dirty="0"/>
            <a:t> assessment of state bodies</a:t>
          </a:r>
          <a:endParaRPr lang="en-US" sz="2400" dirty="0"/>
        </a:p>
      </dgm:t>
    </dgm:pt>
    <dgm:pt modelId="{3172A48D-F96A-4073-865D-9456AA0FA9F2}" type="parTrans" cxnId="{14B8AD2C-B511-4ACF-9247-395E0034256E}">
      <dgm:prSet/>
      <dgm:spPr/>
      <dgm:t>
        <a:bodyPr/>
        <a:lstStyle/>
        <a:p>
          <a:endParaRPr lang="en-US"/>
        </a:p>
      </dgm:t>
    </dgm:pt>
    <dgm:pt modelId="{D19BE34E-52DF-4B9C-B998-2EB7FDA5903D}" type="sibTrans" cxnId="{14B8AD2C-B511-4ACF-9247-395E0034256E}">
      <dgm:prSet/>
      <dgm:spPr/>
      <dgm:t>
        <a:bodyPr/>
        <a:lstStyle/>
        <a:p>
          <a:endParaRPr lang="en-US"/>
        </a:p>
      </dgm:t>
    </dgm:pt>
    <dgm:pt modelId="{2AA8A026-2891-42ED-9783-0B2DDEC9E26B}" type="pres">
      <dgm:prSet presAssocID="{4853B5FF-D967-4AB4-B0FB-78C536E5EF3D}" presName="Name0" presStyleCnt="0">
        <dgm:presLayoutVars>
          <dgm:chPref val="1"/>
          <dgm:dir/>
          <dgm:animOne val="branch"/>
          <dgm:animLvl val="lvl"/>
          <dgm:resizeHandles val="exact"/>
        </dgm:presLayoutVars>
      </dgm:prSet>
      <dgm:spPr/>
    </dgm:pt>
    <dgm:pt modelId="{0C065F96-2FE1-4B59-BC87-C8D1FB73F504}" type="pres">
      <dgm:prSet presAssocID="{B3AD62DF-23C8-4FEC-96A4-D991DF298898}" presName="root1" presStyleCnt="0"/>
      <dgm:spPr/>
    </dgm:pt>
    <dgm:pt modelId="{F4BD0D43-D7BE-497E-A102-371C72003EE2}" type="pres">
      <dgm:prSet presAssocID="{B3AD62DF-23C8-4FEC-96A4-D991DF298898}" presName="LevelOneTextNode" presStyleLbl="node0" presStyleIdx="0" presStyleCnt="1" custScaleX="184781" custLinFactNeighborX="-96662" custLinFactNeighborY="-633">
        <dgm:presLayoutVars>
          <dgm:chPref val="3"/>
        </dgm:presLayoutVars>
      </dgm:prSet>
      <dgm:spPr/>
    </dgm:pt>
    <dgm:pt modelId="{9B56F614-C4DE-4D6C-869F-ADB71F3880A8}" type="pres">
      <dgm:prSet presAssocID="{B3AD62DF-23C8-4FEC-96A4-D991DF298898}" presName="level2hierChild" presStyleCnt="0"/>
      <dgm:spPr/>
    </dgm:pt>
    <dgm:pt modelId="{F0F06120-AAD3-4090-8D1E-C094B631DC61}" type="pres">
      <dgm:prSet presAssocID="{0F484BAC-1872-4381-A3C3-2933641BDD53}" presName="conn2-1" presStyleLbl="parChTrans1D2" presStyleIdx="0" presStyleCnt="2"/>
      <dgm:spPr/>
    </dgm:pt>
    <dgm:pt modelId="{B9282F10-7178-42B0-AD8B-32EE6B321E59}" type="pres">
      <dgm:prSet presAssocID="{0F484BAC-1872-4381-A3C3-2933641BDD53}" presName="connTx" presStyleLbl="parChTrans1D2" presStyleIdx="0" presStyleCnt="2"/>
      <dgm:spPr/>
    </dgm:pt>
    <dgm:pt modelId="{8BFF4BCE-FDDC-4ED4-ADB9-79155C225A44}" type="pres">
      <dgm:prSet presAssocID="{50482391-0B2B-40BC-8262-99989034505E}" presName="root2" presStyleCnt="0"/>
      <dgm:spPr/>
    </dgm:pt>
    <dgm:pt modelId="{3110092B-2DC6-4D56-A7C0-5C4DF835C9FC}" type="pres">
      <dgm:prSet presAssocID="{50482391-0B2B-40BC-8262-99989034505E}" presName="LevelTwoTextNode" presStyleLbl="node2" presStyleIdx="0" presStyleCnt="2" custScaleX="129461" custScaleY="182102">
        <dgm:presLayoutVars>
          <dgm:chPref val="3"/>
        </dgm:presLayoutVars>
      </dgm:prSet>
      <dgm:spPr/>
    </dgm:pt>
    <dgm:pt modelId="{4105EF98-D746-48B5-925B-721E738FFE77}" type="pres">
      <dgm:prSet presAssocID="{50482391-0B2B-40BC-8262-99989034505E}" presName="level3hierChild" presStyleCnt="0"/>
      <dgm:spPr/>
    </dgm:pt>
    <dgm:pt modelId="{FA42ACE4-33B6-459D-A8D5-802A58920240}" type="pres">
      <dgm:prSet presAssocID="{3172A48D-F96A-4073-865D-9456AA0FA9F2}" presName="conn2-1" presStyleLbl="parChTrans1D2" presStyleIdx="1" presStyleCnt="2"/>
      <dgm:spPr/>
    </dgm:pt>
    <dgm:pt modelId="{5DC47519-2E2D-45D0-B61E-658436BADE39}" type="pres">
      <dgm:prSet presAssocID="{3172A48D-F96A-4073-865D-9456AA0FA9F2}" presName="connTx" presStyleLbl="parChTrans1D2" presStyleIdx="1" presStyleCnt="2"/>
      <dgm:spPr/>
    </dgm:pt>
    <dgm:pt modelId="{D6E120C3-9105-4A53-8CD5-2DA612016F8D}" type="pres">
      <dgm:prSet presAssocID="{48B9B9FC-DE7D-4FCB-9C76-7375E991A18A}" presName="root2" presStyleCnt="0"/>
      <dgm:spPr/>
    </dgm:pt>
    <dgm:pt modelId="{446DB3D9-528A-4A20-B31A-781E8F42ABB0}" type="pres">
      <dgm:prSet presAssocID="{48B9B9FC-DE7D-4FCB-9C76-7375E991A18A}" presName="LevelTwoTextNode" presStyleLbl="node2" presStyleIdx="1" presStyleCnt="2" custScaleX="130479" custScaleY="193990">
        <dgm:presLayoutVars>
          <dgm:chPref val="3"/>
        </dgm:presLayoutVars>
      </dgm:prSet>
      <dgm:spPr/>
    </dgm:pt>
    <dgm:pt modelId="{E25BCB14-BB11-40A8-A75F-E579099202A8}" type="pres">
      <dgm:prSet presAssocID="{48B9B9FC-DE7D-4FCB-9C76-7375E991A18A}" presName="level3hierChild" presStyleCnt="0"/>
      <dgm:spPr/>
    </dgm:pt>
  </dgm:ptLst>
  <dgm:cxnLst>
    <dgm:cxn modelId="{7A5B6006-91F5-456E-9825-82250B9F1024}" type="presOf" srcId="{B3AD62DF-23C8-4FEC-96A4-D991DF298898}" destId="{F4BD0D43-D7BE-497E-A102-371C72003EE2}" srcOrd="0" destOrd="0" presId="urn:microsoft.com/office/officeart/2008/layout/HorizontalMultiLevelHierarchy"/>
    <dgm:cxn modelId="{3850991B-D11A-4833-ADBC-805200354167}" type="presOf" srcId="{48B9B9FC-DE7D-4FCB-9C76-7375E991A18A}" destId="{446DB3D9-528A-4A20-B31A-781E8F42ABB0}" srcOrd="0" destOrd="0" presId="urn:microsoft.com/office/officeart/2008/layout/HorizontalMultiLevelHierarchy"/>
    <dgm:cxn modelId="{14B8AD2C-B511-4ACF-9247-395E0034256E}" srcId="{B3AD62DF-23C8-4FEC-96A4-D991DF298898}" destId="{48B9B9FC-DE7D-4FCB-9C76-7375E991A18A}" srcOrd="1" destOrd="0" parTransId="{3172A48D-F96A-4073-865D-9456AA0FA9F2}" sibTransId="{D19BE34E-52DF-4B9C-B998-2EB7FDA5903D}"/>
    <dgm:cxn modelId="{A4EAC360-6729-415E-B719-CAE08AEE6C4D}" srcId="{B3AD62DF-23C8-4FEC-96A4-D991DF298898}" destId="{50482391-0B2B-40BC-8262-99989034505E}" srcOrd="0" destOrd="0" parTransId="{0F484BAC-1872-4381-A3C3-2933641BDD53}" sibTransId="{0C279F4D-5E2E-496E-805F-9498D29A3A34}"/>
    <dgm:cxn modelId="{C3EB359A-6CC2-4890-96A4-BCC7B8D1437F}" type="presOf" srcId="{4853B5FF-D967-4AB4-B0FB-78C536E5EF3D}" destId="{2AA8A026-2891-42ED-9783-0B2DDEC9E26B}" srcOrd="0" destOrd="0" presId="urn:microsoft.com/office/officeart/2008/layout/HorizontalMultiLevelHierarchy"/>
    <dgm:cxn modelId="{BA0B87A6-8C81-4AA3-91A6-8A3CF886C453}" srcId="{4853B5FF-D967-4AB4-B0FB-78C536E5EF3D}" destId="{B3AD62DF-23C8-4FEC-96A4-D991DF298898}" srcOrd="0" destOrd="0" parTransId="{D05BBB7D-9169-4311-BE17-9896087CF57E}" sibTransId="{EC89378D-ADF4-4521-A3F6-B8D5D49A39BF}"/>
    <dgm:cxn modelId="{37B75BB3-2E4E-4926-9EDB-4D44B876FA95}" type="presOf" srcId="{0F484BAC-1872-4381-A3C3-2933641BDD53}" destId="{B9282F10-7178-42B0-AD8B-32EE6B321E59}" srcOrd="1" destOrd="0" presId="urn:microsoft.com/office/officeart/2008/layout/HorizontalMultiLevelHierarchy"/>
    <dgm:cxn modelId="{8BF972C8-F191-4C2D-B5C8-CF9F3ACBC4BD}" type="presOf" srcId="{3172A48D-F96A-4073-865D-9456AA0FA9F2}" destId="{FA42ACE4-33B6-459D-A8D5-802A58920240}" srcOrd="0" destOrd="0" presId="urn:microsoft.com/office/officeart/2008/layout/HorizontalMultiLevelHierarchy"/>
    <dgm:cxn modelId="{1AA54CD3-EEBF-46CE-8ECC-D2F1F3ED62B8}" type="presOf" srcId="{3172A48D-F96A-4073-865D-9456AA0FA9F2}" destId="{5DC47519-2E2D-45D0-B61E-658436BADE39}" srcOrd="1" destOrd="0" presId="urn:microsoft.com/office/officeart/2008/layout/HorizontalMultiLevelHierarchy"/>
    <dgm:cxn modelId="{133D24ED-1DFF-42F8-9A32-3831684CADCB}" type="presOf" srcId="{50482391-0B2B-40BC-8262-99989034505E}" destId="{3110092B-2DC6-4D56-A7C0-5C4DF835C9FC}" srcOrd="0" destOrd="0" presId="urn:microsoft.com/office/officeart/2008/layout/HorizontalMultiLevelHierarchy"/>
    <dgm:cxn modelId="{644ED1ED-0AE4-48BC-AAD0-D1567FB91890}" type="presOf" srcId="{0F484BAC-1872-4381-A3C3-2933641BDD53}" destId="{F0F06120-AAD3-4090-8D1E-C094B631DC61}" srcOrd="0" destOrd="0" presId="urn:microsoft.com/office/officeart/2008/layout/HorizontalMultiLevelHierarchy"/>
    <dgm:cxn modelId="{7A160F5B-FF71-4B44-8295-403FAAB232E7}" type="presParOf" srcId="{2AA8A026-2891-42ED-9783-0B2DDEC9E26B}" destId="{0C065F96-2FE1-4B59-BC87-C8D1FB73F504}" srcOrd="0" destOrd="0" presId="urn:microsoft.com/office/officeart/2008/layout/HorizontalMultiLevelHierarchy"/>
    <dgm:cxn modelId="{6EDB29B4-0CE9-4041-A306-C08B98F7F88B}" type="presParOf" srcId="{0C065F96-2FE1-4B59-BC87-C8D1FB73F504}" destId="{F4BD0D43-D7BE-497E-A102-371C72003EE2}" srcOrd="0" destOrd="0" presId="urn:microsoft.com/office/officeart/2008/layout/HorizontalMultiLevelHierarchy"/>
    <dgm:cxn modelId="{78DB761B-A8E1-41A6-94FE-93150ED88EF8}" type="presParOf" srcId="{0C065F96-2FE1-4B59-BC87-C8D1FB73F504}" destId="{9B56F614-C4DE-4D6C-869F-ADB71F3880A8}" srcOrd="1" destOrd="0" presId="urn:microsoft.com/office/officeart/2008/layout/HorizontalMultiLevelHierarchy"/>
    <dgm:cxn modelId="{357B14A0-D694-4067-A3DC-3CBC04830F44}" type="presParOf" srcId="{9B56F614-C4DE-4D6C-869F-ADB71F3880A8}" destId="{F0F06120-AAD3-4090-8D1E-C094B631DC61}" srcOrd="0" destOrd="0" presId="urn:microsoft.com/office/officeart/2008/layout/HorizontalMultiLevelHierarchy"/>
    <dgm:cxn modelId="{0BCB43B9-A00A-490F-B1AB-FE8194928A59}" type="presParOf" srcId="{F0F06120-AAD3-4090-8D1E-C094B631DC61}" destId="{B9282F10-7178-42B0-AD8B-32EE6B321E59}" srcOrd="0" destOrd="0" presId="urn:microsoft.com/office/officeart/2008/layout/HorizontalMultiLevelHierarchy"/>
    <dgm:cxn modelId="{9DB25F6B-53DB-485C-8026-D404C9399A9E}" type="presParOf" srcId="{9B56F614-C4DE-4D6C-869F-ADB71F3880A8}" destId="{8BFF4BCE-FDDC-4ED4-ADB9-79155C225A44}" srcOrd="1" destOrd="0" presId="urn:microsoft.com/office/officeart/2008/layout/HorizontalMultiLevelHierarchy"/>
    <dgm:cxn modelId="{5E84C20F-861B-446C-90D5-59CF20ABAC29}" type="presParOf" srcId="{8BFF4BCE-FDDC-4ED4-ADB9-79155C225A44}" destId="{3110092B-2DC6-4D56-A7C0-5C4DF835C9FC}" srcOrd="0" destOrd="0" presId="urn:microsoft.com/office/officeart/2008/layout/HorizontalMultiLevelHierarchy"/>
    <dgm:cxn modelId="{3A1FC75C-727A-41D7-B74C-D8D8F2FA6427}" type="presParOf" srcId="{8BFF4BCE-FDDC-4ED4-ADB9-79155C225A44}" destId="{4105EF98-D746-48B5-925B-721E738FFE77}" srcOrd="1" destOrd="0" presId="urn:microsoft.com/office/officeart/2008/layout/HorizontalMultiLevelHierarchy"/>
    <dgm:cxn modelId="{377E22BE-974F-443C-B4E1-57ABAE854389}" type="presParOf" srcId="{9B56F614-C4DE-4D6C-869F-ADB71F3880A8}" destId="{FA42ACE4-33B6-459D-A8D5-802A58920240}" srcOrd="2" destOrd="0" presId="urn:microsoft.com/office/officeart/2008/layout/HorizontalMultiLevelHierarchy"/>
    <dgm:cxn modelId="{96B350D9-FE88-403D-831C-691A9E5C4452}" type="presParOf" srcId="{FA42ACE4-33B6-459D-A8D5-802A58920240}" destId="{5DC47519-2E2D-45D0-B61E-658436BADE39}" srcOrd="0" destOrd="0" presId="urn:microsoft.com/office/officeart/2008/layout/HorizontalMultiLevelHierarchy"/>
    <dgm:cxn modelId="{456514A9-9199-4DC7-8EA5-7F776D2E18CC}" type="presParOf" srcId="{9B56F614-C4DE-4D6C-869F-ADB71F3880A8}" destId="{D6E120C3-9105-4A53-8CD5-2DA612016F8D}" srcOrd="3" destOrd="0" presId="urn:microsoft.com/office/officeart/2008/layout/HorizontalMultiLevelHierarchy"/>
    <dgm:cxn modelId="{22A9FF93-AF81-4DA7-87E2-3B03A2D666D6}" type="presParOf" srcId="{D6E120C3-9105-4A53-8CD5-2DA612016F8D}" destId="{446DB3D9-528A-4A20-B31A-781E8F42ABB0}" srcOrd="0" destOrd="0" presId="urn:microsoft.com/office/officeart/2008/layout/HorizontalMultiLevelHierarchy"/>
    <dgm:cxn modelId="{DF6DF662-D30E-4C9F-9432-5CF4E05CD7AD}" type="presParOf" srcId="{D6E120C3-9105-4A53-8CD5-2DA612016F8D}" destId="{E25BCB14-BB11-40A8-A75F-E579099202A8}"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2ACE4-33B6-459D-A8D5-802A58920240}">
      <dsp:nvSpPr>
        <dsp:cNvPr id="0" name=""/>
        <dsp:cNvSpPr/>
      </dsp:nvSpPr>
      <dsp:spPr>
        <a:xfrm>
          <a:off x="1349131" y="1921380"/>
          <a:ext cx="1051981" cy="759809"/>
        </a:xfrm>
        <a:custGeom>
          <a:avLst/>
          <a:gdLst/>
          <a:ahLst/>
          <a:cxnLst/>
          <a:rect l="0" t="0" r="0" b="0"/>
          <a:pathLst>
            <a:path>
              <a:moveTo>
                <a:pt x="0" y="0"/>
              </a:moveTo>
              <a:lnTo>
                <a:pt x="525990" y="0"/>
              </a:lnTo>
              <a:lnTo>
                <a:pt x="525990" y="759809"/>
              </a:lnTo>
              <a:lnTo>
                <a:pt x="1051981" y="75980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42680" y="2268842"/>
        <a:ext cx="64884" cy="64884"/>
      </dsp:txXfrm>
    </dsp:sp>
    <dsp:sp modelId="{F0F06120-AAD3-4090-8D1E-C094B631DC61}">
      <dsp:nvSpPr>
        <dsp:cNvPr id="0" name=""/>
        <dsp:cNvSpPr/>
      </dsp:nvSpPr>
      <dsp:spPr>
        <a:xfrm>
          <a:off x="1349131" y="1125688"/>
          <a:ext cx="1051981" cy="795691"/>
        </a:xfrm>
        <a:custGeom>
          <a:avLst/>
          <a:gdLst/>
          <a:ahLst/>
          <a:cxnLst/>
          <a:rect l="0" t="0" r="0" b="0"/>
          <a:pathLst>
            <a:path>
              <a:moveTo>
                <a:pt x="0" y="795691"/>
              </a:moveTo>
              <a:lnTo>
                <a:pt x="525990" y="795691"/>
              </a:lnTo>
              <a:lnTo>
                <a:pt x="525990" y="0"/>
              </a:lnTo>
              <a:lnTo>
                <a:pt x="1051981"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42146" y="1490559"/>
        <a:ext cx="65950" cy="65950"/>
      </dsp:txXfrm>
    </dsp:sp>
    <dsp:sp modelId="{F4BD0D43-D7BE-497E-A102-371C72003EE2}">
      <dsp:nvSpPr>
        <dsp:cNvPr id="0" name=""/>
        <dsp:cNvSpPr/>
      </dsp:nvSpPr>
      <dsp:spPr>
        <a:xfrm rot="16200000">
          <a:off x="-1246814" y="1246814"/>
          <a:ext cx="3842760" cy="134913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kern="1200" dirty="0"/>
            <a:t>Performance Assessment carries out by two ways</a:t>
          </a:r>
          <a:endParaRPr lang="en-US" sz="3200" kern="1200" dirty="0"/>
        </a:p>
      </dsp:txBody>
      <dsp:txXfrm>
        <a:off x="-1246814" y="1246814"/>
        <a:ext cx="3842760" cy="1349131"/>
      </dsp:txXfrm>
    </dsp:sp>
    <dsp:sp modelId="{3110092B-2DC6-4D56-A7C0-5C4DF835C9FC}">
      <dsp:nvSpPr>
        <dsp:cNvPr id="0" name=""/>
        <dsp:cNvSpPr/>
      </dsp:nvSpPr>
      <dsp:spPr>
        <a:xfrm>
          <a:off x="2401112" y="460902"/>
          <a:ext cx="3100342" cy="132957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Performance assessment of civil servants </a:t>
          </a:r>
          <a:endParaRPr lang="en-US" sz="2400" kern="1200" dirty="0"/>
        </a:p>
      </dsp:txBody>
      <dsp:txXfrm>
        <a:off x="2401112" y="460902"/>
        <a:ext cx="3100342" cy="1329571"/>
      </dsp:txXfrm>
    </dsp:sp>
    <dsp:sp modelId="{446DB3D9-528A-4A20-B31A-781E8F42ABB0}">
      <dsp:nvSpPr>
        <dsp:cNvPr id="0" name=""/>
        <dsp:cNvSpPr/>
      </dsp:nvSpPr>
      <dsp:spPr>
        <a:xfrm>
          <a:off x="2401112" y="1973005"/>
          <a:ext cx="3124722" cy="14163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z-Latn-AZ" sz="2400" kern="1200" dirty="0"/>
            <a:t>P</a:t>
          </a:r>
          <a:r>
            <a:rPr lang="en-GB" sz="2400" kern="1200" dirty="0" err="1"/>
            <a:t>erformance</a:t>
          </a:r>
          <a:r>
            <a:rPr lang="en-GB" sz="2400" kern="1200" dirty="0"/>
            <a:t> assessment of state bodies</a:t>
          </a:r>
          <a:endParaRPr lang="en-US" sz="2400" kern="1200" dirty="0"/>
        </a:p>
      </dsp:txBody>
      <dsp:txXfrm>
        <a:off x="2401112" y="1973005"/>
        <a:ext cx="3124722" cy="141636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50443" y="0"/>
            <a:ext cx="2945659" cy="498135"/>
          </a:xfrm>
          <a:prstGeom prst="rect">
            <a:avLst/>
          </a:prstGeom>
        </p:spPr>
        <p:txBody>
          <a:bodyPr vert="horz" lIns="93177" tIns="46589" rIns="93177" bIns="46589" rtlCol="0"/>
          <a:lstStyle>
            <a:lvl1pPr algn="r">
              <a:defRPr sz="1200"/>
            </a:lvl1pPr>
          </a:lstStyle>
          <a:p>
            <a:fld id="{5ECAA0BC-6609-4556-8B76-A1EDF3B4E98C}" type="datetimeFigureOut">
              <a:rPr lang="en-US" smtClean="0"/>
              <a:t>9/26/2019</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2"/>
            <a:ext cx="2945659" cy="498134"/>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2"/>
            <a:ext cx="2945659" cy="498134"/>
          </a:xfrm>
          <a:prstGeom prst="rect">
            <a:avLst/>
          </a:prstGeom>
        </p:spPr>
        <p:txBody>
          <a:bodyPr vert="horz" lIns="93177" tIns="46589" rIns="93177" bIns="46589" rtlCol="0" anchor="b"/>
          <a:lstStyle>
            <a:lvl1pPr algn="r">
              <a:defRPr sz="1200"/>
            </a:lvl1pPr>
          </a:lstStyle>
          <a:p>
            <a:fld id="{5170A596-7141-45E9-836C-E467146705EF}" type="slidenum">
              <a:rPr lang="en-US" smtClean="0"/>
              <a:t>‹#›</a:t>
            </a:fld>
            <a:endParaRPr lang="en-US" dirty="0"/>
          </a:p>
        </p:txBody>
      </p:sp>
    </p:spTree>
    <p:extLst>
      <p:ext uri="{BB962C8B-B14F-4D97-AF65-F5344CB8AC3E}">
        <p14:creationId xmlns:p14="http://schemas.microsoft.com/office/powerpoint/2010/main" val="739599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Google Shape;181;g35f391192_00:notes"/>
          <p:cNvSpPr>
            <a:spLocks noGrp="1" noRot="1" noChangeAspect="1" noTextEdit="1"/>
          </p:cNvSpPr>
          <p:nvPr>
            <p:ph type="sldImg" idx="2"/>
          </p:nvPr>
        </p:nvSpPr>
        <p:spPr>
          <a:noFill/>
          <a:ln>
            <a:headEnd/>
            <a:tailEnd/>
          </a:ln>
        </p:spPr>
      </p:sp>
      <p:sp>
        <p:nvSpPr>
          <p:cNvPr id="9219" name="Google Shape;182;g35f391192_00:notes"/>
          <p:cNvSpPr txBox="1">
            <a:spLocks noGrp="1"/>
          </p:cNvSpPr>
          <p:nvPr>
            <p:ph type="body" idx="1"/>
          </p:nvPr>
        </p:nvSpPr>
        <p:spPr/>
        <p:txBody>
          <a:bodyPr/>
          <a:lstStyle/>
          <a:p>
            <a:pPr marL="0" indent="0" eaLnBrk="1" hangingPunct="1">
              <a:buSzPts val="1400"/>
            </a:pPr>
            <a:endParaRPr lang="az-Latn-AZ" altLang="az-Latn-A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99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Analysing the implementation of performance appraisal since 2014, the author find out some problems and mistakes in the system. In the following paragraph the findings will be presented and according to the findings the recommendation will be presented.</a:t>
            </a:r>
            <a:endParaRPr lang="en-US" dirty="0"/>
          </a:p>
          <a:p>
            <a:pPr lvl="0"/>
            <a:r>
              <a:rPr lang="en-GB" dirty="0"/>
              <a:t>It is determine that some state bodies are not provide annual report about performance appraisal rules;</a:t>
            </a:r>
            <a:endParaRPr lang="en-US" dirty="0"/>
          </a:p>
          <a:p>
            <a:pPr lvl="0"/>
            <a:r>
              <a:rPr lang="en-GB" dirty="0"/>
              <a:t>Not wanting the system </a:t>
            </a:r>
            <a:endParaRPr lang="en-US" dirty="0"/>
          </a:p>
          <a:p>
            <a:r>
              <a:rPr lang="en-GB" dirty="0"/>
              <a:t>In some case the supervisors are not interested in performance appraisal and they imply formality in evaluation process. </a:t>
            </a:r>
            <a:endParaRPr lang="en-US" dirty="0"/>
          </a:p>
          <a:p>
            <a:pPr lvl="0"/>
            <a:r>
              <a:rPr lang="en-GB" dirty="0"/>
              <a:t>In some state institutions all civil servants were evaluated with high marks and they made the mistakes that called “Excessive Lenience” </a:t>
            </a:r>
            <a:endParaRPr lang="en-US" dirty="0"/>
          </a:p>
          <a:p>
            <a:pPr lvl="0"/>
            <a:r>
              <a:rPr lang="en-GB" dirty="0"/>
              <a:t>In some state institutions all civil servants were evaluated with average grade and they made the mistakes that called “Central Tendency” </a:t>
            </a:r>
            <a:endParaRPr lang="en-US" dirty="0"/>
          </a:p>
          <a:p>
            <a:pPr lvl="0"/>
            <a:r>
              <a:rPr lang="en-GB" dirty="0"/>
              <a:t>In some case the measures that imply to civil servants are not adequate which define by the legislation;</a:t>
            </a:r>
            <a:endParaRPr lang="en-US" dirty="0"/>
          </a:p>
          <a:p>
            <a:pPr lvl="0"/>
            <a:r>
              <a:rPr lang="en-GB" dirty="0"/>
              <a:t>In some case the civil servants are graded with “no satisfactory” grade, but the ability that the civil servants need to improve and the trainings that the civil servants have to participate are not presented in the Form;</a:t>
            </a:r>
          </a:p>
          <a:p>
            <a:pPr marL="0" marR="0" lvl="0" indent="0" algn="l" defTabSz="914400" rtl="0" eaLnBrk="1" fontAlgn="auto" latinLnBrk="0" hangingPunct="1">
              <a:lnSpc>
                <a:spcPct val="90000"/>
              </a:lnSpc>
              <a:spcBef>
                <a:spcPts val="1200"/>
              </a:spcBef>
              <a:spcAft>
                <a:spcPts val="200"/>
              </a:spcAft>
              <a:buClr>
                <a:srgbClr val="1CADE4"/>
              </a:buClr>
              <a:buSzPct val="100000"/>
              <a:buFont typeface="Wingdings" pitchFamily="2" charset="2"/>
              <a:buNone/>
              <a:tabLst/>
              <a:defRPr/>
            </a:pPr>
            <a:r>
              <a:rPr kumimoji="0" lang="en-US" sz="2800" b="0" i="0" u="none" strike="noStrike" kern="1200" cap="none" spc="0" normalizeH="0" baseline="0" noProof="0" dirty="0">
                <a:ln>
                  <a:noFill/>
                </a:ln>
                <a:solidFill>
                  <a:srgbClr val="335B74">
                    <a:lumMod val="50000"/>
                  </a:srgbClr>
                </a:solidFill>
                <a:effectLst/>
                <a:uLnTx/>
                <a:uFillTx/>
                <a:latin typeface="Tw Cen MT" panose="020B0602020104020603"/>
                <a:ea typeface="+mn-ea"/>
                <a:cs typeface="+mn-cs"/>
              </a:rPr>
              <a:t>Some managers do not know the rules and procedures and they need to take relative trainings;</a:t>
            </a:r>
          </a:p>
          <a:p>
            <a:pPr lvl="0"/>
            <a:endParaRPr lang="en-US" dirty="0"/>
          </a:p>
        </p:txBody>
      </p:sp>
      <p:sp>
        <p:nvSpPr>
          <p:cNvPr id="4" name="Slide Number Placeholder 3"/>
          <p:cNvSpPr>
            <a:spLocks noGrp="1"/>
          </p:cNvSpPr>
          <p:nvPr>
            <p:ph type="sldNum" sz="quarter" idx="10"/>
          </p:nvPr>
        </p:nvSpPr>
        <p:spPr/>
        <p:txBody>
          <a:bodyPr/>
          <a:lstStyle/>
          <a:p>
            <a:fld id="{5170A596-7141-45E9-836C-E467146705EF}" type="slidenum">
              <a:rPr lang="en-US" smtClean="0"/>
              <a:t>10</a:t>
            </a:fld>
            <a:endParaRPr lang="en-US" dirty="0"/>
          </a:p>
        </p:txBody>
      </p:sp>
    </p:spTree>
    <p:extLst>
      <p:ext uri="{BB962C8B-B14F-4D97-AF65-F5344CB8AC3E}">
        <p14:creationId xmlns:p14="http://schemas.microsoft.com/office/powerpoint/2010/main" val="59135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Possible mistakes coming from the organization:</a:t>
            </a:r>
            <a:endParaRPr lang="en-US" dirty="0"/>
          </a:p>
          <a:p>
            <a:pPr lvl="0"/>
            <a:r>
              <a:rPr lang="en-GB" dirty="0"/>
              <a:t>Using the system for disciplinarian issues;</a:t>
            </a:r>
            <a:endParaRPr lang="en-US" dirty="0"/>
          </a:p>
          <a:p>
            <a:pPr lvl="0"/>
            <a:r>
              <a:rPr lang="en-GB" dirty="0"/>
              <a:t>Not linked to the organization objectives;</a:t>
            </a:r>
            <a:endParaRPr lang="en-US" dirty="0"/>
          </a:p>
          <a:p>
            <a:pPr lvl="0"/>
            <a:r>
              <a:rPr lang="en-GB" dirty="0"/>
              <a:t>Not used as a leadership tool.</a:t>
            </a:r>
            <a:endParaRPr lang="en-US" dirty="0"/>
          </a:p>
          <a:p>
            <a:r>
              <a:rPr lang="en-GB" dirty="0"/>
              <a:t>Analysing show that “Hierarchy effect” is also the main mistake in the evaluation system. In Azerbaijan a civil servant who holds high positions is regularly graded with high grade and the grading based on hierarchy.</a:t>
            </a:r>
            <a:endParaRPr lang="en-US" dirty="0"/>
          </a:p>
          <a:p>
            <a:r>
              <a:rPr lang="en-GB" dirty="0"/>
              <a:t>Such mistakes have a negative impact on performance appraisal system and it obstacles for effective implementation. Take into account the mistakes the government intend to adopt a new assessment system of civil servants and according to scientific approaches the assessment of state bodies will be developed.</a:t>
            </a:r>
            <a:endParaRPr lang="en-US" dirty="0"/>
          </a:p>
        </p:txBody>
      </p:sp>
      <p:sp>
        <p:nvSpPr>
          <p:cNvPr id="4" name="Slide Number Placeholder 3"/>
          <p:cNvSpPr>
            <a:spLocks noGrp="1"/>
          </p:cNvSpPr>
          <p:nvPr>
            <p:ph type="sldNum" sz="quarter" idx="10"/>
          </p:nvPr>
        </p:nvSpPr>
        <p:spPr/>
        <p:txBody>
          <a:bodyPr/>
          <a:lstStyle/>
          <a:p>
            <a:fld id="{5170A596-7141-45E9-836C-E467146705EF}" type="slidenum">
              <a:rPr lang="en-US" smtClean="0"/>
              <a:t>11</a:t>
            </a:fld>
            <a:endParaRPr lang="en-US" dirty="0"/>
          </a:p>
        </p:txBody>
      </p:sp>
    </p:spTree>
    <p:extLst>
      <p:ext uri="{BB962C8B-B14F-4D97-AF65-F5344CB8AC3E}">
        <p14:creationId xmlns:p14="http://schemas.microsoft.com/office/powerpoint/2010/main" val="940992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author finds out the main following challenges from the implementing process of appraisal:</a:t>
            </a:r>
            <a:endParaRPr lang="en-US" dirty="0"/>
          </a:p>
          <a:p>
            <a:r>
              <a:rPr lang="en-GB" dirty="0"/>
              <a:t>Appraiser Inexperience</a:t>
            </a:r>
            <a:endParaRPr lang="en-US" dirty="0"/>
          </a:p>
          <a:p>
            <a:r>
              <a:rPr lang="en-GB" dirty="0"/>
              <a:t>If you're a new business owner or are implementing an appraisal system for the first time, you may not be comfortable with the appraisal process, which may create awkwardness during the review. A way to overcome this is to follow a standardized review format that you will use for every employee. This will help ensure that you're treating each employee equally, and will help you become comfortable with the process more quickly.</a:t>
            </a:r>
            <a:endParaRPr lang="en-US" dirty="0"/>
          </a:p>
          <a:p>
            <a:r>
              <a:rPr lang="en-GB" dirty="0"/>
              <a:t>Employee Resistance</a:t>
            </a:r>
            <a:endParaRPr lang="en-US" dirty="0"/>
          </a:p>
          <a:p>
            <a:r>
              <a:rPr lang="en-GB" dirty="0"/>
              <a:t>An appraisal process can make employees uncomfortable, as they may not enjoy the close scrutiny or view the whole procedure as a negative endeavour. You can help alleviate this by explaining the procedure at the beginning of the appraisal. You can even consider giving the appraisal guidelines to employees ahead of time so that they have a better idea of what to expect.</a:t>
            </a:r>
            <a:endParaRPr lang="en-US" dirty="0"/>
          </a:p>
          <a:p>
            <a:r>
              <a:rPr lang="en-GB" dirty="0"/>
              <a:t>Appraiser Bias</a:t>
            </a:r>
            <a:endParaRPr lang="en-US" dirty="0"/>
          </a:p>
          <a:p>
            <a:r>
              <a:rPr lang="en-GB" dirty="0"/>
              <a:t>Even though you're the boss, you are still human and subject to personal biases. You can also be swayed by an employee's recent performance while overlooking actions that may have taken place earlier in the appraisal period. You can overcome bias by making notes of employee actions throughout the appraisal period so that you can refer to them when preparing your evaluation.</a:t>
            </a:r>
            <a:endParaRPr lang="en-US" dirty="0"/>
          </a:p>
          <a:p>
            <a:r>
              <a:rPr lang="en-GB" dirty="0"/>
              <a:t>Not Linked to Rewards</a:t>
            </a:r>
            <a:endParaRPr lang="en-US" dirty="0"/>
          </a:p>
          <a:p>
            <a:r>
              <a:rPr lang="en-GB" dirty="0"/>
              <a:t>An employee may have done an excellent job during the appraisal period, which you acknowledge during the review. However you may have limited resources to offer a significant pay raise. This can create disgruntlement and reduced productivity, as the employee may feel that there's no point in making an extra effort if it isn't properly rewarded.</a:t>
            </a:r>
            <a:endParaRPr lang="en-US" dirty="0"/>
          </a:p>
          <a:p>
            <a:r>
              <a:rPr lang="en-GB" dirty="0"/>
              <a:t>Not Focused on Development</a:t>
            </a:r>
            <a:endParaRPr lang="en-US" dirty="0"/>
          </a:p>
          <a:p>
            <a:r>
              <a:rPr lang="en-GB" dirty="0"/>
              <a:t>You may have a tendency to focus on areas that need improvement during your appraisal but fail to provide suggestions as to ways the employee can improve. As a result, the employee may feel that the purpose of the appraisal is to point out only what is wrong. If there are negative points in the review, be sure to work with the employee to develop an improvement plan</a:t>
            </a:r>
            <a:endParaRPr lang="en-US" dirty="0"/>
          </a:p>
          <a:p>
            <a:r>
              <a:rPr lang="en-GB" dirty="0"/>
              <a:t>Lack of special commission</a:t>
            </a:r>
            <a:endParaRPr lang="en-US" dirty="0"/>
          </a:p>
          <a:p>
            <a:r>
              <a:rPr lang="en-GB" dirty="0"/>
              <a:t>In the most advanced countries special committees are founded for participation in appraisal of civil servants. In Azerbaijan such committees are not founded according to the legislation and luck of special committees make an opportunity to imply subjectivism and sometimes impracticalities in appraiser (appraisal) process. </a:t>
            </a:r>
            <a:endParaRPr lang="en-US" dirty="0"/>
          </a:p>
        </p:txBody>
      </p:sp>
      <p:sp>
        <p:nvSpPr>
          <p:cNvPr id="4" name="Slide Number Placeholder 3"/>
          <p:cNvSpPr>
            <a:spLocks noGrp="1"/>
          </p:cNvSpPr>
          <p:nvPr>
            <p:ph type="sldNum" sz="quarter" idx="10"/>
          </p:nvPr>
        </p:nvSpPr>
        <p:spPr/>
        <p:txBody>
          <a:bodyPr/>
          <a:lstStyle/>
          <a:p>
            <a:fld id="{5170A596-7141-45E9-836C-E467146705EF}" type="slidenum">
              <a:rPr lang="en-US" smtClean="0"/>
              <a:t>12</a:t>
            </a:fld>
            <a:endParaRPr lang="en-US" dirty="0"/>
          </a:p>
        </p:txBody>
      </p:sp>
    </p:spTree>
    <p:extLst>
      <p:ext uri="{BB962C8B-B14F-4D97-AF65-F5344CB8AC3E}">
        <p14:creationId xmlns:p14="http://schemas.microsoft.com/office/powerpoint/2010/main" val="1780423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According to the findings the author presents some recommendations for development the system. The recommendations are following:</a:t>
            </a:r>
            <a:endParaRPr lang="en-US" dirty="0"/>
          </a:p>
          <a:p>
            <a:r>
              <a:rPr lang="en-GB" dirty="0"/>
              <a:t>To develop the abilities and knowledge on performance appraisal all supervisors civil servants have to participate in trainings;</a:t>
            </a:r>
            <a:endParaRPr lang="en-US" dirty="0"/>
          </a:p>
          <a:p>
            <a:r>
              <a:rPr lang="en-GB" dirty="0"/>
              <a:t>The Law on Civil Servants and the Rules on Appraisal of Civil Servants provide transparent and effective procedures for the appraisal, however, to make the appraisal scheme really successful and credible, these legal provisions need to be complied with and implemented properly by evaluators, counter signers and personnel units;</a:t>
            </a:r>
            <a:endParaRPr lang="en-US" dirty="0"/>
          </a:p>
          <a:p>
            <a:r>
              <a:rPr lang="en-GB" dirty="0"/>
              <a:t>Training and career development should be met with priority through human resources management in the respective state authority.</a:t>
            </a:r>
          </a:p>
          <a:p>
            <a:r>
              <a:rPr lang="en-GB" dirty="0"/>
              <a:t>The appraisal systems need to receive acceptance by the appraiser and commitment from the leadership of the respective state authorities. Acceptance by the appraiser will be achieved only when appraisal is perceived as valid and free from bias and as an important element within the individual career development. Leadership commitment will depend on the effectiveness of the exercise in relation to the long term objectives of the institution. </a:t>
            </a:r>
            <a:endParaRPr lang="en-US" dirty="0"/>
          </a:p>
          <a:p>
            <a:r>
              <a:rPr lang="en-GB" dirty="0"/>
              <a:t>A successfully implemented appraisal scheme will have also an important and positive impact on the public perception of the civil service system as a whole. To ensure that the procedure does not ossify into a mere annual ritual it is necessary that all persons realize that appraisal is important for them personally: for superiors with regard to their leadership function, for appraise with regard to their career planning and development and for personnel units with regard to their human resources management activities. Information and training can support this.</a:t>
            </a:r>
            <a:endParaRPr lang="en-US" dirty="0"/>
          </a:p>
        </p:txBody>
      </p:sp>
      <p:sp>
        <p:nvSpPr>
          <p:cNvPr id="4" name="Slide Number Placeholder 3"/>
          <p:cNvSpPr>
            <a:spLocks noGrp="1"/>
          </p:cNvSpPr>
          <p:nvPr>
            <p:ph type="sldNum" sz="quarter" idx="10"/>
          </p:nvPr>
        </p:nvSpPr>
        <p:spPr/>
        <p:txBody>
          <a:bodyPr/>
          <a:lstStyle/>
          <a:p>
            <a:fld id="{5170A596-7141-45E9-836C-E467146705EF}" type="slidenum">
              <a:rPr lang="en-US" smtClean="0"/>
              <a:t>13</a:t>
            </a:fld>
            <a:endParaRPr lang="en-US" dirty="0"/>
          </a:p>
        </p:txBody>
      </p:sp>
    </p:spTree>
    <p:extLst>
      <p:ext uri="{BB962C8B-B14F-4D97-AF65-F5344CB8AC3E}">
        <p14:creationId xmlns:p14="http://schemas.microsoft.com/office/powerpoint/2010/main" val="1645715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to provide enough resources for improving the capacities of human resources management. Capacities for human resources management in each state authority have a series of more general managerial, coordinating and advisory functions apart from their duties relating to particular stages of the appraisal procedure.</a:t>
            </a:r>
            <a:endParaRPr lang="en-US" dirty="0"/>
          </a:p>
          <a:p>
            <a:r>
              <a:rPr lang="en-GB" dirty="0"/>
              <a:t>It is important factor to ensuring procedural uniformity. This uniformity can be promoted through written information and through meetings with evaluators and counter signers to discuss appraisal problems and difficulties. And advising evaluators and counter signers on all appraisal related issues have to be permanent task. Consequently at least one staff member in the personnel unit should be the best informed person in the ministry or state authority with regard to appraisal issues. This staff member should take part on a regular basis in relevant training measures.</a:t>
            </a:r>
            <a:endParaRPr lang="en-US" dirty="0"/>
          </a:p>
          <a:p>
            <a:r>
              <a:rPr lang="en-GB" dirty="0"/>
              <a:t>The more general issues with regard to appraisal are dealt with by the Human Resources Management Service as central institution for civil service management. The HRMS has the responsibility for ensuring high and uniform standards of appraisal procedures within state institutions and for planning and providing the relevant training for evaluators as well as the appropriate training for “unsatisfactory” civil servants as provided for in Article 31.2 and 31.3 Rules on Performance Appraisal. The HRMS shall monitor the procedure and trace trends, for example an inappropriate inflation of the highest grades, and identify reform necessities. </a:t>
            </a:r>
            <a:endParaRPr lang="en-US" dirty="0"/>
          </a:p>
          <a:p>
            <a:r>
              <a:rPr lang="en-GB" dirty="0"/>
              <a:t>New legal regulations on the performance appraisal which has been recently adopted at almost all levels of government, has set a good foundation for improving the performance within the civil service structures. The existing domestic and comparative experiences show, however, that the establishing of the effective system of civil service performance appraisal is neither easy nor simple. To be successful the system of performance appraisal should not only adopt new regulations but also conduct the performance appraisal procedure in an adequate manner while performing the profound changes in the existing management of the civil service in Azerbaijan. Priority must be given to the development of dialogue between the heads and civil servants, transparency in performing duties and mutual respect as opposed to the understanding of appraisal as sanction for poor performance and possible ground for employment termination. It is also important to work on strengthening the units for human resources within the administrative bodies which are the main carriers of work of human resources management and permanent training of heads as major actors of the existing system of performance appraisal. </a:t>
            </a:r>
            <a:endParaRPr lang="en-US" dirty="0"/>
          </a:p>
          <a:p>
            <a:r>
              <a:rPr lang="en-GB" dirty="0"/>
              <a:t>Finally, it is very important to improve the link between the performance appraisal and other human resources management functions thereby creating a “value added” in the performance of each institution. At the moment the institutions of different structures in Azerbaijan still search for the real purpose of the civil servant performance appraisal and struggle with the formalistic approach to this process. By affirming the link between monitoring of performance results, advancement and training both heads and employees would see that there is a huge importance in the performance monitoring of employees. However, as for many other qualitative changes, which as a prerequisite have the change of individual’s awareness, this one also requires a lot of patience and persistence which are the key factors for further development and improvement of the system of performance management in the complex structure of civil service in Azerbaijan.</a:t>
            </a:r>
            <a:endParaRPr lang="en-US" dirty="0"/>
          </a:p>
          <a:p>
            <a:endParaRPr lang="en-US" dirty="0"/>
          </a:p>
        </p:txBody>
      </p:sp>
      <p:sp>
        <p:nvSpPr>
          <p:cNvPr id="4" name="Slide Number Placeholder 3"/>
          <p:cNvSpPr>
            <a:spLocks noGrp="1"/>
          </p:cNvSpPr>
          <p:nvPr>
            <p:ph type="sldNum" sz="quarter" idx="10"/>
          </p:nvPr>
        </p:nvSpPr>
        <p:spPr/>
        <p:txBody>
          <a:bodyPr/>
          <a:lstStyle/>
          <a:p>
            <a:fld id="{5170A596-7141-45E9-836C-E467146705EF}" type="slidenum">
              <a:rPr lang="en-US" smtClean="0"/>
              <a:t>14</a:t>
            </a:fld>
            <a:endParaRPr lang="en-US" dirty="0"/>
          </a:p>
        </p:txBody>
      </p:sp>
    </p:spTree>
    <p:extLst>
      <p:ext uri="{BB962C8B-B14F-4D97-AF65-F5344CB8AC3E}">
        <p14:creationId xmlns:p14="http://schemas.microsoft.com/office/powerpoint/2010/main" val="320558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Google Shape;186;g3606f1c2d_30:notes"/>
          <p:cNvSpPr>
            <a:spLocks noGrp="1" noRot="1" noChangeAspect="1" noTextEdit="1"/>
          </p:cNvSpPr>
          <p:nvPr>
            <p:ph type="sldImg" idx="2"/>
          </p:nvPr>
        </p:nvSpPr>
        <p:spPr>
          <a:noFill/>
          <a:ln>
            <a:headEnd/>
            <a:tailEnd/>
          </a:ln>
        </p:spPr>
      </p:sp>
      <p:sp>
        <p:nvSpPr>
          <p:cNvPr id="11267" name="Google Shape;187;g3606f1c2d_30:notes"/>
          <p:cNvSpPr txBox="1">
            <a:spLocks noGrp="1"/>
          </p:cNvSpPr>
          <p:nvPr>
            <p:ph type="body" idx="1"/>
          </p:nvPr>
        </p:nvSpPr>
        <p:spPr/>
        <p:txBody>
          <a:bodyPr/>
          <a:lstStyle/>
          <a:p>
            <a:pPr marL="0" indent="0" eaLnBrk="1" hangingPunct="1">
              <a:buSzPts val="1400"/>
            </a:pPr>
            <a:endParaRPr lang="az-Latn-AZ" altLang="az-Latn-A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6804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general, Performance Assessment carries out by two ways: Performance assessment of civil servants and performance assessment of state bodies. </a:t>
            </a:r>
            <a:endParaRPr lang="en-US" dirty="0"/>
          </a:p>
          <a:p>
            <a:r>
              <a:rPr lang="en-GB" u="sng" dirty="0"/>
              <a:t>Performance assessment of state bodies is the system that aimed to measure performance of the state bodies. </a:t>
            </a:r>
            <a:r>
              <a:rPr lang="en-GB" dirty="0"/>
              <a:t>This system is a new system and is the element of new public management. The government intends to measure the activity of state bodies and the strategy for civil service demand to apply the system in Azerbaijan.</a:t>
            </a:r>
            <a:endParaRPr lang="en-US" dirty="0"/>
          </a:p>
          <a:p>
            <a:r>
              <a:rPr lang="en-GB" dirty="0"/>
              <a:t>There are several approaches to assessment of employees’ performance, but the most frequent one – and it is the one employed in </a:t>
            </a:r>
            <a:r>
              <a:rPr lang="en-GB" dirty="0" err="1"/>
              <a:t>Azerbaijanian</a:t>
            </a:r>
            <a:r>
              <a:rPr lang="en-GB" dirty="0"/>
              <a:t> civil service  - involves a manager in carrying out an annual appraisal of his or her staff. Performance assessment of civil servant aims at assessment </a:t>
            </a:r>
            <a:r>
              <a:rPr lang="en-GB" u="sng" dirty="0"/>
              <a:t>whether civil servant has managed his/her duties over the calendar year, fulfilled requirements of his/her position and to identify future development of civil servant</a:t>
            </a:r>
            <a:r>
              <a:rPr lang="en-GB" dirty="0"/>
              <a:t>.</a:t>
            </a:r>
            <a:endParaRPr lang="en-US" dirty="0"/>
          </a:p>
          <a:p>
            <a:r>
              <a:rPr lang="en-GB" dirty="0"/>
              <a:t>Performance assessment is the systematic evaluation of the performance of employees and is applied to understand the abilities of a person for further growth and development. </a:t>
            </a:r>
            <a:endParaRPr lang="en-US" dirty="0"/>
          </a:p>
          <a:p>
            <a:r>
              <a:rPr lang="en-GB" dirty="0"/>
              <a:t>A performance appraisal allows supervisor to offer constructive feedback to (</a:t>
            </a:r>
            <a:r>
              <a:rPr lang="en-US" dirty="0"/>
              <a:t>his/her) </a:t>
            </a:r>
            <a:r>
              <a:rPr lang="en-GB" dirty="0"/>
              <a:t>employees and even determines if an increase in compensation is appropriate. By using a set of standard rating criteria for each employee, you can help ensure fairness in the process. However, a number of challenges must be overcome to maximize the effectiveness of the appraisal process</a:t>
            </a:r>
            <a:endParaRPr lang="en-US" dirty="0"/>
          </a:p>
          <a:p>
            <a:r>
              <a:rPr lang="en-GB" dirty="0"/>
              <a:t>Performance appraisal is a process that needs to be undertaken meticulously if obtaining desirable results is anything to go by. Many managers conduct this kind of evaluation on their employees from time to time majorly because it is an organizational tradition or requirement but not necessarily because of its impact on the future.</a:t>
            </a:r>
            <a:endParaRPr lang="en-US" dirty="0"/>
          </a:p>
          <a:p>
            <a:endParaRPr lang="en-US" dirty="0"/>
          </a:p>
        </p:txBody>
      </p:sp>
      <p:sp>
        <p:nvSpPr>
          <p:cNvPr id="4" name="Slide Number Placeholder 3"/>
          <p:cNvSpPr>
            <a:spLocks noGrp="1"/>
          </p:cNvSpPr>
          <p:nvPr>
            <p:ph type="sldNum" sz="quarter" idx="10"/>
          </p:nvPr>
        </p:nvSpPr>
        <p:spPr/>
        <p:txBody>
          <a:bodyPr/>
          <a:lstStyle/>
          <a:p>
            <a:fld id="{5170A596-7141-45E9-836C-E467146705EF}" type="slidenum">
              <a:rPr lang="en-US" smtClean="0"/>
              <a:t>3</a:t>
            </a:fld>
            <a:endParaRPr lang="en-US" dirty="0"/>
          </a:p>
        </p:txBody>
      </p:sp>
    </p:spTree>
    <p:extLst>
      <p:ext uri="{BB962C8B-B14F-4D97-AF65-F5344CB8AC3E}">
        <p14:creationId xmlns:p14="http://schemas.microsoft.com/office/powerpoint/2010/main" val="3016132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sz="1200" b="0" i="0" u="none" strike="noStrike" kern="1200" cap="none" spc="0" normalizeH="0" baseline="0" noProof="0" dirty="0">
                <a:ln>
                  <a:noFill/>
                </a:ln>
                <a:solidFill>
                  <a:prstClr val="black">
                    <a:lumMod val="95000"/>
                    <a:lumOff val="5000"/>
                  </a:prstClr>
                </a:solidFill>
                <a:effectLst/>
                <a:uLnTx/>
                <a:uFillTx/>
                <a:latin typeface="+mn-lt"/>
                <a:ea typeface="+mn-ea"/>
                <a:cs typeface="+mn-cs"/>
              </a:rPr>
              <a:t> The author analyses the different countries practice on performance appraisal, specially the practice of European Union member countries. An article discusses the practice on performance appraisal over the five years that implemented in Azerbaijan and it presents main problems, mistakes that deal with the performance appraisal system and presents challenges.</a:t>
            </a:r>
            <a:endParaRPr lang="en-US" dirty="0"/>
          </a:p>
        </p:txBody>
      </p:sp>
      <p:sp>
        <p:nvSpPr>
          <p:cNvPr id="4" name="Slide Number Placeholder 3"/>
          <p:cNvSpPr>
            <a:spLocks noGrp="1"/>
          </p:cNvSpPr>
          <p:nvPr>
            <p:ph type="sldNum" sz="quarter" idx="10"/>
          </p:nvPr>
        </p:nvSpPr>
        <p:spPr/>
        <p:txBody>
          <a:bodyPr/>
          <a:lstStyle/>
          <a:p>
            <a:fld id="{5170A596-7141-45E9-836C-E467146705EF}" type="slidenum">
              <a:rPr lang="en-US" smtClean="0"/>
              <a:t>4</a:t>
            </a:fld>
            <a:endParaRPr lang="en-US" dirty="0"/>
          </a:p>
        </p:txBody>
      </p:sp>
    </p:spTree>
    <p:extLst>
      <p:ext uri="{BB962C8B-B14F-4D97-AF65-F5344CB8AC3E}">
        <p14:creationId xmlns:p14="http://schemas.microsoft.com/office/powerpoint/2010/main" val="2035807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solidFill>
                  <a:schemeClr val="tx1">
                    <a:lumMod val="95000"/>
                    <a:lumOff val="5000"/>
                  </a:schemeClr>
                </a:solidFill>
              </a:rPr>
              <a:t>The author use inductive method for analysing the performance appraisal system. The statistic information comes from the practices that implemented over the five years was analysed. </a:t>
            </a:r>
            <a:r>
              <a:rPr lang="en-GB" u="sng" dirty="0">
                <a:solidFill>
                  <a:schemeClr val="tx1">
                    <a:lumMod val="95000"/>
                    <a:lumOff val="5000"/>
                  </a:schemeClr>
                </a:solidFill>
              </a:rPr>
              <a:t>The author starts with the observations and theories that deal with the performance appraisal system. </a:t>
            </a:r>
            <a:r>
              <a:rPr lang="en-GB" u="sng" dirty="0">
                <a:solidFill>
                  <a:srgbClr val="FF0000"/>
                </a:solidFill>
              </a:rPr>
              <a:t>The research generates meanings from the data set collected in order to identify patterns and relationships, and it based on learning from experience.</a:t>
            </a:r>
            <a:r>
              <a:rPr lang="en-GB" dirty="0">
                <a:solidFill>
                  <a:schemeClr val="tx1">
                    <a:lumMod val="95000"/>
                    <a:lumOff val="5000"/>
                  </a:schemeClr>
                </a:solidFill>
              </a:rPr>
              <a:t> Patterns, resemblances and regularities in experience (premises) are observed in order to reach conclusions.</a:t>
            </a:r>
            <a:endParaRPr lang="en-US" dirty="0">
              <a:solidFill>
                <a:schemeClr val="tx1">
                  <a:lumMod val="95000"/>
                  <a:lumOff val="5000"/>
                </a:schemeClr>
              </a:solidFill>
            </a:endParaRPr>
          </a:p>
          <a:p>
            <a:endParaRPr lang="en-US" dirty="0"/>
          </a:p>
        </p:txBody>
      </p:sp>
      <p:sp>
        <p:nvSpPr>
          <p:cNvPr id="4" name="Slide Number Placeholder 3"/>
          <p:cNvSpPr>
            <a:spLocks noGrp="1"/>
          </p:cNvSpPr>
          <p:nvPr>
            <p:ph type="sldNum" sz="quarter" idx="10"/>
          </p:nvPr>
        </p:nvSpPr>
        <p:spPr/>
        <p:txBody>
          <a:bodyPr/>
          <a:lstStyle/>
          <a:p>
            <a:fld id="{5170A596-7141-45E9-836C-E467146705EF}" type="slidenum">
              <a:rPr lang="en-US" smtClean="0"/>
              <a:t>5</a:t>
            </a:fld>
            <a:endParaRPr lang="en-US" dirty="0"/>
          </a:p>
        </p:txBody>
      </p:sp>
    </p:spTree>
    <p:extLst>
      <p:ext uri="{BB962C8B-B14F-4D97-AF65-F5344CB8AC3E}">
        <p14:creationId xmlns:p14="http://schemas.microsoft.com/office/powerpoint/2010/main" val="3323718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u="sng" dirty="0"/>
              <a:t>The basic principles and procedures of staff appraisal are set out in Article 30-1 Law on civil service and Rules on Appraisal of Civil Servants: </a:t>
            </a:r>
            <a:r>
              <a:rPr lang="en-GB" dirty="0"/>
              <a:t>the procedure must be conducted in an independent and impartial manner; instructions or directives with regard to the outcome of the appraisal by superiors are inadmissible. </a:t>
            </a:r>
            <a:r>
              <a:rPr lang="en-GB" u="sng" dirty="0"/>
              <a:t>Biased appraisals or appraisal prepared without full integrity would undermine the objectives of the scheme.</a:t>
            </a:r>
            <a:r>
              <a:rPr lang="en-GB" dirty="0"/>
              <a:t> They could constitute, as the case may be, a disciplinary violation. </a:t>
            </a:r>
            <a:endParaRPr lang="en-US" dirty="0"/>
          </a:p>
          <a:p>
            <a:endParaRPr lang="en-US" dirty="0"/>
          </a:p>
        </p:txBody>
      </p:sp>
      <p:sp>
        <p:nvSpPr>
          <p:cNvPr id="4" name="Slide Number Placeholder 3"/>
          <p:cNvSpPr>
            <a:spLocks noGrp="1"/>
          </p:cNvSpPr>
          <p:nvPr>
            <p:ph type="sldNum" sz="quarter" idx="10"/>
          </p:nvPr>
        </p:nvSpPr>
        <p:spPr/>
        <p:txBody>
          <a:bodyPr/>
          <a:lstStyle/>
          <a:p>
            <a:fld id="{5170A596-7141-45E9-836C-E467146705EF}" type="slidenum">
              <a:rPr lang="en-US" smtClean="0"/>
              <a:t>6</a:t>
            </a:fld>
            <a:endParaRPr lang="en-US" dirty="0"/>
          </a:p>
        </p:txBody>
      </p:sp>
    </p:spTree>
    <p:extLst>
      <p:ext uri="{BB962C8B-B14F-4D97-AF65-F5344CB8AC3E}">
        <p14:creationId xmlns:p14="http://schemas.microsoft.com/office/powerpoint/2010/main" val="2950484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different answers to the question that what should be appraised. Some systems imply attribute and aptitude oriented approaches, </a:t>
            </a:r>
            <a:r>
              <a:rPr lang="en-GB" u="sng" dirty="0"/>
              <a:t>the majority ones use the approaches that base results and performance oriented according to the civil service.</a:t>
            </a:r>
            <a:endParaRPr lang="en-US" u="sng" dirty="0"/>
          </a:p>
          <a:p>
            <a:r>
              <a:rPr lang="en-GB" dirty="0"/>
              <a:t>In Azerbaijan the system based on results achieved and competence oriented approach while the list of criteria can be interpreted as an attribute.</a:t>
            </a:r>
            <a:endParaRPr lang="en-US" dirty="0"/>
          </a:p>
          <a:p>
            <a:r>
              <a:rPr lang="en-GB" u="sng" dirty="0"/>
              <a:t>If results achieved are to be evaluated, it becomes necessary to identify and to define expected results or targets in advance. </a:t>
            </a:r>
            <a:r>
              <a:rPr lang="en-GB" dirty="0"/>
              <a:t>The relevant procedure is set out in detail in Articles 11-13 Rules on Appraisal of Civil Servants. Performance targets or work objectives are a specification of the job description of the respective post for a particular period and a particular job holder. </a:t>
            </a:r>
            <a:r>
              <a:rPr lang="en-GB" u="sng" dirty="0"/>
              <a:t>The targets to be achieved by the civil servant concerned during the next year with regard to the annual business plan of the respective institution.</a:t>
            </a:r>
            <a:endParaRPr lang="en-US" u="sng" dirty="0"/>
          </a:p>
          <a:p>
            <a:r>
              <a:rPr lang="en-GB" dirty="0"/>
              <a:t>Performance targets may vary from year to year, while the job description remains unchanged. Work objectives must be as specific as possible, </a:t>
            </a:r>
            <a:r>
              <a:rPr lang="en-GB" u="sng" dirty="0"/>
              <a:t>they should be measurable and of course they should be achievable, they must be always relevant to the main duties of the job as set out in the job description, and finally they should have a deadline. </a:t>
            </a:r>
            <a:r>
              <a:rPr lang="en-GB" dirty="0"/>
              <a:t>If it is impossible to set all work objectives with the necessary precision in advance, it is of course admissible to catch up with this during the appraisal period. And, of course, work objectives may be adapted or changed during the appraisal period (Article 14 Rules on Appraisal of Civil servants).</a:t>
            </a:r>
            <a:endParaRPr lang="en-US" dirty="0"/>
          </a:p>
          <a:p>
            <a:r>
              <a:rPr lang="en-GB" dirty="0"/>
              <a:t>Specification of work objectives should not be interpreted as top-down process imposing something on the civil servant from the outside. Work objectives for the following year shall rather be discussed openly in a meeting of the superior and the civil servant concerned. In principle, this meeting needs to take place in December before beginning of the new appraisal period, the latest</a:t>
            </a:r>
            <a:endParaRPr lang="en-US" dirty="0"/>
          </a:p>
          <a:p>
            <a:r>
              <a:rPr lang="en-GB" dirty="0"/>
              <a:t>before 15 January within the appraisal period. After the discussion the specification of work objectives shall be recorded in a document signed by the superior and the civil servant concerned.</a:t>
            </a:r>
            <a:endParaRPr lang="en-US" dirty="0"/>
          </a:p>
          <a:p>
            <a:r>
              <a:rPr lang="en-GB" dirty="0"/>
              <a:t>The attribute or </a:t>
            </a:r>
            <a:r>
              <a:rPr lang="en-GB" u="sng" dirty="0"/>
              <a:t>competence-oriented appraisal criteria are defined in detail in Articles 30-1 Law </a:t>
            </a:r>
            <a:r>
              <a:rPr lang="en-GB" dirty="0"/>
              <a:t>on Civil service and Rules on Appraisal of Civil Servants. It is obvious that the assessment of criteria </a:t>
            </a:r>
            <a:r>
              <a:rPr lang="en-GB" u="sng" dirty="0"/>
              <a:t>like  “creativity”, “initiative”, “precision and diligence”, “quality of cooperation” </a:t>
            </a:r>
            <a:r>
              <a:rPr lang="en-GB" dirty="0"/>
              <a:t>requires a lot of consideration in each particular case. This is not an abstract exercise using the same standards for each civil servant. It is rather necessary to define the required standards with a view and in relation to the job description of the civil servant concerned.</a:t>
            </a:r>
            <a:endParaRPr lang="en-US" dirty="0"/>
          </a:p>
          <a:p>
            <a:r>
              <a:rPr lang="en-GB" dirty="0"/>
              <a:t> </a:t>
            </a:r>
            <a:r>
              <a:rPr lang="en-GB" u="sng" dirty="0"/>
              <a:t>Creativity, initiative, etc., will mean different things for the different job descriptions. </a:t>
            </a:r>
            <a:r>
              <a:rPr lang="en-GB" dirty="0"/>
              <a:t>The requirements for higher level civil servants with regard to, for example, independence or quality of cooperation will vary from the corresponding requirements for lower level civil servants. Only for comparable jobs of the same level equal standards can and shall be applied.</a:t>
            </a:r>
            <a:endParaRPr lang="en-US" dirty="0"/>
          </a:p>
        </p:txBody>
      </p:sp>
      <p:sp>
        <p:nvSpPr>
          <p:cNvPr id="4" name="Slide Number Placeholder 3"/>
          <p:cNvSpPr>
            <a:spLocks noGrp="1"/>
          </p:cNvSpPr>
          <p:nvPr>
            <p:ph type="sldNum" sz="quarter" idx="10"/>
          </p:nvPr>
        </p:nvSpPr>
        <p:spPr/>
        <p:txBody>
          <a:bodyPr/>
          <a:lstStyle/>
          <a:p>
            <a:fld id="{5170A596-7141-45E9-836C-E467146705EF}" type="slidenum">
              <a:rPr lang="en-US" smtClean="0"/>
              <a:t>7</a:t>
            </a:fld>
            <a:endParaRPr lang="en-US" dirty="0"/>
          </a:p>
        </p:txBody>
      </p:sp>
    </p:spTree>
    <p:extLst>
      <p:ext uri="{BB962C8B-B14F-4D97-AF65-F5344CB8AC3E}">
        <p14:creationId xmlns:p14="http://schemas.microsoft.com/office/powerpoint/2010/main" val="1788892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biggest obstacle to the operation of effective appraisal styles is </a:t>
            </a:r>
            <a:r>
              <a:rPr lang="en-GB" u="sng" dirty="0"/>
              <a:t>probably the reluctance or even inability of superiors to conduct the appraisal, especially the interview, adequately and in a responsible manner.</a:t>
            </a:r>
            <a:r>
              <a:rPr lang="en-GB" dirty="0"/>
              <a:t> From other appraisal systems it is know that superiors tend to misinterpret their role as evaluator of their subordinates as an additional bureaucratic burden and as an unnecessary intrusion into their working relations with their staff. Therefore, creating commitment for the duties related to appraisal is one of the major responsibilities of the personnel units in each state authority and primarily of the Human Resources Management Service. Irrespective of these basic problems rational and unbiased appraisal is far from being an easy exercise. Evaluators as well as counter signers need a lot of commitment, experience and character to cope with some of the major difficulties with appraisals, most of which have to do with very human dispositions.</a:t>
            </a:r>
            <a:endParaRPr lang="en-US" dirty="0"/>
          </a:p>
        </p:txBody>
      </p:sp>
      <p:sp>
        <p:nvSpPr>
          <p:cNvPr id="4" name="Slide Number Placeholder 3"/>
          <p:cNvSpPr>
            <a:spLocks noGrp="1"/>
          </p:cNvSpPr>
          <p:nvPr>
            <p:ph type="sldNum" sz="quarter" idx="10"/>
          </p:nvPr>
        </p:nvSpPr>
        <p:spPr/>
        <p:txBody>
          <a:bodyPr/>
          <a:lstStyle/>
          <a:p>
            <a:fld id="{5170A596-7141-45E9-836C-E467146705EF}" type="slidenum">
              <a:rPr lang="en-US" smtClean="0"/>
              <a:t>8</a:t>
            </a:fld>
            <a:endParaRPr lang="en-US" dirty="0"/>
          </a:p>
        </p:txBody>
      </p:sp>
    </p:spTree>
    <p:extLst>
      <p:ext uri="{BB962C8B-B14F-4D97-AF65-F5344CB8AC3E}">
        <p14:creationId xmlns:p14="http://schemas.microsoft.com/office/powerpoint/2010/main" val="1499525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checklist of these difficulties could include the following items: </a:t>
            </a:r>
            <a:endParaRPr lang="en-US" dirty="0"/>
          </a:p>
          <a:p>
            <a:r>
              <a:rPr lang="en-GB" dirty="0"/>
              <a:t>First: Appraisal should not be influenced by subjective feelings of the evaluator favouring to appraise a person whom he/she likes or who is similar to him/her. </a:t>
            </a:r>
            <a:r>
              <a:rPr lang="en-GB" u="sng" dirty="0"/>
              <a:t>Actually most civil servants believe that their superior’s evaluation is influenced by subjective elements like sympathy or dislike. </a:t>
            </a:r>
            <a:endParaRPr lang="en-US" u="sng" dirty="0"/>
          </a:p>
          <a:p>
            <a:r>
              <a:rPr lang="en-GB" dirty="0"/>
              <a:t>Second: It should not reflect on the entire appraisal, </a:t>
            </a:r>
            <a:r>
              <a:rPr lang="en-GB" u="sng" dirty="0"/>
              <a:t>if the appraise has been either remarkably successful with one particular task (halo effect) or completely unsuccessful with another task (black mark effect). </a:t>
            </a:r>
            <a:endParaRPr lang="en-US" u="sng" dirty="0"/>
          </a:p>
          <a:p>
            <a:r>
              <a:rPr lang="en-GB" dirty="0"/>
              <a:t>Third: Recent accomplishments or mistakes of the appraisal should not overshadow his/her whole performance during the appraisal period. </a:t>
            </a:r>
            <a:endParaRPr lang="en-US" dirty="0"/>
          </a:p>
          <a:p>
            <a:r>
              <a:rPr lang="en-GB" dirty="0"/>
              <a:t>Fourth: The appraisal should not be rated relative to other civil servants, but against standards and objectives. </a:t>
            </a:r>
            <a:endParaRPr lang="en-US" dirty="0"/>
          </a:p>
          <a:p>
            <a:r>
              <a:rPr lang="en-GB" dirty="0"/>
              <a:t>Fifth: Appraisal should focus on appraisal and not on anything else, like preserving a convenient working relationship, encouraging a poorly performing civil servant, or at avoiding confrontation with an aggressive civil servant. </a:t>
            </a:r>
            <a:endParaRPr lang="en-US" dirty="0"/>
          </a:p>
          <a:p>
            <a:r>
              <a:rPr lang="en-GB" dirty="0"/>
              <a:t>And finally sixth: Appraisal should deal with parameters which can be controlled by the appraisal, and not with those beyond his/her control.</a:t>
            </a:r>
            <a:endParaRPr lang="en-US" dirty="0"/>
          </a:p>
          <a:p>
            <a:r>
              <a:rPr lang="en-GB" dirty="0"/>
              <a:t>As a result of distribution errors, which imply that the overall dissemination of appraisal does not stand firm to the classic bell. This means that some managers are too lenient and will end up appraising all employees above average, others will give average whereas others would provide below average.</a:t>
            </a:r>
            <a:endParaRPr lang="en-US" dirty="0"/>
          </a:p>
          <a:p>
            <a:r>
              <a:rPr lang="en-GB" dirty="0"/>
              <a:t>In the typical occasion, the results need to reflect the classic bell curve where some employees are graded as high performers; others average while other poor performers. But in the unlikely event that all appraisal results come out as similar, you need to ensure that entire performance measures are given sufficient consideration. It helps in a great way of making sure that fair appraisal has been carried out.</a:t>
            </a:r>
            <a:endParaRPr lang="en-US" dirty="0"/>
          </a:p>
          <a:p>
            <a:r>
              <a:rPr lang="en-GB" dirty="0"/>
              <a:t>According to the Rules the civil servant should be promoted based satisfactory performance results. But the Rule and relative legislation do not provide clear mechanism for promotion based in results on performance appraisal.</a:t>
            </a:r>
            <a:endParaRPr lang="en-US" dirty="0"/>
          </a:p>
          <a:p>
            <a:endParaRPr lang="en-US" dirty="0"/>
          </a:p>
        </p:txBody>
      </p:sp>
      <p:sp>
        <p:nvSpPr>
          <p:cNvPr id="4" name="Slide Number Placeholder 3"/>
          <p:cNvSpPr>
            <a:spLocks noGrp="1"/>
          </p:cNvSpPr>
          <p:nvPr>
            <p:ph type="sldNum" sz="quarter" idx="10"/>
          </p:nvPr>
        </p:nvSpPr>
        <p:spPr/>
        <p:txBody>
          <a:bodyPr/>
          <a:lstStyle/>
          <a:p>
            <a:fld id="{5170A596-7141-45E9-836C-E467146705EF}" type="slidenum">
              <a:rPr lang="en-US" smtClean="0"/>
              <a:t>9</a:t>
            </a:fld>
            <a:endParaRPr lang="en-US" dirty="0"/>
          </a:p>
        </p:txBody>
      </p:sp>
    </p:spTree>
    <p:extLst>
      <p:ext uri="{BB962C8B-B14F-4D97-AF65-F5344CB8AC3E}">
        <p14:creationId xmlns:p14="http://schemas.microsoft.com/office/powerpoint/2010/main" val="2580641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3A53EF8-F1F1-426B-B0A9-FD4AEE8EDDC7}" type="datetime1">
              <a:rPr lang="en-US" smtClean="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383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AAAADA-552C-4634-A9B8-C1EEDF253588}" type="datetime1">
              <a:rPr lang="en-US" smtClean="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11067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594C05-AA5C-4F09-A6B7-D3A3193AA5D7}" type="datetime1">
              <a:rPr lang="en-US" smtClean="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72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p:cNvSpPr>
            <a:spLocks noChangeArrowheads="1"/>
          </p:cNvSpPr>
          <p:nvPr/>
        </p:nvSpPr>
        <p:spPr bwMode="auto">
          <a:xfrm>
            <a:off x="10058401" y="876300"/>
            <a:ext cx="1733551" cy="577851"/>
          </a:xfrm>
          <a:prstGeom prst="triangle">
            <a:avLst>
              <a:gd name="adj" fmla="val 32426"/>
            </a:avLst>
          </a:prstGeom>
          <a:solidFill>
            <a:srgbClr val="2632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eaLnBrk="1" hangingPunct="1">
              <a:defRPr/>
            </a:pPr>
            <a:endParaRPr lang="az-Latn-AZ" altLang="az-Latn-AZ" sz="1867">
              <a:latin typeface="Arvo" charset="0"/>
              <a:sym typeface="Arvo" charset="0"/>
            </a:endParaRPr>
          </a:p>
        </p:txBody>
      </p:sp>
      <p:grpSp>
        <p:nvGrpSpPr>
          <p:cNvPr id="4" name="Google Shape;11;p2"/>
          <p:cNvGrpSpPr>
            <a:grpSpLocks/>
          </p:cNvGrpSpPr>
          <p:nvPr/>
        </p:nvGrpSpPr>
        <p:grpSpPr bwMode="auto">
          <a:xfrm>
            <a:off x="0" y="-8467"/>
            <a:ext cx="11548533" cy="6866467"/>
            <a:chOff x="0" y="-7088"/>
            <a:chExt cx="8661398" cy="5150588"/>
          </a:xfrm>
        </p:grpSpPr>
        <p:sp>
          <p:nvSpPr>
            <p:cNvPr id="5" name="Google Shape;12;p2"/>
            <p:cNvSpPr>
              <a:spLocks noChangeArrowheads="1"/>
            </p:cNvSpPr>
            <p:nvPr/>
          </p:nvSpPr>
          <p:spPr bwMode="auto">
            <a:xfrm>
              <a:off x="0" y="-737"/>
              <a:ext cx="3524249" cy="5144237"/>
            </a:xfrm>
            <a:prstGeom prst="rect">
              <a:avLst/>
            </a:prstGeom>
            <a:solidFill>
              <a:srgbClr val="C7D3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eaLnBrk="1" hangingPunct="1">
                <a:defRPr/>
              </a:pPr>
              <a:endParaRPr lang="az-Latn-AZ" altLang="az-Latn-AZ" sz="1867"/>
            </a:p>
          </p:txBody>
        </p:sp>
        <p:sp>
          <p:nvSpPr>
            <p:cNvPr id="6" name="Google Shape;13;p2"/>
            <p:cNvSpPr>
              <a:spLocks noChangeArrowheads="1"/>
            </p:cNvSpPr>
            <p:nvPr/>
          </p:nvSpPr>
          <p:spPr bwMode="auto">
            <a:xfrm rot="10800000" flipH="1">
              <a:off x="3517899" y="-7088"/>
              <a:ext cx="5143499" cy="5144237"/>
            </a:xfrm>
            <a:prstGeom prst="rtTriangle">
              <a:avLst/>
            </a:prstGeom>
            <a:solidFill>
              <a:srgbClr val="C7D3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eaLnBrk="1" hangingPunct="1">
                <a:defRPr/>
              </a:pPr>
              <a:endParaRPr lang="az-Latn-AZ" altLang="az-Latn-AZ" sz="1867">
                <a:latin typeface="Arvo" charset="0"/>
                <a:sym typeface="Arvo" charset="0"/>
              </a:endParaRPr>
            </a:p>
          </p:txBody>
        </p:sp>
      </p:grpSp>
      <p:grpSp>
        <p:nvGrpSpPr>
          <p:cNvPr id="7" name="Google Shape;14;p2"/>
          <p:cNvGrpSpPr>
            <a:grpSpLocks/>
          </p:cNvGrpSpPr>
          <p:nvPr/>
        </p:nvGrpSpPr>
        <p:grpSpPr bwMode="auto">
          <a:xfrm rot="10800000" flipH="1">
            <a:off x="0" y="1454151"/>
            <a:ext cx="11796184" cy="3949700"/>
            <a:chOff x="-8178042" y="-4493254"/>
            <a:chExt cx="19483598" cy="6522736"/>
          </a:xfrm>
        </p:grpSpPr>
        <p:sp>
          <p:nvSpPr>
            <p:cNvPr id="8" name="Google Shape;15;p2"/>
            <p:cNvSpPr>
              <a:spLocks noChangeArrowheads="1"/>
            </p:cNvSpPr>
            <p:nvPr/>
          </p:nvSpPr>
          <p:spPr bwMode="auto">
            <a:xfrm>
              <a:off x="-8178042" y="-4493254"/>
              <a:ext cx="12966924" cy="6522736"/>
            </a:xfrm>
            <a:prstGeom prst="rect">
              <a:avLst/>
            </a:prstGeom>
            <a:solidFill>
              <a:srgbClr val="3F537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eaLnBrk="1" hangingPunct="1">
                <a:defRPr/>
              </a:pPr>
              <a:endParaRPr lang="az-Latn-AZ" altLang="az-Latn-AZ" sz="1867">
                <a:latin typeface="Arvo" charset="0"/>
                <a:sym typeface="Arvo" charset="0"/>
              </a:endParaRPr>
            </a:p>
          </p:txBody>
        </p:sp>
        <p:sp>
          <p:nvSpPr>
            <p:cNvPr id="9" name="Google Shape;16;p2"/>
            <p:cNvSpPr>
              <a:spLocks noChangeArrowheads="1"/>
            </p:cNvSpPr>
            <p:nvPr/>
          </p:nvSpPr>
          <p:spPr bwMode="auto">
            <a:xfrm>
              <a:off x="4799369" y="-4493254"/>
              <a:ext cx="6523666" cy="6522736"/>
            </a:xfrm>
            <a:prstGeom prst="rtTriangle">
              <a:avLst/>
            </a:prstGeom>
            <a:solidFill>
              <a:srgbClr val="3F537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eaLnBrk="1" hangingPunct="1">
                <a:defRPr/>
              </a:pPr>
              <a:endParaRPr lang="az-Latn-AZ" altLang="az-Latn-AZ" sz="1867">
                <a:latin typeface="Arvo" charset="0"/>
                <a:sym typeface="Arvo" charset="0"/>
              </a:endParaRPr>
            </a:p>
          </p:txBody>
        </p:sp>
      </p:grpSp>
      <p:grpSp>
        <p:nvGrpSpPr>
          <p:cNvPr id="10" name="Google Shape;17;p2"/>
          <p:cNvGrpSpPr>
            <a:grpSpLocks/>
          </p:cNvGrpSpPr>
          <p:nvPr/>
        </p:nvGrpSpPr>
        <p:grpSpPr bwMode="auto">
          <a:xfrm>
            <a:off x="4902200" y="5704418"/>
            <a:ext cx="7308851" cy="577849"/>
            <a:chOff x="5582265" y="4646738"/>
            <a:chExt cx="5480829" cy="432996"/>
          </a:xfrm>
        </p:grpSpPr>
        <p:sp>
          <p:nvSpPr>
            <p:cNvPr id="11" name="Google Shape;18;p2"/>
            <p:cNvSpPr>
              <a:spLocks noChangeArrowheads="1"/>
            </p:cNvSpPr>
            <p:nvPr/>
          </p:nvSpPr>
          <p:spPr bwMode="auto">
            <a:xfrm rot="10800000">
              <a:off x="5582265" y="4948091"/>
              <a:ext cx="393642" cy="131643"/>
            </a:xfrm>
            <a:prstGeom prst="triangle">
              <a:avLst>
                <a:gd name="adj" fmla="val 32426"/>
              </a:avLst>
            </a:prstGeom>
            <a:solidFill>
              <a:srgbClr val="D26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eaLnBrk="1" hangingPunct="1">
                <a:defRPr/>
              </a:pPr>
              <a:endParaRPr lang="az-Latn-AZ" altLang="az-Latn-AZ" sz="1867"/>
            </a:p>
          </p:txBody>
        </p:sp>
        <p:grpSp>
          <p:nvGrpSpPr>
            <p:cNvPr id="12" name="Google Shape;19;p2"/>
            <p:cNvGrpSpPr>
              <a:grpSpLocks/>
            </p:cNvGrpSpPr>
            <p:nvPr/>
          </p:nvGrpSpPr>
          <p:grpSpPr bwMode="auto">
            <a:xfrm flipH="1">
              <a:off x="5585232" y="4646738"/>
              <a:ext cx="5477861" cy="304551"/>
              <a:chOff x="-24158748" y="330075"/>
              <a:chExt cx="30568423" cy="1699506"/>
            </a:xfrm>
          </p:grpSpPr>
          <p:sp>
            <p:nvSpPr>
              <p:cNvPr id="13" name="Google Shape;20;p2"/>
              <p:cNvSpPr>
                <a:spLocks noChangeArrowheads="1"/>
              </p:cNvSpPr>
              <p:nvPr/>
            </p:nvSpPr>
            <p:spPr bwMode="auto">
              <a:xfrm>
                <a:off x="-24158754" y="330075"/>
                <a:ext cx="28910911" cy="1699361"/>
              </a:xfrm>
              <a:prstGeom prst="rect">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eaLnBrk="1" hangingPunct="1">
                  <a:defRPr/>
                </a:pPr>
                <a:endParaRPr lang="az-Latn-AZ" altLang="az-Latn-AZ" sz="1867"/>
              </a:p>
            </p:txBody>
          </p:sp>
          <p:sp>
            <p:nvSpPr>
              <p:cNvPr id="14" name="Google Shape;21;p2"/>
              <p:cNvSpPr>
                <a:spLocks noChangeArrowheads="1"/>
              </p:cNvSpPr>
              <p:nvPr/>
            </p:nvSpPr>
            <p:spPr bwMode="auto">
              <a:xfrm>
                <a:off x="4707873" y="330075"/>
                <a:ext cx="1700642" cy="1699361"/>
              </a:xfrm>
              <a:prstGeom prst="rtTriangle">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eaLnBrk="1" hangingPunct="1">
                  <a:defRPr/>
                </a:pPr>
                <a:endParaRPr lang="az-Latn-AZ" altLang="az-Latn-AZ" sz="1867"/>
              </a:p>
            </p:txBody>
          </p:sp>
        </p:grpSp>
      </p:grpSp>
      <p:sp>
        <p:nvSpPr>
          <p:cNvPr id="22" name="Google Shape;22;p2"/>
          <p:cNvSpPr txBox="1">
            <a:spLocks noGrp="1"/>
          </p:cNvSpPr>
          <p:nvPr>
            <p:ph type="ctrTitle"/>
          </p:nvPr>
        </p:nvSpPr>
        <p:spPr>
          <a:xfrm>
            <a:off x="914400" y="1454333"/>
            <a:ext cx="7157200" cy="3949200"/>
          </a:xfrm>
          <a:prstGeom prst="rect">
            <a:avLst/>
          </a:prstGeom>
        </p:spPr>
        <p:txBody>
          <a:bodyPr spcFirstLastPara="1"/>
          <a:lstStyle>
            <a:lvl1pPr lvl="0">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301033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1"/>
        <p:cNvGrpSpPr/>
        <p:nvPr/>
      </p:nvGrpSpPr>
      <p:grpSpPr>
        <a:xfrm>
          <a:off x="0" y="0"/>
          <a:ext cx="0" cy="0"/>
          <a:chOff x="0" y="0"/>
          <a:chExt cx="0" cy="0"/>
        </a:xfrm>
      </p:grpSpPr>
      <p:grpSp>
        <p:nvGrpSpPr>
          <p:cNvPr id="5" name="Google Shape;82;p6"/>
          <p:cNvGrpSpPr>
            <a:grpSpLocks/>
          </p:cNvGrpSpPr>
          <p:nvPr/>
        </p:nvGrpSpPr>
        <p:grpSpPr bwMode="auto">
          <a:xfrm>
            <a:off x="1" y="0"/>
            <a:ext cx="9429751" cy="1769533"/>
            <a:chOff x="-4" y="40"/>
            <a:chExt cx="7072430" cy="1327315"/>
          </a:xfrm>
        </p:grpSpPr>
        <p:sp>
          <p:nvSpPr>
            <p:cNvPr id="6" name="Google Shape;83;p6"/>
            <p:cNvSpPr>
              <a:spLocks noChangeArrowheads="1"/>
            </p:cNvSpPr>
            <p:nvPr/>
          </p:nvSpPr>
          <p:spPr bwMode="auto">
            <a:xfrm>
              <a:off x="6292950" y="127056"/>
              <a:ext cx="779476" cy="258795"/>
            </a:xfrm>
            <a:prstGeom prst="triangle">
              <a:avLst>
                <a:gd name="adj" fmla="val 32426"/>
              </a:avLst>
            </a:prstGeom>
            <a:solidFill>
              <a:srgbClr val="2632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eaLnBrk="1" hangingPunct="1">
                <a:defRPr/>
              </a:pPr>
              <a:endParaRPr lang="az-Latn-AZ" altLang="az-Latn-AZ" sz="1867">
                <a:latin typeface="Arvo" charset="0"/>
                <a:sym typeface="Arvo" charset="0"/>
              </a:endParaRPr>
            </a:p>
          </p:txBody>
        </p:sp>
        <p:grpSp>
          <p:nvGrpSpPr>
            <p:cNvPr id="7" name="Google Shape;84;p6"/>
            <p:cNvGrpSpPr>
              <a:grpSpLocks/>
            </p:cNvGrpSpPr>
            <p:nvPr/>
          </p:nvGrpSpPr>
          <p:grpSpPr bwMode="auto">
            <a:xfrm rot="10800000" flipH="1">
              <a:off x="3" y="40"/>
              <a:ext cx="6756168" cy="1327315"/>
              <a:chOff x="-2168138" y="330075"/>
              <a:chExt cx="8650663" cy="1699506"/>
            </a:xfrm>
          </p:grpSpPr>
          <p:sp>
            <p:nvSpPr>
              <p:cNvPr id="11" name="Google Shape;85;p6"/>
              <p:cNvSpPr>
                <a:spLocks noChangeArrowheads="1"/>
              </p:cNvSpPr>
              <p:nvPr/>
            </p:nvSpPr>
            <p:spPr bwMode="auto">
              <a:xfrm>
                <a:off x="-2178311" y="340239"/>
                <a:ext cx="6957878" cy="1699507"/>
              </a:xfrm>
              <a:prstGeom prst="rect">
                <a:avLst/>
              </a:prstGeom>
              <a:solidFill>
                <a:srgbClr val="C7D3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eaLnBrk="1" hangingPunct="1">
                  <a:defRPr/>
                </a:pPr>
                <a:endParaRPr lang="az-Latn-AZ" altLang="az-Latn-AZ" sz="1867">
                  <a:latin typeface="Arvo" charset="0"/>
                  <a:sym typeface="Arvo" charset="0"/>
                </a:endParaRPr>
              </a:p>
            </p:txBody>
          </p:sp>
          <p:sp>
            <p:nvSpPr>
              <p:cNvPr id="12" name="Google Shape;86;p6"/>
              <p:cNvSpPr>
                <a:spLocks noChangeArrowheads="1"/>
              </p:cNvSpPr>
              <p:nvPr/>
            </p:nvSpPr>
            <p:spPr bwMode="auto">
              <a:xfrm>
                <a:off x="4783633" y="330075"/>
                <a:ext cx="1699324" cy="1699506"/>
              </a:xfrm>
              <a:prstGeom prst="rtTriangle">
                <a:avLst/>
              </a:prstGeom>
              <a:solidFill>
                <a:srgbClr val="C7D3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eaLnBrk="1" hangingPunct="1">
                  <a:defRPr/>
                </a:pPr>
                <a:endParaRPr lang="az-Latn-AZ" altLang="az-Latn-AZ" sz="1867">
                  <a:latin typeface="Arvo" charset="0"/>
                  <a:sym typeface="Arvo" charset="0"/>
                </a:endParaRPr>
              </a:p>
            </p:txBody>
          </p:sp>
        </p:grpSp>
        <p:grpSp>
          <p:nvGrpSpPr>
            <p:cNvPr id="8" name="Google Shape;87;p6"/>
            <p:cNvGrpSpPr>
              <a:grpSpLocks/>
            </p:cNvGrpSpPr>
            <p:nvPr/>
          </p:nvGrpSpPr>
          <p:grpSpPr bwMode="auto">
            <a:xfrm rot="10800000" flipH="1">
              <a:off x="-4" y="381007"/>
              <a:ext cx="7072430" cy="771744"/>
              <a:chOff x="-9092084" y="330075"/>
              <a:chExt cx="15574609" cy="1699501"/>
            </a:xfrm>
          </p:grpSpPr>
          <p:sp>
            <p:nvSpPr>
              <p:cNvPr id="9" name="Google Shape;88;p6"/>
              <p:cNvSpPr>
                <a:spLocks noChangeArrowheads="1"/>
              </p:cNvSpPr>
              <p:nvPr/>
            </p:nvSpPr>
            <p:spPr bwMode="auto">
              <a:xfrm>
                <a:off x="-9092084" y="347650"/>
                <a:ext cx="13882553" cy="1699230"/>
              </a:xfrm>
              <a:prstGeom prst="rect">
                <a:avLst/>
              </a:prstGeom>
              <a:solidFill>
                <a:srgbClr val="3F537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eaLnBrk="1" hangingPunct="1">
                  <a:defRPr/>
                </a:pPr>
                <a:endParaRPr lang="az-Latn-AZ" altLang="az-Latn-AZ" sz="1867">
                  <a:latin typeface="Arvo" charset="0"/>
                  <a:sym typeface="Arvo" charset="0"/>
                </a:endParaRPr>
              </a:p>
            </p:txBody>
          </p:sp>
          <p:sp>
            <p:nvSpPr>
              <p:cNvPr id="10" name="Google Shape;89;p6"/>
              <p:cNvSpPr>
                <a:spLocks noChangeArrowheads="1"/>
              </p:cNvSpPr>
              <p:nvPr/>
            </p:nvSpPr>
            <p:spPr bwMode="auto">
              <a:xfrm>
                <a:off x="4800956" y="330170"/>
                <a:ext cx="1699048" cy="1699230"/>
              </a:xfrm>
              <a:prstGeom prst="rtTriangle">
                <a:avLst/>
              </a:prstGeom>
              <a:solidFill>
                <a:srgbClr val="3F537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eaLnBrk="1" hangingPunct="1">
                  <a:defRPr/>
                </a:pPr>
                <a:endParaRPr lang="az-Latn-AZ" altLang="az-Latn-AZ" sz="1867">
                  <a:latin typeface="Arvo" charset="0"/>
                  <a:sym typeface="Arvo" charset="0"/>
                </a:endParaRPr>
              </a:p>
            </p:txBody>
          </p:sp>
        </p:grpSp>
      </p:grpSp>
      <p:grpSp>
        <p:nvGrpSpPr>
          <p:cNvPr id="13" name="Google Shape;90;p6"/>
          <p:cNvGrpSpPr>
            <a:grpSpLocks/>
          </p:cNvGrpSpPr>
          <p:nvPr/>
        </p:nvGrpSpPr>
        <p:grpSpPr bwMode="auto">
          <a:xfrm>
            <a:off x="9262534" y="5962651"/>
            <a:ext cx="2937933" cy="895349"/>
            <a:chOff x="5575242" y="4472723"/>
            <a:chExt cx="2202830" cy="670795"/>
          </a:xfrm>
        </p:grpSpPr>
        <p:sp>
          <p:nvSpPr>
            <p:cNvPr id="14" name="Google Shape;91;p6"/>
            <p:cNvSpPr>
              <a:spLocks noChangeArrowheads="1"/>
            </p:cNvSpPr>
            <p:nvPr/>
          </p:nvSpPr>
          <p:spPr bwMode="auto">
            <a:xfrm rot="10800000">
              <a:off x="5575242" y="4948464"/>
              <a:ext cx="393589" cy="131621"/>
            </a:xfrm>
            <a:prstGeom prst="triangle">
              <a:avLst>
                <a:gd name="adj" fmla="val 32426"/>
              </a:avLst>
            </a:prstGeom>
            <a:solidFill>
              <a:srgbClr val="D26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eaLnBrk="1" hangingPunct="1">
                <a:defRPr/>
              </a:pPr>
              <a:endParaRPr lang="az-Latn-AZ" altLang="az-Latn-AZ" sz="1867"/>
            </a:p>
          </p:txBody>
        </p:sp>
        <p:grpSp>
          <p:nvGrpSpPr>
            <p:cNvPr id="15" name="Google Shape;92;p6"/>
            <p:cNvGrpSpPr>
              <a:grpSpLocks/>
            </p:cNvGrpSpPr>
            <p:nvPr/>
          </p:nvGrpSpPr>
          <p:grpSpPr bwMode="auto">
            <a:xfrm flipH="1">
              <a:off x="5734850" y="4472723"/>
              <a:ext cx="2040837" cy="670795"/>
              <a:chOff x="1297954" y="330075"/>
              <a:chExt cx="5169293" cy="1699506"/>
            </a:xfrm>
          </p:grpSpPr>
          <p:sp>
            <p:nvSpPr>
              <p:cNvPr id="19" name="Google Shape;93;p6"/>
              <p:cNvSpPr>
                <a:spLocks noChangeArrowheads="1"/>
              </p:cNvSpPr>
              <p:nvPr/>
            </p:nvSpPr>
            <p:spPr bwMode="auto">
              <a:xfrm>
                <a:off x="1299952" y="330075"/>
                <a:ext cx="3473187" cy="1699506"/>
              </a:xfrm>
              <a:prstGeom prst="rect">
                <a:avLst/>
              </a:prstGeom>
              <a:solidFill>
                <a:srgbClr val="C7D3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eaLnBrk="1" hangingPunct="1">
                  <a:defRPr/>
                </a:pPr>
                <a:endParaRPr lang="az-Latn-AZ" altLang="az-Latn-AZ" sz="1867"/>
              </a:p>
            </p:txBody>
          </p:sp>
          <p:sp>
            <p:nvSpPr>
              <p:cNvPr id="20" name="Google Shape;94;p6"/>
              <p:cNvSpPr>
                <a:spLocks noChangeArrowheads="1"/>
              </p:cNvSpPr>
              <p:nvPr/>
            </p:nvSpPr>
            <p:spPr bwMode="auto">
              <a:xfrm>
                <a:off x="4769118" y="330075"/>
                <a:ext cx="1696395" cy="1699506"/>
              </a:xfrm>
              <a:prstGeom prst="rtTriangle">
                <a:avLst/>
              </a:prstGeom>
              <a:solidFill>
                <a:srgbClr val="C7D3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eaLnBrk="1" hangingPunct="1">
                  <a:defRPr/>
                </a:pPr>
                <a:endParaRPr lang="az-Latn-AZ" altLang="az-Latn-AZ" sz="1867"/>
              </a:p>
            </p:txBody>
          </p:sp>
        </p:grpSp>
        <p:grpSp>
          <p:nvGrpSpPr>
            <p:cNvPr id="16" name="Google Shape;95;p6"/>
            <p:cNvGrpSpPr>
              <a:grpSpLocks/>
            </p:cNvGrpSpPr>
            <p:nvPr/>
          </p:nvGrpSpPr>
          <p:grpSpPr bwMode="auto">
            <a:xfrm flipH="1">
              <a:off x="5578209" y="4646738"/>
              <a:ext cx="2199863" cy="304563"/>
              <a:chOff x="-5827153" y="330075"/>
              <a:chExt cx="12276019" cy="1699569"/>
            </a:xfrm>
          </p:grpSpPr>
          <p:sp>
            <p:nvSpPr>
              <p:cNvPr id="17" name="Google Shape;96;p6"/>
              <p:cNvSpPr>
                <a:spLocks noChangeArrowheads="1"/>
              </p:cNvSpPr>
              <p:nvPr/>
            </p:nvSpPr>
            <p:spPr bwMode="auto">
              <a:xfrm>
                <a:off x="-5827153" y="332439"/>
                <a:ext cx="10609875" cy="1699073"/>
              </a:xfrm>
              <a:prstGeom prst="rect">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eaLnBrk="1" hangingPunct="1">
                  <a:defRPr/>
                </a:pPr>
                <a:endParaRPr lang="az-Latn-AZ" altLang="az-Latn-AZ" sz="1867"/>
              </a:p>
            </p:txBody>
          </p:sp>
          <p:sp>
            <p:nvSpPr>
              <p:cNvPr id="18" name="Google Shape;97;p6"/>
              <p:cNvSpPr>
                <a:spLocks noChangeArrowheads="1"/>
              </p:cNvSpPr>
              <p:nvPr/>
            </p:nvSpPr>
            <p:spPr bwMode="auto">
              <a:xfrm>
                <a:off x="4747297" y="332439"/>
                <a:ext cx="1700414" cy="1699073"/>
              </a:xfrm>
              <a:prstGeom prst="rtTriangle">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eaLnBrk="1" hangingPunct="1">
                  <a:defRPr/>
                </a:pPr>
                <a:endParaRPr lang="az-Latn-AZ" altLang="az-Latn-AZ" sz="1867"/>
              </a:p>
            </p:txBody>
          </p:sp>
        </p:grpSp>
      </p:grpSp>
      <p:sp>
        <p:nvSpPr>
          <p:cNvPr id="98" name="Google Shape;98;p6"/>
          <p:cNvSpPr txBox="1">
            <a:spLocks noGrp="1"/>
          </p:cNvSpPr>
          <p:nvPr>
            <p:ph type="title"/>
          </p:nvPr>
        </p:nvSpPr>
        <p:spPr>
          <a:xfrm>
            <a:off x="1085700" y="523433"/>
            <a:ext cx="7011200" cy="1021600"/>
          </a:xfrm>
          <a:prstGeom prst="rect">
            <a:avLst/>
          </a:prstGeom>
        </p:spPr>
        <p:txBody>
          <a:bodyPr spcFirstLastPara="1"/>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1085700" y="2050651"/>
            <a:ext cx="4504400" cy="3632400"/>
          </a:xfrm>
          <a:prstGeom prst="rect">
            <a:avLst/>
          </a:prstGeom>
        </p:spPr>
        <p:txBody>
          <a:bodyPr spcFirstLastPara="1" anchor="t"/>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endParaRPr/>
          </a:p>
        </p:txBody>
      </p:sp>
      <p:sp>
        <p:nvSpPr>
          <p:cNvPr id="100" name="Google Shape;100;p6"/>
          <p:cNvSpPr txBox="1">
            <a:spLocks noGrp="1"/>
          </p:cNvSpPr>
          <p:nvPr>
            <p:ph type="body" idx="2"/>
          </p:nvPr>
        </p:nvSpPr>
        <p:spPr>
          <a:xfrm>
            <a:off x="5861497" y="2050651"/>
            <a:ext cx="4504400" cy="3632400"/>
          </a:xfrm>
          <a:prstGeom prst="rect">
            <a:avLst/>
          </a:prstGeom>
        </p:spPr>
        <p:txBody>
          <a:bodyPr spcFirstLastPara="1" anchor="t"/>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endParaRPr/>
          </a:p>
        </p:txBody>
      </p:sp>
      <p:sp>
        <p:nvSpPr>
          <p:cNvPr id="21" name="Google Shape;101;p6"/>
          <p:cNvSpPr txBox="1">
            <a:spLocks noGrp="1"/>
          </p:cNvSpPr>
          <p:nvPr>
            <p:ph type="sldNum" idx="10"/>
          </p:nvPr>
        </p:nvSpPr>
        <p:spPr/>
        <p:txBody>
          <a:bodyPr/>
          <a:lstStyle>
            <a:lvl1pPr>
              <a:defRPr/>
            </a:lvl1pPr>
          </a:lstStyle>
          <a:p>
            <a:pPr>
              <a:defRPr/>
            </a:pPr>
            <a:fld id="{85C85D94-BA4F-42E3-A8B0-170E45E8F9E1}" type="slidenum">
              <a:rPr lang="az-Latn-AZ" altLang="az-Latn-AZ"/>
              <a:pPr>
                <a:defRPr/>
              </a:pPr>
              <a:t>‹#›</a:t>
            </a:fld>
            <a:endParaRPr lang="az-Latn-AZ" altLang="az-Latn-AZ"/>
          </a:p>
        </p:txBody>
      </p:sp>
    </p:spTree>
    <p:extLst>
      <p:ext uri="{BB962C8B-B14F-4D97-AF65-F5344CB8AC3E}">
        <p14:creationId xmlns:p14="http://schemas.microsoft.com/office/powerpoint/2010/main" val="925028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E7C161-5F1A-4F87-A250-8C55998B83EC}" type="datetime1">
              <a:rPr lang="en-US" smtClean="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62299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4DB066-BA4C-4ACB-B5EF-D11313F7B512}" type="datetime1">
              <a:rPr lang="en-US" smtClean="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797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3D13D9-FA56-4191-B3D1-0F0946347F7F}" type="datetime1">
              <a:rPr lang="en-US" smtClean="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3597766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8E99F0-C981-43CA-8461-68A368C933F2}" type="datetime1">
              <a:rPr lang="en-US" smtClean="0"/>
              <a:t>9/26/2019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4221991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97E3CD-9FEF-4266-9447-6E0BADDDB821}" type="datetime1">
              <a:rPr lang="en-US" smtClean="0"/>
              <a:t>9/26/2019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77398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7ED101-F83B-4D7E-9E34-DC0B18767A58}" type="datetime1">
              <a:rPr lang="en-US" smtClean="0"/>
              <a:t>9/26/2019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0804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947F4BB-6FA0-4C2D-AD18-4EF7D955C743}" type="datetime1">
              <a:rPr lang="en-US" smtClean="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8982593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D3067F-260F-43C4-A09C-6B48384CFE2B}" type="datetime1">
              <a:rPr lang="en-US" smtClean="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937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4FBE5A9-3ED6-497C-9CD0-6F852ECCBD21}" type="datetime1">
              <a:rPr lang="en-US" smtClean="0"/>
              <a:t>9/26/2019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945829"/>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www.ads.gov.ba/v2/dox/POOE.pdf" TargetMode="External"/><Relationship Id="rId2" Type="http://schemas.openxmlformats.org/officeDocument/2006/relationships/hyperlink" Target="http://e-qanun.az/framework/27869"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mailto:v.askerov@dim.gov.az" TargetMode="External"/><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Google Shape;184;p11"/>
          <p:cNvSpPr txBox="1">
            <a:spLocks noGrp="1"/>
          </p:cNvSpPr>
          <p:nvPr>
            <p:ph type="ctrTitle"/>
          </p:nvPr>
        </p:nvSpPr>
        <p:spPr>
          <a:xfrm>
            <a:off x="339683" y="1898246"/>
            <a:ext cx="10953067" cy="1747345"/>
          </a:xfrm>
        </p:spPr>
        <p:txBody>
          <a:bodyPr>
            <a:normAutofit fontScale="90000"/>
          </a:bodyPr>
          <a:lstStyle/>
          <a:p>
            <a:pPr eaLnBrk="1" hangingPunct="1">
              <a:spcBef>
                <a:spcPct val="0"/>
              </a:spcBef>
              <a:spcAft>
                <a:spcPct val="0"/>
              </a:spcAft>
              <a:buClr>
                <a:srgbClr val="FFFFFF"/>
              </a:buClr>
            </a:pPr>
            <a:r>
              <a:rPr lang="en-GB" sz="4800" b="1" dirty="0">
                <a:solidFill>
                  <a:schemeClr val="accent1">
                    <a:lumMod val="60000"/>
                    <a:lumOff val="40000"/>
                  </a:schemeClr>
                </a:solidFill>
                <a:effectLst>
                  <a:outerShdw blurRad="38100" dist="38100" dir="2700000" algn="tl">
                    <a:srgbClr val="000000">
                      <a:alpha val="43137"/>
                    </a:srgbClr>
                  </a:outerShdw>
                </a:effectLst>
                <a:latin typeface="Eras Bold ITC" pitchFamily="34" charset="0"/>
              </a:rPr>
              <a:t>Performance Assessment in civil service in Azerbaijan: </a:t>
            </a:r>
            <a:br>
              <a:rPr lang="en-US" sz="4800" b="1" dirty="0">
                <a:solidFill>
                  <a:schemeClr val="accent1">
                    <a:lumMod val="60000"/>
                    <a:lumOff val="40000"/>
                  </a:schemeClr>
                </a:solidFill>
                <a:effectLst>
                  <a:outerShdw blurRad="38100" dist="38100" dir="2700000" algn="tl">
                    <a:srgbClr val="000000">
                      <a:alpha val="43137"/>
                    </a:srgbClr>
                  </a:outerShdw>
                </a:effectLst>
                <a:latin typeface="Eras Bold ITC" pitchFamily="34" charset="0"/>
              </a:rPr>
            </a:br>
            <a:r>
              <a:rPr lang="en-GB" sz="4800" b="1" dirty="0">
                <a:solidFill>
                  <a:schemeClr val="accent1">
                    <a:lumMod val="60000"/>
                    <a:lumOff val="40000"/>
                  </a:schemeClr>
                </a:solidFill>
                <a:effectLst>
                  <a:outerShdw blurRad="38100" dist="38100" dir="2700000" algn="tl">
                    <a:srgbClr val="000000">
                      <a:alpha val="43137"/>
                    </a:srgbClr>
                  </a:outerShdw>
                </a:effectLst>
                <a:latin typeface="Eras Bold ITC" pitchFamily="34" charset="0"/>
              </a:rPr>
              <a:t>practice, problems and challenges</a:t>
            </a:r>
            <a:endParaRPr lang="az-Latn-AZ" altLang="az-Latn-AZ" sz="4800" b="1" dirty="0">
              <a:solidFill>
                <a:schemeClr val="accent1">
                  <a:lumMod val="60000"/>
                  <a:lumOff val="40000"/>
                </a:schemeClr>
              </a:solidFill>
              <a:effectLst>
                <a:outerShdw blurRad="38100" dist="38100" dir="2700000" algn="tl">
                  <a:srgbClr val="000000">
                    <a:alpha val="43137"/>
                  </a:srgbClr>
                </a:outerShdw>
              </a:effectLst>
              <a:latin typeface="Roboto Condensed" charset="0"/>
              <a:cs typeface="Arial" panose="020B0604020202020204" pitchFamily="34" charset="0"/>
              <a:sym typeface="Roboto Condensed" charset="0"/>
            </a:endParaRPr>
          </a:p>
        </p:txBody>
      </p:sp>
      <p:pic>
        <p:nvPicPr>
          <p:cNvPr id="819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17051" y="3858685"/>
            <a:ext cx="2580216" cy="17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94733" y="4731809"/>
            <a:ext cx="6106314" cy="2369880"/>
          </a:xfrm>
          <a:prstGeom prst="rect">
            <a:avLst/>
          </a:prstGeom>
        </p:spPr>
        <p:txBody>
          <a:bodyPr wrap="square">
            <a:spAutoFit/>
          </a:bodyPr>
          <a:lstStyle/>
          <a:p>
            <a:pPr algn="ctr"/>
            <a:r>
              <a:rPr lang="az-Latn-AZ" sz="2800" b="1" dirty="0">
                <a:solidFill>
                  <a:schemeClr val="accent1">
                    <a:lumMod val="60000"/>
                    <a:lumOff val="40000"/>
                  </a:schemeClr>
                </a:solidFill>
                <a:latin typeface="Rockwell" pitchFamily="18" charset="0"/>
              </a:rPr>
              <a:t>Vuqar Askerov</a:t>
            </a:r>
          </a:p>
          <a:p>
            <a:pPr algn="ctr"/>
            <a:endParaRPr lang="en-US" sz="2400" b="1" dirty="0">
              <a:solidFill>
                <a:schemeClr val="tx1">
                  <a:lumMod val="75000"/>
                  <a:lumOff val="25000"/>
                </a:schemeClr>
              </a:solidFill>
              <a:latin typeface="Rockwell" pitchFamily="18" charset="0"/>
            </a:endParaRPr>
          </a:p>
          <a:p>
            <a:pPr algn="ctr"/>
            <a:r>
              <a:rPr lang="az-Latn-AZ" sz="2400" b="1" dirty="0">
                <a:solidFill>
                  <a:schemeClr val="tx1">
                    <a:lumMod val="75000"/>
                    <a:lumOff val="25000"/>
                  </a:schemeClr>
                </a:solidFill>
                <a:latin typeface="Rockwell" pitchFamily="18" charset="0"/>
              </a:rPr>
              <a:t>State Examination Center of the Republic of Azerbaijan, Department of </a:t>
            </a:r>
            <a:r>
              <a:rPr lang="en-US" sz="2400" b="1" dirty="0">
                <a:solidFill>
                  <a:schemeClr val="tx1">
                    <a:lumMod val="75000"/>
                    <a:lumOff val="25000"/>
                  </a:schemeClr>
                </a:solidFill>
                <a:latin typeface="Rockwell" pitchFamily="18" charset="0"/>
              </a:rPr>
              <a:t>C</a:t>
            </a:r>
            <a:r>
              <a:rPr lang="az-Latn-AZ" sz="2400" b="1" dirty="0">
                <a:solidFill>
                  <a:schemeClr val="tx1">
                    <a:lumMod val="75000"/>
                    <a:lumOff val="25000"/>
                  </a:schemeClr>
                </a:solidFill>
                <a:latin typeface="Rockwell" pitchFamily="18" charset="0"/>
              </a:rPr>
              <a:t>ivil </a:t>
            </a:r>
            <a:r>
              <a:rPr lang="en-US" sz="2400" b="1" dirty="0">
                <a:solidFill>
                  <a:schemeClr val="tx1">
                    <a:lumMod val="75000"/>
                    <a:lumOff val="25000"/>
                  </a:schemeClr>
                </a:solidFill>
                <a:latin typeface="Rockwell" pitchFamily="18" charset="0"/>
              </a:rPr>
              <a:t>S</a:t>
            </a:r>
            <a:r>
              <a:rPr lang="az-Latn-AZ" sz="2400" b="1" dirty="0">
                <a:solidFill>
                  <a:schemeClr val="tx1">
                    <a:lumMod val="75000"/>
                    <a:lumOff val="25000"/>
                  </a:schemeClr>
                </a:solidFill>
                <a:latin typeface="Rockwell" pitchFamily="18" charset="0"/>
              </a:rPr>
              <a:t>ervice,</a:t>
            </a:r>
            <a:r>
              <a:rPr lang="en-US" sz="2400" b="1" dirty="0">
                <a:solidFill>
                  <a:schemeClr val="tx1">
                    <a:lumMod val="75000"/>
                    <a:lumOff val="25000"/>
                  </a:schemeClr>
                </a:solidFill>
                <a:latin typeface="Rockwell" pitchFamily="18" charset="0"/>
              </a:rPr>
              <a:t> Head of Department</a:t>
            </a:r>
          </a:p>
          <a:p>
            <a:pPr algn="ctr"/>
            <a:endParaRPr lang="en-US" sz="2400" b="1" dirty="0">
              <a:solidFill>
                <a:schemeClr val="accent4">
                  <a:lumMod val="20000"/>
                  <a:lumOff val="80000"/>
                </a:schemeClr>
              </a:solidFill>
              <a:latin typeface="Rockwell" pitchFamily="18" charset="0"/>
            </a:endParaRPr>
          </a:p>
        </p:txBody>
      </p:sp>
    </p:spTree>
    <p:extLst>
      <p:ext uri="{BB962C8B-B14F-4D97-AF65-F5344CB8AC3E}">
        <p14:creationId xmlns:p14="http://schemas.microsoft.com/office/powerpoint/2010/main" val="3872988806"/>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416" y="523433"/>
            <a:ext cx="8827008" cy="1021600"/>
          </a:xfrm>
        </p:spPr>
        <p:txBody>
          <a:bodyPr anchor="t">
            <a:normAutofit fontScale="90000"/>
          </a:bodyPr>
          <a:lstStyle/>
          <a:p>
            <a:pPr algn="ctr"/>
            <a:br>
              <a:rPr lang="az-Latn-AZ" sz="2200" b="1" dirty="0">
                <a:ln w="10541" cmpd="sng">
                  <a:solidFill>
                    <a:schemeClr val="accent1">
                      <a:shade val="88000"/>
                      <a:satMod val="110000"/>
                    </a:schemeClr>
                  </a:solidFill>
                  <a:prstDash val="solid"/>
                </a:ln>
                <a:solidFill>
                  <a:schemeClr val="accent1">
                    <a:lumMod val="60000"/>
                    <a:lumOff val="40000"/>
                  </a:schemeClr>
                </a:solidFill>
                <a:effectLst/>
                <a:latin typeface="Arial" panose="020B0604020202020204" pitchFamily="34" charset="0"/>
                <a:cs typeface="Arial" panose="020B0604020202020204" pitchFamily="34" charset="0"/>
              </a:rPr>
            </a:br>
            <a:r>
              <a:rPr lang="en-GB" sz="3600" b="1" dirty="0">
                <a:ln w="10541" cmpd="sng">
                  <a:solidFill>
                    <a:schemeClr val="accent1">
                      <a:shade val="88000"/>
                      <a:satMod val="110000"/>
                    </a:schemeClr>
                  </a:solidFill>
                  <a:prstDash val="solid"/>
                </a:ln>
                <a:solidFill>
                  <a:schemeClr val="accent1">
                    <a:lumMod val="60000"/>
                    <a:lumOff val="40000"/>
                  </a:schemeClr>
                </a:solidFill>
                <a:effectLst/>
                <a:latin typeface="Arial" panose="020B0604020202020204" pitchFamily="34" charset="0"/>
                <a:cs typeface="Arial" panose="020B0604020202020204" pitchFamily="34" charset="0"/>
              </a:rPr>
              <a:t>Findings</a:t>
            </a:r>
            <a:br>
              <a:rPr lang="en-US" sz="2200" b="1" dirty="0">
                <a:ln w="10541" cmpd="sng">
                  <a:solidFill>
                    <a:schemeClr val="accent1">
                      <a:shade val="88000"/>
                      <a:satMod val="110000"/>
                    </a:schemeClr>
                  </a:solidFill>
                  <a:prstDash val="solid"/>
                </a:ln>
                <a:solidFill>
                  <a:schemeClr val="accent1">
                    <a:lumMod val="60000"/>
                    <a:lumOff val="40000"/>
                  </a:schemeClr>
                </a:solidFill>
                <a:effectLst/>
                <a:latin typeface="Arial" panose="020B0604020202020204" pitchFamily="34" charset="0"/>
                <a:cs typeface="Arial" panose="020B0604020202020204" pitchFamily="34" charset="0"/>
              </a:rPr>
            </a:br>
            <a:endParaRPr lang="en-US" sz="2200" b="1" dirty="0">
              <a:ln w="10541" cmpd="sng">
                <a:solidFill>
                  <a:schemeClr val="accent1">
                    <a:shade val="88000"/>
                    <a:satMod val="110000"/>
                  </a:schemeClr>
                </a:solidFill>
                <a:prstDash val="solid"/>
              </a:ln>
              <a:solidFill>
                <a:schemeClr val="accent1">
                  <a:lumMod val="60000"/>
                  <a:lumOff val="40000"/>
                </a:schemeClr>
              </a:solidFill>
              <a:effectLst/>
              <a:latin typeface="Arial" panose="020B0604020202020204" pitchFamily="34" charset="0"/>
              <a:cs typeface="Arial" panose="020B0604020202020204" pitchFamily="34" charset="0"/>
            </a:endParaRPr>
          </a:p>
        </p:txBody>
      </p:sp>
      <p:sp>
        <p:nvSpPr>
          <p:cNvPr id="3" name="Content Placeholder 2"/>
          <p:cNvSpPr>
            <a:spLocks noGrp="1"/>
          </p:cNvSpPr>
          <p:nvPr>
            <p:ph type="body" idx="1"/>
          </p:nvPr>
        </p:nvSpPr>
        <p:spPr>
          <a:xfrm>
            <a:off x="280416" y="1755649"/>
            <a:ext cx="11753088" cy="4376927"/>
          </a:xfrm>
        </p:spPr>
        <p:txBody>
          <a:bodyPr>
            <a:noAutofit/>
          </a:bodyPr>
          <a:lstStyle/>
          <a:p>
            <a:pPr lvl="0">
              <a:buFont typeface="Wingdings" pitchFamily="2" charset="2"/>
              <a:buChar char="Ø"/>
            </a:pPr>
            <a:r>
              <a:rPr lang="en-GB" sz="2800" dirty="0">
                <a:solidFill>
                  <a:schemeClr val="tx2">
                    <a:lumMod val="50000"/>
                  </a:schemeClr>
                </a:solidFill>
              </a:rPr>
              <a:t>Not wanting the system </a:t>
            </a:r>
          </a:p>
          <a:p>
            <a:pPr>
              <a:buFont typeface="Wingdings" pitchFamily="2" charset="2"/>
              <a:buChar char="Ø"/>
            </a:pPr>
            <a:r>
              <a:rPr lang="en-GB" sz="2800" dirty="0">
                <a:solidFill>
                  <a:schemeClr val="tx2">
                    <a:lumMod val="50000"/>
                  </a:schemeClr>
                </a:solidFill>
              </a:rPr>
              <a:t>“Excessive Lenience” and “Hierarchy effect” </a:t>
            </a:r>
          </a:p>
          <a:p>
            <a:pPr>
              <a:buFont typeface="Wingdings" pitchFamily="2" charset="2"/>
              <a:buChar char="Ø"/>
            </a:pPr>
            <a:r>
              <a:rPr lang="en-GB" sz="2800" dirty="0">
                <a:solidFill>
                  <a:schemeClr val="tx2">
                    <a:lumMod val="50000"/>
                  </a:schemeClr>
                </a:solidFill>
              </a:rPr>
              <a:t>“Central Tendency” </a:t>
            </a:r>
          </a:p>
          <a:p>
            <a:pPr>
              <a:buFont typeface="Wingdings" pitchFamily="2" charset="2"/>
              <a:buChar char="Ø"/>
            </a:pPr>
            <a:r>
              <a:rPr lang="en-GB" sz="2800" dirty="0">
                <a:solidFill>
                  <a:schemeClr val="tx2">
                    <a:lumMod val="50000"/>
                  </a:schemeClr>
                </a:solidFill>
              </a:rPr>
              <a:t>The measures that imply to the civil servants are not adequate</a:t>
            </a:r>
          </a:p>
          <a:p>
            <a:pPr>
              <a:buFont typeface="Wingdings" pitchFamily="2" charset="2"/>
              <a:buChar char="Ø"/>
            </a:pPr>
            <a:r>
              <a:rPr lang="en-US" sz="2800" dirty="0">
                <a:solidFill>
                  <a:schemeClr val="tx2">
                    <a:lumMod val="50000"/>
                  </a:schemeClr>
                </a:solidFill>
              </a:rPr>
              <a:t>Not knowing the procedures</a:t>
            </a:r>
          </a:p>
          <a:p>
            <a:pPr>
              <a:buFont typeface="Wingdings" pitchFamily="2" charset="2"/>
              <a:buChar char="Ø"/>
            </a:pPr>
            <a:r>
              <a:rPr lang="en-GB" sz="2800" dirty="0">
                <a:solidFill>
                  <a:schemeClr val="tx2">
                    <a:lumMod val="50000"/>
                  </a:schemeClr>
                </a:solidFill>
              </a:rPr>
              <a:t>Some state bodies do not provide annual report about performance   appraisal rules</a:t>
            </a:r>
            <a:r>
              <a:rPr lang="en-US" sz="2800" dirty="0">
                <a:solidFill>
                  <a:schemeClr val="tx2">
                    <a:lumMod val="50000"/>
                  </a:schemeClr>
                </a:solidFill>
              </a:rPr>
              <a:t> </a:t>
            </a:r>
          </a:p>
          <a:p>
            <a:pPr>
              <a:buFont typeface="Wingdings" pitchFamily="2" charset="2"/>
              <a:buChar char="Ø"/>
            </a:pPr>
            <a:r>
              <a:rPr lang="en-GB" sz="2800" dirty="0">
                <a:solidFill>
                  <a:schemeClr val="tx2">
                    <a:lumMod val="50000"/>
                  </a:schemeClr>
                </a:solidFill>
              </a:rPr>
              <a:t>In some case the civil servants are graded with “no satisfactory” grade, but the ability that the civil servants need to improve and the trainings that the civil servants have to participate are not presented in the Form</a:t>
            </a:r>
          </a:p>
          <a:p>
            <a:pPr marL="0" indent="0">
              <a:buNone/>
            </a:pPr>
            <a:endParaRPr lang="en-US" sz="1600" dirty="0">
              <a:solidFill>
                <a:schemeClr val="tx1"/>
              </a:solidFill>
              <a:latin typeface="+mn-lt"/>
            </a:endParaRPr>
          </a:p>
          <a:p>
            <a:pPr>
              <a:buFont typeface="Wingdings" pitchFamily="2" charset="2"/>
              <a:buChar char="v"/>
            </a:pPr>
            <a:endParaRPr lang="en-US" sz="1600" dirty="0">
              <a:solidFill>
                <a:schemeClr val="tx1"/>
              </a:solidFill>
              <a:latin typeface="+mn-lt"/>
            </a:endParaRPr>
          </a:p>
        </p:txBody>
      </p:sp>
    </p:spTree>
    <p:extLst>
      <p:ext uri="{BB962C8B-B14F-4D97-AF65-F5344CB8AC3E}">
        <p14:creationId xmlns:p14="http://schemas.microsoft.com/office/powerpoint/2010/main" val="1486618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 y="523433"/>
            <a:ext cx="7999364" cy="1021600"/>
          </a:xfrm>
          <a:noFill/>
        </p:spPr>
        <p:txBody>
          <a:bodyPr anchor="t">
            <a:normAutofit fontScale="90000"/>
          </a:bodyPr>
          <a:lstStyle/>
          <a:p>
            <a:pPr algn="ctr"/>
            <a:br>
              <a:rPr lang="en-GB" sz="3600" dirty="0">
                <a:solidFill>
                  <a:schemeClr val="accent1">
                    <a:lumMod val="50000"/>
                  </a:schemeClr>
                </a:solidFill>
                <a:effectLst/>
                <a:latin typeface="Berlin Sans FB" pitchFamily="34" charset="0"/>
              </a:rPr>
            </a:br>
            <a:r>
              <a:rPr lang="en-GB" sz="3100" b="1" dirty="0">
                <a:solidFill>
                  <a:schemeClr val="accent1">
                    <a:lumMod val="60000"/>
                    <a:lumOff val="40000"/>
                  </a:schemeClr>
                </a:solidFill>
                <a:effectLst/>
                <a:latin typeface="Arial" panose="020B0604020202020204" pitchFamily="34" charset="0"/>
                <a:cs typeface="Arial" panose="020B0604020202020204" pitchFamily="34" charset="0"/>
              </a:rPr>
              <a:t>Possible mistakes</a:t>
            </a:r>
            <a:br>
              <a:rPr lang="en-US" sz="3600" dirty="0">
                <a:solidFill>
                  <a:schemeClr val="accent1">
                    <a:lumMod val="50000"/>
                  </a:schemeClr>
                </a:solidFill>
                <a:effectLst/>
                <a:latin typeface="Berlin Sans FB" pitchFamily="34" charset="0"/>
              </a:rPr>
            </a:br>
            <a:endParaRPr lang="en-US" sz="3600" dirty="0">
              <a:solidFill>
                <a:schemeClr val="accent1">
                  <a:lumMod val="50000"/>
                </a:schemeClr>
              </a:solidFill>
              <a:latin typeface="Berlin Sans FB" pitchFamily="34" charset="0"/>
            </a:endParaRPr>
          </a:p>
        </p:txBody>
      </p:sp>
      <p:sp>
        <p:nvSpPr>
          <p:cNvPr id="3" name="Content Placeholder 2"/>
          <p:cNvSpPr>
            <a:spLocks noGrp="1"/>
          </p:cNvSpPr>
          <p:nvPr>
            <p:ph type="body" idx="1"/>
          </p:nvPr>
        </p:nvSpPr>
        <p:spPr>
          <a:xfrm>
            <a:off x="896514" y="2702167"/>
            <a:ext cx="4504400" cy="3632400"/>
          </a:xfrm>
        </p:spPr>
        <p:txBody>
          <a:bodyPr/>
          <a:lstStyle/>
          <a:p>
            <a:pPr>
              <a:buFont typeface="Wingdings" pitchFamily="2" charset="2"/>
              <a:buChar char="q"/>
            </a:pPr>
            <a:r>
              <a:rPr lang="en-GB" sz="2800" dirty="0">
                <a:solidFill>
                  <a:schemeClr val="accent1">
                    <a:lumMod val="50000"/>
                  </a:schemeClr>
                </a:solidFill>
                <a:latin typeface="+mn-lt"/>
              </a:rPr>
              <a:t> Using the system for disciplinarian issues;</a:t>
            </a:r>
          </a:p>
          <a:p>
            <a:pPr lvl="0">
              <a:buFont typeface="Wingdings" pitchFamily="2" charset="2"/>
              <a:buChar char="q"/>
            </a:pPr>
            <a:r>
              <a:rPr lang="en-GB" sz="2800" dirty="0">
                <a:solidFill>
                  <a:schemeClr val="accent1">
                    <a:lumMod val="50000"/>
                  </a:schemeClr>
                </a:solidFill>
                <a:latin typeface="+mn-lt"/>
              </a:rPr>
              <a:t> Not linked to the organization objectives;</a:t>
            </a:r>
            <a:endParaRPr lang="en-US" sz="2800" dirty="0">
              <a:solidFill>
                <a:schemeClr val="accent1">
                  <a:lumMod val="50000"/>
                </a:schemeClr>
              </a:solidFill>
              <a:latin typeface="+mn-lt"/>
            </a:endParaRPr>
          </a:p>
          <a:p>
            <a:pPr lvl="0">
              <a:buFont typeface="Wingdings" pitchFamily="2" charset="2"/>
              <a:buChar char="q"/>
            </a:pPr>
            <a:r>
              <a:rPr lang="en-GB" sz="2800" dirty="0">
                <a:solidFill>
                  <a:schemeClr val="accent1">
                    <a:lumMod val="50000"/>
                  </a:schemeClr>
                </a:solidFill>
                <a:latin typeface="+mn-lt"/>
              </a:rPr>
              <a:t> Not used as a leadership tool.</a:t>
            </a:r>
          </a:p>
          <a:p>
            <a:pPr marL="0" indent="0">
              <a:buNone/>
            </a:pPr>
            <a:endParaRPr lang="en-US" dirty="0"/>
          </a:p>
          <a:p>
            <a:pPr>
              <a:buFont typeface="Wingdings" pitchFamily="2" charset="2"/>
              <a:buChar char="q"/>
            </a:pPr>
            <a:endParaRPr lang="en-US" dirty="0"/>
          </a:p>
        </p:txBody>
      </p:sp>
      <p:pic>
        <p:nvPicPr>
          <p:cNvPr id="9218" name="Picture 2" descr="İ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8048" y="1822533"/>
            <a:ext cx="6352032" cy="3860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021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normAutofit/>
          </a:bodyPr>
          <a:lstStyle/>
          <a:p>
            <a:br>
              <a:rPr lang="en-US" sz="4000" dirty="0">
                <a:solidFill>
                  <a:srgbClr val="002060"/>
                </a:solidFill>
                <a:effectLst/>
              </a:rPr>
            </a:br>
            <a:endParaRPr lang="en-US" sz="4000" dirty="0">
              <a:solidFill>
                <a:srgbClr val="002060"/>
              </a:solidFill>
            </a:endParaRPr>
          </a:p>
        </p:txBody>
      </p:sp>
      <p:pic>
        <p:nvPicPr>
          <p:cNvPr id="6" name="Content Placeholder 5"/>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0" y="1454333"/>
            <a:ext cx="4493000" cy="3949200"/>
          </a:xfrm>
          <a:noFill/>
        </p:spPr>
      </p:pic>
      <p:sp>
        <p:nvSpPr>
          <p:cNvPr id="5" name="Content Placeholder 4"/>
          <p:cNvSpPr>
            <a:spLocks noGrp="1"/>
          </p:cNvSpPr>
          <p:nvPr>
            <p:ph sz="half" idx="4294967295"/>
          </p:nvPr>
        </p:nvSpPr>
        <p:spPr>
          <a:xfrm>
            <a:off x="4603359" y="1785408"/>
            <a:ext cx="7247896" cy="3949200"/>
          </a:xfrm>
        </p:spPr>
        <p:txBody>
          <a:bodyPr>
            <a:normAutofit/>
          </a:bodyPr>
          <a:lstStyle/>
          <a:p>
            <a:pPr>
              <a:buFont typeface="Arial" panose="020B0604020202020204" pitchFamily="34" charset="0"/>
              <a:buChar char="•"/>
            </a:pPr>
            <a:r>
              <a:rPr lang="en-GB" sz="3200" b="1" dirty="0">
                <a:solidFill>
                  <a:schemeClr val="accent1">
                    <a:lumMod val="60000"/>
                    <a:lumOff val="40000"/>
                  </a:schemeClr>
                </a:solidFill>
                <a:latin typeface="Arial" panose="020B0604020202020204" pitchFamily="34" charset="0"/>
                <a:cs typeface="Arial" panose="020B0604020202020204" pitchFamily="34" charset="0"/>
              </a:rPr>
              <a:t>Appraiser Inexperience</a:t>
            </a:r>
            <a:endParaRPr lang="en-US" sz="3200" b="1" dirty="0">
              <a:solidFill>
                <a:schemeClr val="accent1">
                  <a:lumMod val="60000"/>
                  <a:lumOff val="40000"/>
                </a:schemeClr>
              </a:solidFill>
              <a:latin typeface="Arial" panose="020B0604020202020204" pitchFamily="34" charset="0"/>
              <a:cs typeface="Arial" panose="020B0604020202020204" pitchFamily="34" charset="0"/>
            </a:endParaRPr>
          </a:p>
          <a:p>
            <a:pPr>
              <a:buFont typeface="Arial" panose="020B0604020202020204" pitchFamily="34" charset="0"/>
              <a:buChar char="•"/>
            </a:pPr>
            <a:r>
              <a:rPr lang="en-GB" sz="3200" b="1" dirty="0">
                <a:solidFill>
                  <a:schemeClr val="accent1">
                    <a:lumMod val="60000"/>
                    <a:lumOff val="40000"/>
                  </a:schemeClr>
                </a:solidFill>
                <a:latin typeface="Arial" panose="020B0604020202020204" pitchFamily="34" charset="0"/>
                <a:cs typeface="Arial" panose="020B0604020202020204" pitchFamily="34" charset="0"/>
              </a:rPr>
              <a:t>Employee Resistance</a:t>
            </a:r>
          </a:p>
          <a:p>
            <a:pPr>
              <a:buFont typeface="Arial" panose="020B0604020202020204" pitchFamily="34" charset="0"/>
              <a:buChar char="•"/>
            </a:pPr>
            <a:r>
              <a:rPr lang="en-GB" sz="3200" b="1" dirty="0">
                <a:solidFill>
                  <a:schemeClr val="accent1">
                    <a:lumMod val="60000"/>
                    <a:lumOff val="40000"/>
                  </a:schemeClr>
                </a:solidFill>
                <a:latin typeface="Arial" panose="020B0604020202020204" pitchFamily="34" charset="0"/>
                <a:cs typeface="Arial" panose="020B0604020202020204" pitchFamily="34" charset="0"/>
              </a:rPr>
              <a:t>Appraiser Bias</a:t>
            </a:r>
            <a:endParaRPr lang="en-US" sz="3200" b="1" dirty="0">
              <a:solidFill>
                <a:schemeClr val="accent1">
                  <a:lumMod val="60000"/>
                  <a:lumOff val="40000"/>
                </a:schemeClr>
              </a:solidFill>
              <a:latin typeface="Arial" panose="020B0604020202020204" pitchFamily="34" charset="0"/>
              <a:cs typeface="Arial" panose="020B0604020202020204" pitchFamily="34" charset="0"/>
            </a:endParaRPr>
          </a:p>
          <a:p>
            <a:pPr>
              <a:buFont typeface="Arial" panose="020B0604020202020204" pitchFamily="34" charset="0"/>
              <a:buChar char="•"/>
            </a:pPr>
            <a:r>
              <a:rPr lang="en-GB" sz="3200" b="1" dirty="0">
                <a:solidFill>
                  <a:schemeClr val="accent1">
                    <a:lumMod val="60000"/>
                    <a:lumOff val="40000"/>
                  </a:schemeClr>
                </a:solidFill>
                <a:latin typeface="Arial" panose="020B0604020202020204" pitchFamily="34" charset="0"/>
                <a:cs typeface="Arial" panose="020B0604020202020204" pitchFamily="34" charset="0"/>
              </a:rPr>
              <a:t>Not Linked to Rewards</a:t>
            </a:r>
          </a:p>
          <a:p>
            <a:pPr>
              <a:buFont typeface="Arial" panose="020B0604020202020204" pitchFamily="34" charset="0"/>
              <a:buChar char="•"/>
            </a:pPr>
            <a:r>
              <a:rPr lang="en-GB" sz="3200" b="1" dirty="0">
                <a:solidFill>
                  <a:schemeClr val="accent1">
                    <a:lumMod val="60000"/>
                    <a:lumOff val="40000"/>
                  </a:schemeClr>
                </a:solidFill>
                <a:latin typeface="Arial" panose="020B0604020202020204" pitchFamily="34" charset="0"/>
                <a:cs typeface="Arial" panose="020B0604020202020204" pitchFamily="34" charset="0"/>
              </a:rPr>
              <a:t>Not Focused on Development</a:t>
            </a:r>
            <a:endParaRPr lang="en-US" sz="3200" b="1" dirty="0">
              <a:solidFill>
                <a:schemeClr val="accent1">
                  <a:lumMod val="60000"/>
                  <a:lumOff val="40000"/>
                </a:schemeClr>
              </a:solidFill>
              <a:latin typeface="Arial" panose="020B0604020202020204" pitchFamily="34" charset="0"/>
              <a:cs typeface="Arial" panose="020B0604020202020204" pitchFamily="34" charset="0"/>
            </a:endParaRPr>
          </a:p>
          <a:p>
            <a:endParaRPr lang="en-US" sz="1400" dirty="0"/>
          </a:p>
          <a:p>
            <a:endParaRPr lang="en-US" sz="1400" dirty="0"/>
          </a:p>
          <a:p>
            <a:endParaRPr lang="en-US" sz="1400" dirty="0">
              <a:solidFill>
                <a:schemeClr val="tx1"/>
              </a:solidFill>
              <a:latin typeface="+mn-lt"/>
            </a:endParaRPr>
          </a:p>
          <a:p>
            <a:endParaRPr lang="en-US" sz="1600" dirty="0">
              <a:solidFill>
                <a:schemeClr val="tx1"/>
              </a:solidFill>
              <a:latin typeface="+mn-lt"/>
            </a:endParaRPr>
          </a:p>
        </p:txBody>
      </p:sp>
    </p:spTree>
    <p:extLst>
      <p:ext uri="{BB962C8B-B14F-4D97-AF65-F5344CB8AC3E}">
        <p14:creationId xmlns:p14="http://schemas.microsoft.com/office/powerpoint/2010/main" val="1291023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681929"/>
            <a:ext cx="7938404" cy="525079"/>
          </a:xfrm>
          <a:noFill/>
          <a:effectLst>
            <a:glow rad="101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nchor="t">
            <a:normAutofit fontScale="90000"/>
          </a:bodyPr>
          <a:lstStyle/>
          <a:p>
            <a:r>
              <a:rPr lang="en-US" dirty="0">
                <a:latin typeface="Arial Rounded MT Bold" pitchFamily="34" charset="0"/>
              </a:rPr>
              <a:t>   </a:t>
            </a:r>
            <a:r>
              <a:rPr lang="en-US" dirty="0">
                <a:latin typeface="Arial" panose="020B0604020202020204" pitchFamily="34" charset="0"/>
                <a:cs typeface="Arial" panose="020B0604020202020204" pitchFamily="34" charset="0"/>
              </a:rPr>
              <a:t>Recommendations</a:t>
            </a:r>
          </a:p>
        </p:txBody>
      </p:sp>
      <p:sp>
        <p:nvSpPr>
          <p:cNvPr id="3" name="Content Placeholder 2"/>
          <p:cNvSpPr>
            <a:spLocks noGrp="1"/>
          </p:cNvSpPr>
          <p:nvPr>
            <p:ph type="body" idx="1"/>
          </p:nvPr>
        </p:nvSpPr>
        <p:spPr>
          <a:xfrm>
            <a:off x="0" y="1865376"/>
            <a:ext cx="9753600" cy="4596384"/>
          </a:xfrm>
        </p:spPr>
        <p:txBody>
          <a:bodyPr>
            <a:normAutofit/>
          </a:bodyPr>
          <a:lstStyle/>
          <a:p>
            <a:pPr algn="just">
              <a:buFont typeface="Wingdings" pitchFamily="2" charset="2"/>
              <a:buChar char="§"/>
            </a:pPr>
            <a:r>
              <a:rPr lang="en-GB" sz="2800" dirty="0">
                <a:solidFill>
                  <a:srgbClr val="002060"/>
                </a:solidFill>
                <a:latin typeface="Arial" panose="020B0604020202020204" pitchFamily="34" charset="0"/>
                <a:cs typeface="Arial" panose="020B0604020202020204" pitchFamily="34" charset="0"/>
              </a:rPr>
              <a:t>All supervisors have to participate in trainings to develop the abilities and knowledge on performance appraisal</a:t>
            </a:r>
          </a:p>
          <a:p>
            <a:pPr algn="just">
              <a:buFont typeface="Wingdings" pitchFamily="2" charset="2"/>
              <a:buChar char="§"/>
            </a:pPr>
            <a:r>
              <a:rPr lang="en-GB" sz="2800" dirty="0">
                <a:solidFill>
                  <a:srgbClr val="002060"/>
                </a:solidFill>
                <a:latin typeface="Arial" panose="020B0604020202020204" pitchFamily="34" charset="0"/>
                <a:cs typeface="Arial" panose="020B0604020202020204" pitchFamily="34" charset="0"/>
              </a:rPr>
              <a:t>Legal provisions need to be complied with and implemented probably</a:t>
            </a:r>
          </a:p>
          <a:p>
            <a:pPr algn="just">
              <a:buFont typeface="Wingdings" pitchFamily="2" charset="2"/>
              <a:buChar char="§"/>
            </a:pPr>
            <a:r>
              <a:rPr lang="en-GB" sz="2800" dirty="0">
                <a:solidFill>
                  <a:srgbClr val="002060"/>
                </a:solidFill>
                <a:latin typeface="Arial" panose="020B0604020202020204" pitchFamily="34" charset="0"/>
                <a:cs typeface="Arial" panose="020B0604020202020204" pitchFamily="34" charset="0"/>
              </a:rPr>
              <a:t>Training and career development should be met with priority through human resources management </a:t>
            </a:r>
          </a:p>
          <a:p>
            <a:pPr algn="just">
              <a:buFont typeface="Wingdings" pitchFamily="2" charset="2"/>
              <a:buChar char="§"/>
            </a:pPr>
            <a:r>
              <a:rPr lang="en-GB" sz="2800" dirty="0">
                <a:solidFill>
                  <a:srgbClr val="002060"/>
                </a:solidFill>
                <a:latin typeface="Arial" panose="020B0604020202020204" pitchFamily="34" charset="0"/>
                <a:cs typeface="Arial" panose="020B0604020202020204" pitchFamily="34" charset="0"/>
              </a:rPr>
              <a:t>The appraisal systems need to receive acceptance by the appraiser and commitment from the leadership of the respective state authorities</a:t>
            </a:r>
            <a:r>
              <a:rPr lang="en-GB" dirty="0">
                <a:solidFill>
                  <a:srgbClr val="002060"/>
                </a:solidFill>
                <a:latin typeface="Arial" panose="020B0604020202020204" pitchFamily="34" charset="0"/>
                <a:cs typeface="Arial" panose="020B0604020202020204" pitchFamily="34" charset="0"/>
              </a:rPr>
              <a:t>. </a:t>
            </a:r>
            <a:endParaRPr lang="en-US" dirty="0">
              <a:solidFill>
                <a:srgbClr val="002060"/>
              </a:solidFill>
              <a:latin typeface="Arial" panose="020B0604020202020204" pitchFamily="34" charset="0"/>
              <a:cs typeface="Arial" panose="020B0604020202020204" pitchFamily="34" charset="0"/>
            </a:endParaRPr>
          </a:p>
          <a:p>
            <a:pPr algn="just">
              <a:buFont typeface="Wingdings" pitchFamily="2" charset="2"/>
              <a:buChar char="§"/>
            </a:pPr>
            <a:endParaRPr lang="en-GB" dirty="0">
              <a:solidFill>
                <a:srgbClr val="002060"/>
              </a:solidFill>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600" y="3742944"/>
            <a:ext cx="2298381" cy="1316736"/>
          </a:xfrm>
          <a:prstGeom prst="rect">
            <a:avLst/>
          </a:prstGeom>
        </p:spPr>
      </p:pic>
    </p:spTree>
    <p:extLst>
      <p:ext uri="{BB962C8B-B14F-4D97-AF65-F5344CB8AC3E}">
        <p14:creationId xmlns:p14="http://schemas.microsoft.com/office/powerpoint/2010/main" val="3679430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742889"/>
            <a:ext cx="7716924" cy="744535"/>
          </a:xfrm>
          <a:noFill/>
          <a:effectLst>
            <a:glow rad="101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nchor="t">
            <a:normAutofit/>
          </a:bodyPr>
          <a:lstStyle/>
          <a:p>
            <a:r>
              <a:rPr lang="en-US" dirty="0">
                <a:latin typeface="Arial Rounded MT Bold" pitchFamily="34" charset="0"/>
              </a:rPr>
              <a:t>   </a:t>
            </a:r>
            <a:r>
              <a:rPr lang="en-US" sz="4900" dirty="0">
                <a:latin typeface="Arial" panose="020B0604020202020204" pitchFamily="34" charset="0"/>
                <a:cs typeface="Arial" panose="020B0604020202020204" pitchFamily="34" charset="0"/>
              </a:rPr>
              <a:t>Recommendations</a:t>
            </a:r>
            <a:endParaRPr lang="en-US" sz="4400" dirty="0">
              <a:latin typeface="Arial" panose="020B0604020202020204" pitchFamily="34" charset="0"/>
              <a:cs typeface="Arial" panose="020B0604020202020204" pitchFamily="34" charset="0"/>
            </a:endParaRPr>
          </a:p>
        </p:txBody>
      </p:sp>
      <p:sp>
        <p:nvSpPr>
          <p:cNvPr id="3" name="Content Placeholder 2"/>
          <p:cNvSpPr>
            <a:spLocks noGrp="1"/>
          </p:cNvSpPr>
          <p:nvPr>
            <p:ph type="body" idx="1"/>
          </p:nvPr>
        </p:nvSpPr>
        <p:spPr>
          <a:xfrm>
            <a:off x="172790" y="2378263"/>
            <a:ext cx="11545824" cy="2496838"/>
          </a:xfrm>
        </p:spPr>
        <p:txBody>
          <a:bodyPr>
            <a:normAutofit/>
          </a:bodyPr>
          <a:lstStyle/>
          <a:p>
            <a:pPr marL="0" indent="0" algn="just">
              <a:buNone/>
            </a:pPr>
            <a:r>
              <a:rPr lang="en-US" sz="2000" dirty="0">
                <a:solidFill>
                  <a:srgbClr val="002060"/>
                </a:solidFill>
                <a:latin typeface="+mn-lt"/>
              </a:rPr>
              <a:t>\</a:t>
            </a:r>
            <a:endParaRPr lang="en-US" sz="3100" dirty="0">
              <a:solidFill>
                <a:srgbClr val="002060"/>
              </a:solidFill>
              <a:latin typeface="Arial" panose="020B0604020202020204" pitchFamily="34" charset="0"/>
              <a:cs typeface="Arial" panose="020B0604020202020204" pitchFamily="34" charset="0"/>
            </a:endParaRPr>
          </a:p>
          <a:p>
            <a:pPr algn="just">
              <a:buFont typeface="Wingdings" pitchFamily="2" charset="2"/>
              <a:buChar char="§"/>
            </a:pPr>
            <a:r>
              <a:rPr lang="en-GB" sz="3100" dirty="0">
                <a:solidFill>
                  <a:srgbClr val="002060"/>
                </a:solidFill>
                <a:latin typeface="Arial" panose="020B0604020202020204" pitchFamily="34" charset="0"/>
                <a:cs typeface="Arial" panose="020B0604020202020204" pitchFamily="34" charset="0"/>
              </a:rPr>
              <a:t>It is very important to improve the link between the performance appraisal and other human resources </a:t>
            </a:r>
            <a:r>
              <a:rPr lang="en-GB" sz="3100" dirty="0" err="1">
                <a:solidFill>
                  <a:srgbClr val="002060"/>
                </a:solidFill>
                <a:latin typeface="Arial" panose="020B0604020202020204" pitchFamily="34" charset="0"/>
                <a:cs typeface="Arial" panose="020B0604020202020204" pitchFamily="34" charset="0"/>
              </a:rPr>
              <a:t>managment</a:t>
            </a:r>
            <a:endParaRPr lang="en-GB" sz="3100" dirty="0">
              <a:solidFill>
                <a:srgbClr val="002060"/>
              </a:solidFill>
              <a:latin typeface="Arial" panose="020B0604020202020204" pitchFamily="34" charset="0"/>
              <a:cs typeface="Arial" panose="020B0604020202020204" pitchFamily="34" charset="0"/>
            </a:endParaRPr>
          </a:p>
          <a:p>
            <a:pPr algn="just">
              <a:buFont typeface="Wingdings" pitchFamily="2" charset="2"/>
              <a:buChar char="§"/>
            </a:pPr>
            <a:r>
              <a:rPr lang="en-US" sz="3100" b="1" dirty="0">
                <a:solidFill>
                  <a:srgbClr val="00B0F0"/>
                </a:solidFill>
                <a:latin typeface="Arial" panose="020B0604020202020204" pitchFamily="34" charset="0"/>
                <a:cs typeface="Arial" panose="020B0604020202020204" pitchFamily="34" charset="0"/>
              </a:rPr>
              <a:t>To crate a commission for appraising</a:t>
            </a:r>
          </a:p>
          <a:p>
            <a:pPr marL="0" indent="0" algn="just">
              <a:buNone/>
            </a:pPr>
            <a:endParaRPr lang="en-US" sz="2000" dirty="0">
              <a:solidFill>
                <a:srgbClr val="002060"/>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8864" y="5157215"/>
            <a:ext cx="3828288" cy="1700785"/>
          </a:xfrm>
          <a:prstGeom prst="rect">
            <a:avLst/>
          </a:prstGeom>
        </p:spPr>
      </p:pic>
    </p:spTree>
    <p:extLst>
      <p:ext uri="{BB962C8B-B14F-4D97-AF65-F5344CB8AC3E}">
        <p14:creationId xmlns:p14="http://schemas.microsoft.com/office/powerpoint/2010/main" val="3622616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REFERENCES</a:t>
            </a:r>
          </a:p>
        </p:txBody>
      </p:sp>
      <p:sp>
        <p:nvSpPr>
          <p:cNvPr id="3" name="Content Placeholder 2"/>
          <p:cNvSpPr>
            <a:spLocks noGrp="1"/>
          </p:cNvSpPr>
          <p:nvPr>
            <p:ph type="body" idx="1"/>
          </p:nvPr>
        </p:nvSpPr>
        <p:spPr>
          <a:xfrm>
            <a:off x="-195072" y="1697082"/>
            <a:ext cx="12192000" cy="4459878"/>
          </a:xfrm>
        </p:spPr>
        <p:txBody>
          <a:bodyPr>
            <a:normAutofit/>
          </a:bodyPr>
          <a:lstStyle/>
          <a:p>
            <a:pPr>
              <a:buFont typeface="Courier New" panose="02070309020205020404" pitchFamily="49" charset="0"/>
              <a:buChar char="o"/>
            </a:pPr>
            <a:r>
              <a:rPr lang="en-GB" b="1" dirty="0">
                <a:solidFill>
                  <a:schemeClr val="accent1">
                    <a:lumMod val="50000"/>
                  </a:schemeClr>
                </a:solidFill>
                <a:latin typeface="Arial" panose="020B0604020202020204" pitchFamily="34" charset="0"/>
                <a:cs typeface="Arial" panose="020B0604020202020204" pitchFamily="34" charset="0"/>
              </a:rPr>
              <a:t>Hans-</a:t>
            </a:r>
            <a:r>
              <a:rPr lang="en-GB" b="1" dirty="0" err="1">
                <a:solidFill>
                  <a:schemeClr val="accent1">
                    <a:lumMod val="50000"/>
                  </a:schemeClr>
                </a:solidFill>
                <a:latin typeface="Arial" panose="020B0604020202020204" pitchFamily="34" charset="0"/>
                <a:cs typeface="Arial" panose="020B0604020202020204" pitchFamily="34" charset="0"/>
              </a:rPr>
              <a:t>Achim</a:t>
            </a:r>
            <a:r>
              <a:rPr lang="en-GB" b="1" dirty="0">
                <a:solidFill>
                  <a:schemeClr val="accent1">
                    <a:lumMod val="50000"/>
                  </a:schemeClr>
                </a:solidFill>
                <a:latin typeface="Arial" panose="020B0604020202020204" pitchFamily="34" charset="0"/>
                <a:cs typeface="Arial" panose="020B0604020202020204" pitchFamily="34" charset="0"/>
              </a:rPr>
              <a:t> Roll, Performance appraisal in the civil service. Belgrade, 2006.</a:t>
            </a:r>
            <a:endParaRPr lang="en-US" b="1" dirty="0">
              <a:solidFill>
                <a:schemeClr val="accent1">
                  <a:lumMod val="50000"/>
                </a:schemeClr>
              </a:solidFill>
              <a:latin typeface="Arial" panose="020B0604020202020204" pitchFamily="34" charset="0"/>
              <a:cs typeface="Arial" panose="020B0604020202020204" pitchFamily="34" charset="0"/>
            </a:endParaRPr>
          </a:p>
          <a:p>
            <a:pPr>
              <a:buFont typeface="Courier New" panose="02070309020205020404" pitchFamily="49" charset="0"/>
              <a:buChar char="o"/>
            </a:pPr>
            <a:r>
              <a:rPr lang="en-GB" b="1" dirty="0">
                <a:solidFill>
                  <a:schemeClr val="accent1">
                    <a:lumMod val="50000"/>
                  </a:schemeClr>
                </a:solidFill>
                <a:latin typeface="Arial" panose="020B0604020202020204" pitchFamily="34" charset="0"/>
                <a:cs typeface="Arial" panose="020B0604020202020204" pitchFamily="34" charset="0"/>
              </a:rPr>
              <a:t>Law on Civil service in Azerbaijan. 2001.Baku: Republic.</a:t>
            </a:r>
            <a:endParaRPr lang="en-US" b="1" dirty="0">
              <a:solidFill>
                <a:schemeClr val="accent1">
                  <a:lumMod val="50000"/>
                </a:schemeClr>
              </a:solidFill>
              <a:latin typeface="Arial" panose="020B0604020202020204" pitchFamily="34" charset="0"/>
              <a:cs typeface="Arial" panose="020B0604020202020204" pitchFamily="34" charset="0"/>
            </a:endParaRPr>
          </a:p>
          <a:p>
            <a:pPr>
              <a:buFont typeface="Courier New" panose="02070309020205020404" pitchFamily="49" charset="0"/>
              <a:buChar char="o"/>
            </a:pPr>
            <a:r>
              <a:rPr lang="en-GB" b="1" dirty="0">
                <a:solidFill>
                  <a:schemeClr val="accent1">
                    <a:lumMod val="50000"/>
                  </a:schemeClr>
                </a:solidFill>
                <a:latin typeface="Arial" panose="020B0604020202020204" pitchFamily="34" charset="0"/>
                <a:cs typeface="Arial" panose="020B0604020202020204" pitchFamily="34" charset="0"/>
              </a:rPr>
              <a:t>The rules on performance appraisal. 2014. Available at: &lt; </a:t>
            </a:r>
            <a:r>
              <a:rPr lang="en-GB" b="1" u="sng" dirty="0">
                <a:solidFill>
                  <a:schemeClr val="accent1">
                    <a:lumMod val="50000"/>
                  </a:schemeClr>
                </a:solidFill>
                <a:latin typeface="Arial" panose="020B0604020202020204" pitchFamily="34" charset="0"/>
                <a:cs typeface="Arial" panose="020B0604020202020204" pitchFamily="34" charset="0"/>
                <a:hlinkClick r:id="rId2"/>
              </a:rPr>
              <a:t>http://e-qanun.az/framework/27869</a:t>
            </a:r>
            <a:r>
              <a:rPr lang="en-GB" b="1" dirty="0">
                <a:solidFill>
                  <a:schemeClr val="accent1">
                    <a:lumMod val="50000"/>
                  </a:schemeClr>
                </a:solidFill>
                <a:latin typeface="Arial" panose="020B0604020202020204" pitchFamily="34" charset="0"/>
                <a:cs typeface="Arial" panose="020B0604020202020204" pitchFamily="34" charset="0"/>
              </a:rPr>
              <a:t> &gt; [Accessed 24 August 2019].</a:t>
            </a:r>
            <a:endParaRPr lang="en-US" b="1" dirty="0">
              <a:solidFill>
                <a:schemeClr val="accent1">
                  <a:lumMod val="50000"/>
                </a:schemeClr>
              </a:solidFill>
              <a:latin typeface="Arial" panose="020B0604020202020204" pitchFamily="34" charset="0"/>
              <a:cs typeface="Arial" panose="020B0604020202020204" pitchFamily="34" charset="0"/>
            </a:endParaRPr>
          </a:p>
          <a:p>
            <a:pPr>
              <a:buFont typeface="Courier New" panose="02070309020205020404" pitchFamily="49" charset="0"/>
              <a:buChar char="o"/>
            </a:pPr>
            <a:r>
              <a:rPr lang="en-GB" b="1" dirty="0">
                <a:solidFill>
                  <a:schemeClr val="accent1">
                    <a:lumMod val="50000"/>
                  </a:schemeClr>
                </a:solidFill>
                <a:latin typeface="Arial" panose="020B0604020202020204" pitchFamily="34" charset="0"/>
                <a:cs typeface="Arial" panose="020B0604020202020204" pitchFamily="34" charset="0"/>
              </a:rPr>
              <a:t>The annual report of Civil Service Commission on Performance Appraisal. 2014, 2015.Baku. </a:t>
            </a:r>
            <a:endParaRPr lang="en-US" b="1" dirty="0">
              <a:solidFill>
                <a:schemeClr val="accent1">
                  <a:lumMod val="50000"/>
                </a:schemeClr>
              </a:solidFill>
              <a:latin typeface="Arial" panose="020B0604020202020204" pitchFamily="34" charset="0"/>
              <a:cs typeface="Arial" panose="020B0604020202020204" pitchFamily="34" charset="0"/>
            </a:endParaRPr>
          </a:p>
          <a:p>
            <a:pPr>
              <a:buFont typeface="Courier New" panose="02070309020205020404" pitchFamily="49" charset="0"/>
              <a:buChar char="o"/>
            </a:pPr>
            <a:r>
              <a:rPr lang="en-GB" b="1" dirty="0">
                <a:solidFill>
                  <a:schemeClr val="accent1">
                    <a:lumMod val="50000"/>
                  </a:schemeClr>
                </a:solidFill>
                <a:latin typeface="Arial" panose="020B0604020202020204" pitchFamily="34" charset="0"/>
                <a:cs typeface="Arial" panose="020B0604020202020204" pitchFamily="34" charset="0"/>
              </a:rPr>
              <a:t>Public Administration Reform Fund. 2011. Manual on performance appraisal of civil servants and employees. Available at: &lt; </a:t>
            </a:r>
            <a:r>
              <a:rPr lang="en-GB" b="1" u="sng" dirty="0">
                <a:solidFill>
                  <a:schemeClr val="accent1">
                    <a:lumMod val="50000"/>
                  </a:schemeClr>
                </a:solidFill>
                <a:latin typeface="Arial" panose="020B0604020202020204" pitchFamily="34" charset="0"/>
                <a:cs typeface="Arial" panose="020B0604020202020204" pitchFamily="34" charset="0"/>
                <a:hlinkClick r:id="rId3"/>
              </a:rPr>
              <a:t>http://www.ads.gov.ba/v2/dox/POOE.pdf</a:t>
            </a:r>
            <a:r>
              <a:rPr lang="en-GB" b="1" dirty="0">
                <a:solidFill>
                  <a:schemeClr val="accent1">
                    <a:lumMod val="50000"/>
                  </a:schemeClr>
                </a:solidFill>
                <a:latin typeface="Arial" panose="020B0604020202020204" pitchFamily="34" charset="0"/>
                <a:cs typeface="Arial" panose="020B0604020202020204" pitchFamily="34" charset="0"/>
              </a:rPr>
              <a:t>&gt; [Accessed 24 August 2019].</a:t>
            </a:r>
            <a:endParaRPr lang="en-US" b="1" dirty="0">
              <a:solidFill>
                <a:schemeClr val="accent1">
                  <a:lumMod val="50000"/>
                </a:schemeClr>
              </a:solidFill>
              <a:latin typeface="Arial" panose="020B0604020202020204" pitchFamily="34" charset="0"/>
              <a:cs typeface="Arial" panose="020B0604020202020204" pitchFamily="34" charset="0"/>
            </a:endParaRPr>
          </a:p>
          <a:p>
            <a:endParaRPr lang="en-US" b="1" dirty="0"/>
          </a:p>
        </p:txBody>
      </p:sp>
    </p:spTree>
    <p:extLst>
      <p:ext uri="{BB962C8B-B14F-4D97-AF65-F5344CB8AC3E}">
        <p14:creationId xmlns:p14="http://schemas.microsoft.com/office/powerpoint/2010/main" val="582229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82295" y="394591"/>
            <a:ext cx="10960607" cy="769441"/>
          </a:xfrm>
          <a:prstGeom prst="rect">
            <a:avLst/>
          </a:prstGeom>
          <a:noFill/>
          <a:effectLst/>
          <a:scene3d>
            <a:camera prst="orthographicFront"/>
            <a:lightRig rig="threePt" dir="t"/>
          </a:scene3d>
          <a:sp3d/>
        </p:spPr>
        <p:txBody>
          <a:bodyPr wrap="square" lIns="91440" tIns="45720" rIns="91440" bIns="45720" anchor="ctr">
            <a:spAutoFit/>
          </a:bodyPr>
          <a:lstStyle/>
          <a:p>
            <a:pPr algn="ctr"/>
            <a:r>
              <a:rPr lang="en-US" sz="4400" b="1" dirty="0">
                <a:ln w="10541" cmpd="sng">
                  <a:solidFill>
                    <a:schemeClr val="accent1">
                      <a:shade val="88000"/>
                      <a:satMod val="110000"/>
                    </a:schemeClr>
                  </a:solidFill>
                  <a:prstDash val="solid"/>
                </a:ln>
                <a:solidFill>
                  <a:schemeClr val="tx2">
                    <a:lumMod val="50000"/>
                  </a:schemeClr>
                </a:solidFill>
                <a:latin typeface="Arial Black" panose="020B0A04020102020204" pitchFamily="34" charset="0"/>
                <a:cs typeface="Arial" panose="020B0604020202020204" pitchFamily="34" charset="0"/>
              </a:rPr>
              <a:t>Thank you for your attention!</a:t>
            </a:r>
          </a:p>
        </p:txBody>
      </p:sp>
      <p:sp>
        <p:nvSpPr>
          <p:cNvPr id="2" name="Rectangle 1"/>
          <p:cNvSpPr/>
          <p:nvPr/>
        </p:nvSpPr>
        <p:spPr>
          <a:xfrm>
            <a:off x="482295" y="4171330"/>
            <a:ext cx="4941916" cy="646331"/>
          </a:xfrm>
          <a:prstGeom prst="rect">
            <a:avLst/>
          </a:prstGeom>
        </p:spPr>
        <p:txBody>
          <a:bodyPr wrap="square">
            <a:spAutoFit/>
          </a:bodyPr>
          <a:lstStyle/>
          <a:p>
            <a:r>
              <a:rPr lang="az-Latn-AZ" sz="3600" b="1" dirty="0">
                <a:latin typeface="Arial Black" panose="020B0A04020102020204" pitchFamily="34" charset="0"/>
              </a:rPr>
              <a:t>Vuqar Askerov</a:t>
            </a:r>
          </a:p>
        </p:txBody>
      </p:sp>
      <p:sp>
        <p:nvSpPr>
          <p:cNvPr id="3" name="Rectangle 2"/>
          <p:cNvSpPr/>
          <p:nvPr/>
        </p:nvSpPr>
        <p:spPr>
          <a:xfrm>
            <a:off x="521521" y="4817661"/>
            <a:ext cx="5441077"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hlinkClick r:id="rId3"/>
              </a:rPr>
              <a:t>Email: v.askerov@dim.gov.az</a:t>
            </a:r>
            <a:endParaRPr lang="az-Latn-AZ"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9327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4" name="Google Shape;191;p12"/>
          <p:cNvSpPr txBox="1">
            <a:spLocks noGrp="1"/>
          </p:cNvSpPr>
          <p:nvPr>
            <p:ph type="body" idx="2"/>
          </p:nvPr>
        </p:nvSpPr>
        <p:spPr>
          <a:effectLst/>
        </p:spPr>
        <p:txBody>
          <a:bodyPr/>
          <a:lstStyle/>
          <a:p>
            <a:pPr marL="0" indent="0">
              <a:spcBef>
                <a:spcPct val="0"/>
              </a:spcBef>
              <a:spcAft>
                <a:spcPct val="0"/>
              </a:spcAft>
              <a:buClr>
                <a:srgbClr val="C7D3E6"/>
              </a:buClr>
              <a:buNone/>
            </a:pPr>
            <a:r>
              <a:rPr lang="az-Latn-AZ" altLang="az-Latn-AZ" sz="1600" i="1" dirty="0">
                <a:solidFill>
                  <a:srgbClr val="3F5378"/>
                </a:solidFill>
                <a:latin typeface="Roboto Condensed Light" charset="0"/>
                <a:cs typeface="Arial" panose="020B0604020202020204" pitchFamily="34" charset="0"/>
                <a:sym typeface="Roboto Condensed Light" charset="0"/>
              </a:rPr>
              <a:t> </a:t>
            </a:r>
          </a:p>
          <a:p>
            <a:pPr marL="0" indent="0">
              <a:spcBef>
                <a:spcPct val="0"/>
              </a:spcBef>
              <a:spcAft>
                <a:spcPct val="0"/>
              </a:spcAft>
              <a:buSzPts val="1100"/>
              <a:buNone/>
            </a:pPr>
            <a:endParaRPr lang="az-Latn-AZ" altLang="az-Latn-AZ" sz="1333" i="1" dirty="0">
              <a:solidFill>
                <a:srgbClr val="3F5378"/>
              </a:solidFill>
              <a:latin typeface="Roboto Condensed Light" charset="0"/>
              <a:cs typeface="Arial" panose="020B0604020202020204" pitchFamily="34" charset="0"/>
              <a:sym typeface="Roboto Condensed Light" charset="0"/>
            </a:endParaRPr>
          </a:p>
          <a:p>
            <a:pPr marL="0" indent="0">
              <a:spcBef>
                <a:spcPct val="0"/>
              </a:spcBef>
              <a:spcAft>
                <a:spcPct val="0"/>
              </a:spcAft>
              <a:buClr>
                <a:srgbClr val="C7D3E6"/>
              </a:buClr>
              <a:buNone/>
            </a:pPr>
            <a:endParaRPr lang="az-Latn-AZ" altLang="az-Latn-AZ" sz="1333" i="1" dirty="0">
              <a:solidFill>
                <a:srgbClr val="3F5378"/>
              </a:solidFill>
              <a:latin typeface="Roboto Condensed Light" charset="0"/>
              <a:cs typeface="Arial" panose="020B0604020202020204" pitchFamily="34" charset="0"/>
              <a:sym typeface="Roboto Condensed Light" charset="0"/>
            </a:endParaRPr>
          </a:p>
        </p:txBody>
      </p:sp>
      <p:sp>
        <p:nvSpPr>
          <p:cNvPr id="5" name="Right Arrow 4"/>
          <p:cNvSpPr/>
          <p:nvPr/>
        </p:nvSpPr>
        <p:spPr>
          <a:xfrm>
            <a:off x="49380" y="2903734"/>
            <a:ext cx="4096512" cy="2292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260350" prstMaterial="translucentPowder">
              <a:contourClr>
                <a:schemeClr val="bg1"/>
              </a:contourClr>
            </a:sp3d>
          </a:bodyPr>
          <a:lstStyle/>
          <a:p>
            <a:r>
              <a:rPr lang="az-Latn-AZ" sz="4000" b="1" dirty="0">
                <a:solidFill>
                  <a:schemeClr val="tx1"/>
                </a:solidFill>
              </a:rPr>
              <a:t>   HEADİNGS</a:t>
            </a:r>
            <a:endParaRPr lang="en-US" sz="4000" b="1" dirty="0">
              <a:solidFill>
                <a:schemeClr val="tx1"/>
              </a:solidFill>
            </a:endParaRPr>
          </a:p>
        </p:txBody>
      </p:sp>
      <p:sp>
        <p:nvSpPr>
          <p:cNvPr id="3" name="Rectangle 2"/>
          <p:cNvSpPr/>
          <p:nvPr/>
        </p:nvSpPr>
        <p:spPr>
          <a:xfrm>
            <a:off x="4364736" y="1972290"/>
            <a:ext cx="6595871" cy="3785652"/>
          </a:xfrm>
          <a:prstGeom prst="rect">
            <a:avLst/>
          </a:prstGeom>
        </p:spPr>
        <p:txBody>
          <a:bodyPr wrap="square">
            <a:spAutoFit/>
          </a:bodyPr>
          <a:lstStyle/>
          <a:p>
            <a:pPr marL="285750" indent="-285750">
              <a:buFont typeface="Wingdings" panose="05000000000000000000" pitchFamily="2" charset="2"/>
              <a:buChar char="Ø"/>
            </a:pPr>
            <a:r>
              <a:rPr lang="en-US" sz="2400" dirty="0">
                <a:solidFill>
                  <a:schemeClr val="tx2">
                    <a:lumMod val="75000"/>
                  </a:schemeClr>
                </a:solidFill>
                <a:latin typeface="Arial" panose="020B0604020202020204" pitchFamily="34" charset="0"/>
                <a:cs typeface="Arial" panose="020B0604020202020204" pitchFamily="34" charset="0"/>
              </a:rPr>
              <a:t>Introduction</a:t>
            </a:r>
          </a:p>
          <a:p>
            <a:pPr marL="285750" indent="-285750">
              <a:buFont typeface="Wingdings" panose="05000000000000000000" pitchFamily="2" charset="2"/>
              <a:buChar char="Ø"/>
            </a:pPr>
            <a:r>
              <a:rPr lang="en-US" sz="2400" dirty="0">
                <a:solidFill>
                  <a:schemeClr val="tx2">
                    <a:lumMod val="75000"/>
                  </a:schemeClr>
                </a:solidFill>
                <a:latin typeface="Arial" panose="020B0604020202020204" pitchFamily="34" charset="0"/>
                <a:cs typeface="Arial" panose="020B0604020202020204" pitchFamily="34" charset="0"/>
              </a:rPr>
              <a:t>Research method</a:t>
            </a:r>
          </a:p>
          <a:p>
            <a:pPr marL="285750" indent="-285750">
              <a:buFont typeface="Wingdings" panose="05000000000000000000" pitchFamily="2" charset="2"/>
              <a:buChar char="Ø"/>
            </a:pPr>
            <a:r>
              <a:rPr lang="en-US" sz="2400" dirty="0">
                <a:solidFill>
                  <a:schemeClr val="tx2">
                    <a:lumMod val="75000"/>
                  </a:schemeClr>
                </a:solidFill>
                <a:latin typeface="Arial" panose="020B0604020202020204" pitchFamily="34" charset="0"/>
                <a:cs typeface="Arial" panose="020B0604020202020204" pitchFamily="34" charset="0"/>
              </a:rPr>
              <a:t>Legal base on performance appraisal</a:t>
            </a:r>
          </a:p>
          <a:p>
            <a:pPr marL="285750" indent="-285750">
              <a:buFont typeface="Wingdings" panose="05000000000000000000" pitchFamily="2" charset="2"/>
              <a:buChar char="Ø"/>
            </a:pPr>
            <a:r>
              <a:rPr lang="en-US" sz="2400" dirty="0">
                <a:solidFill>
                  <a:schemeClr val="tx2">
                    <a:lumMod val="75000"/>
                  </a:schemeClr>
                </a:solidFill>
                <a:latin typeface="Arial" panose="020B0604020202020204" pitchFamily="34" charset="0"/>
                <a:cs typeface="Arial" panose="020B0604020202020204" pitchFamily="34" charset="0"/>
              </a:rPr>
              <a:t>Appraisal criteria</a:t>
            </a:r>
          </a:p>
          <a:p>
            <a:pPr marL="285750" indent="-285750">
              <a:buFont typeface="Wingdings" panose="05000000000000000000" pitchFamily="2" charset="2"/>
              <a:buChar char="Ø"/>
            </a:pPr>
            <a:r>
              <a:rPr lang="en-US" sz="2400" dirty="0">
                <a:solidFill>
                  <a:schemeClr val="tx2">
                    <a:lumMod val="75000"/>
                  </a:schemeClr>
                </a:solidFill>
                <a:latin typeface="Arial" panose="020B0604020202020204" pitchFamily="34" charset="0"/>
                <a:cs typeface="Arial" panose="020B0604020202020204" pitchFamily="34" charset="0"/>
              </a:rPr>
              <a:t>Consequences of appraisal</a:t>
            </a:r>
          </a:p>
          <a:p>
            <a:pPr marL="285750" indent="-285750">
              <a:buFont typeface="Wingdings" panose="05000000000000000000" pitchFamily="2" charset="2"/>
              <a:buChar char="Ø"/>
            </a:pPr>
            <a:r>
              <a:rPr lang="en-US" sz="2400" dirty="0">
                <a:solidFill>
                  <a:schemeClr val="tx2">
                    <a:lumMod val="75000"/>
                  </a:schemeClr>
                </a:solidFill>
                <a:latin typeface="Arial" panose="020B0604020202020204" pitchFamily="34" charset="0"/>
                <a:cs typeface="Arial" panose="020B0604020202020204" pitchFamily="34" charset="0"/>
              </a:rPr>
              <a:t>Obstacles of effective appraisal</a:t>
            </a:r>
          </a:p>
          <a:p>
            <a:pPr marL="285750" indent="-285750">
              <a:buFont typeface="Wingdings" panose="05000000000000000000" pitchFamily="2" charset="2"/>
              <a:buChar char="Ø"/>
            </a:pPr>
            <a:r>
              <a:rPr lang="en-US" sz="2400" dirty="0">
                <a:solidFill>
                  <a:schemeClr val="tx2">
                    <a:lumMod val="75000"/>
                  </a:schemeClr>
                </a:solidFill>
                <a:latin typeface="Arial" panose="020B0604020202020204" pitchFamily="34" charset="0"/>
                <a:cs typeface="Arial" panose="020B0604020202020204" pitchFamily="34" charset="0"/>
              </a:rPr>
              <a:t>Findings from the research and possible mistakes in the system</a:t>
            </a:r>
          </a:p>
          <a:p>
            <a:pPr marL="285750" indent="-285750">
              <a:buFont typeface="Wingdings" panose="05000000000000000000" pitchFamily="2" charset="2"/>
              <a:buChar char="Ø"/>
            </a:pPr>
            <a:r>
              <a:rPr lang="en-US" sz="2400" dirty="0">
                <a:solidFill>
                  <a:schemeClr val="tx2">
                    <a:lumMod val="75000"/>
                  </a:schemeClr>
                </a:solidFill>
                <a:latin typeface="Arial" panose="020B0604020202020204" pitchFamily="34" charset="0"/>
                <a:cs typeface="Arial" panose="020B0604020202020204" pitchFamily="34" charset="0"/>
              </a:rPr>
              <a:t>Challenges</a:t>
            </a:r>
          </a:p>
          <a:p>
            <a:pPr marL="285750" indent="-285750">
              <a:buFont typeface="Wingdings" panose="05000000000000000000" pitchFamily="2" charset="2"/>
              <a:buChar char="Ø"/>
            </a:pPr>
            <a:r>
              <a:rPr lang="en-US" sz="2400" dirty="0">
                <a:solidFill>
                  <a:schemeClr val="tx2">
                    <a:lumMod val="75000"/>
                  </a:schemeClr>
                </a:solidFill>
                <a:latin typeface="Arial" panose="020B0604020202020204" pitchFamily="34" charset="0"/>
                <a:cs typeface="Arial" panose="020B0604020202020204" pitchFamily="34" charset="0"/>
              </a:rPr>
              <a:t>Recommendations</a:t>
            </a:r>
          </a:p>
        </p:txBody>
      </p:sp>
    </p:spTree>
    <p:extLst>
      <p:ext uri="{BB962C8B-B14F-4D97-AF65-F5344CB8AC3E}">
        <p14:creationId xmlns:p14="http://schemas.microsoft.com/office/powerpoint/2010/main" val="4081323515"/>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952" y="547817"/>
            <a:ext cx="7901828" cy="1021600"/>
          </a:xfrm>
        </p:spPr>
        <p:txBody>
          <a:bodyPr>
            <a:normAutofit fontScale="90000"/>
          </a:bodyPr>
          <a:lstStyle/>
          <a:p>
            <a:r>
              <a:rPr lang="en-GB" dirty="0">
                <a:solidFill>
                  <a:schemeClr val="accent1">
                    <a:lumMod val="40000"/>
                    <a:lumOff val="60000"/>
                  </a:schemeClr>
                </a:solidFill>
              </a:rPr>
              <a:t>Performance assessment</a:t>
            </a:r>
            <a:endParaRPr lang="en-US" dirty="0">
              <a:solidFill>
                <a:schemeClr val="accent1">
                  <a:lumMod val="40000"/>
                  <a:lumOff val="60000"/>
                </a:schemeClr>
              </a:solidFill>
            </a:endParaRPr>
          </a:p>
        </p:txBody>
      </p:sp>
      <p:sp>
        <p:nvSpPr>
          <p:cNvPr id="3" name="Text Placeholder 2"/>
          <p:cNvSpPr>
            <a:spLocks noGrp="1"/>
          </p:cNvSpPr>
          <p:nvPr>
            <p:ph type="body" idx="1"/>
          </p:nvPr>
        </p:nvSpPr>
        <p:spPr>
          <a:xfrm>
            <a:off x="0" y="2782171"/>
            <a:ext cx="5590100" cy="2545733"/>
          </a:xfrm>
        </p:spPr>
        <p:txBody>
          <a:bodyPr/>
          <a:lstStyle/>
          <a:p>
            <a:r>
              <a:rPr lang="en-GB" dirty="0">
                <a:latin typeface="Arial" panose="020B0604020202020204" pitchFamily="34" charset="0"/>
                <a:cs typeface="Arial" panose="020B0604020202020204" pitchFamily="34" charset="0"/>
              </a:rPr>
              <a:t>Performance assessment is the systematic evaluation of the performance of employees and is applied to understand the abilities of a person for further growth and development. </a:t>
            </a:r>
            <a:endParaRPr lang="en-US" dirty="0">
              <a:latin typeface="Arial" panose="020B0604020202020204" pitchFamily="34" charset="0"/>
              <a:cs typeface="Arial" panose="020B0604020202020204" pitchFamily="34" charset="0"/>
            </a:endParaRPr>
          </a:p>
          <a:p>
            <a:endParaRPr lang="en-US" dirty="0"/>
          </a:p>
        </p:txBody>
      </p:sp>
      <p:graphicFrame>
        <p:nvGraphicFramePr>
          <p:cNvPr id="5" name="Diagram 4"/>
          <p:cNvGraphicFramePr/>
          <p:nvPr>
            <p:extLst>
              <p:ext uri="{D42A27DB-BD31-4B8C-83A1-F6EECF244321}">
                <p14:modId xmlns:p14="http://schemas.microsoft.com/office/powerpoint/2010/main" val="2928855682"/>
              </p:ext>
            </p:extLst>
          </p:nvPr>
        </p:nvGraphicFramePr>
        <p:xfrm>
          <a:off x="5861496" y="2050650"/>
          <a:ext cx="6098855" cy="3850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6564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725" y="2538248"/>
            <a:ext cx="9923907" cy="2443655"/>
          </a:xfrm>
        </p:spPr>
        <p:txBody>
          <a:bodyPr anchor="ctr" anchorCtr="0">
            <a:normAutofit fontScale="90000"/>
          </a:bodyPr>
          <a:lstStyle/>
          <a:p>
            <a:br>
              <a:rPr lang="az-Latn-AZ" sz="2400" dirty="0">
                <a:solidFill>
                  <a:schemeClr val="tx2">
                    <a:lumMod val="20000"/>
                    <a:lumOff val="80000"/>
                  </a:schemeClr>
                </a:solidFill>
                <a:latin typeface="Arial" panose="020B0604020202020204" pitchFamily="34" charset="0"/>
                <a:cs typeface="Arial" panose="020B0604020202020204" pitchFamily="34" charset="0"/>
              </a:rPr>
            </a:br>
            <a:r>
              <a:rPr lang="en-US" sz="2400" dirty="0">
                <a:solidFill>
                  <a:schemeClr val="tx2">
                    <a:lumMod val="20000"/>
                    <a:lumOff val="80000"/>
                  </a:schemeClr>
                </a:solidFill>
                <a:latin typeface="Arial" panose="020B0604020202020204" pitchFamily="34" charset="0"/>
                <a:cs typeface="Arial" panose="020B0604020202020204" pitchFamily="34" charset="0"/>
              </a:rPr>
              <a:t>Analyses the practice on performance appraisal over the five years </a:t>
            </a:r>
            <a:br>
              <a:rPr lang="az-Latn-AZ" sz="2400" dirty="0">
                <a:solidFill>
                  <a:schemeClr val="tx2">
                    <a:lumMod val="20000"/>
                    <a:lumOff val="80000"/>
                  </a:schemeClr>
                </a:solidFill>
                <a:latin typeface="Arial" panose="020B0604020202020204" pitchFamily="34" charset="0"/>
                <a:cs typeface="Arial" panose="020B0604020202020204" pitchFamily="34" charset="0"/>
              </a:rPr>
            </a:br>
            <a:br>
              <a:rPr lang="az-Latn-AZ" sz="2800" dirty="0">
                <a:solidFill>
                  <a:schemeClr val="tx2">
                    <a:lumMod val="20000"/>
                    <a:lumOff val="80000"/>
                  </a:schemeClr>
                </a:solidFill>
                <a:latin typeface="Arial" panose="020B0604020202020204" pitchFamily="34" charset="0"/>
                <a:cs typeface="Arial" panose="020B0604020202020204" pitchFamily="34" charset="0"/>
              </a:rPr>
            </a:br>
            <a:r>
              <a:rPr lang="en-GB" sz="2700" dirty="0">
                <a:solidFill>
                  <a:schemeClr val="accent1">
                    <a:lumMod val="60000"/>
                    <a:lumOff val="40000"/>
                  </a:schemeClr>
                </a:solidFill>
              </a:rPr>
              <a:t>The main aim of the research is to improve the effectiveness of performance appraisal and to provide the professional development of civil servants. </a:t>
            </a:r>
            <a:br>
              <a:rPr lang="en-US" sz="2800" dirty="0">
                <a:solidFill>
                  <a:schemeClr val="accent1">
                    <a:lumMod val="60000"/>
                    <a:lumOff val="40000"/>
                  </a:schemeClr>
                </a:solidFill>
                <a:latin typeface="Arial" panose="020B0604020202020204" pitchFamily="34" charset="0"/>
                <a:cs typeface="Arial" panose="020B0604020202020204" pitchFamily="34" charset="0"/>
              </a:rPr>
            </a:br>
            <a:r>
              <a:rPr lang="az-Latn-AZ" sz="2400" dirty="0">
                <a:latin typeface="Arial" panose="020B0604020202020204" pitchFamily="34" charset="0"/>
                <a:cs typeface="Arial" panose="020B0604020202020204" pitchFamily="34" charset="0"/>
              </a:rPr>
              <a:t>                                  </a:t>
            </a:r>
            <a:r>
              <a:rPr lang="az-Latn-AZ" sz="2400" dirty="0">
                <a:solidFill>
                  <a:schemeClr val="tx2">
                    <a:lumMod val="20000"/>
                    <a:lumOff val="80000"/>
                  </a:schemeClr>
                </a:solidFill>
                <a:latin typeface="Arial" panose="020B0604020202020204" pitchFamily="34" charset="0"/>
                <a:cs typeface="Arial" panose="020B0604020202020204" pitchFamily="34" charset="0"/>
              </a:rPr>
              <a:t> </a:t>
            </a:r>
            <a:br>
              <a:rPr lang="az-Latn-AZ" sz="2400" dirty="0">
                <a:solidFill>
                  <a:schemeClr val="tx2">
                    <a:lumMod val="20000"/>
                    <a:lumOff val="80000"/>
                  </a:schemeClr>
                </a:solidFill>
                <a:latin typeface="Arial" panose="020B0604020202020204" pitchFamily="34" charset="0"/>
                <a:cs typeface="Arial" panose="020B0604020202020204" pitchFamily="34" charset="0"/>
              </a:rPr>
            </a:br>
            <a:r>
              <a:rPr lang="en-US" sz="2400" b="1" dirty="0">
                <a:solidFill>
                  <a:schemeClr val="tx2">
                    <a:lumMod val="20000"/>
                    <a:lumOff val="80000"/>
                  </a:schemeClr>
                </a:solidFill>
                <a:latin typeface="Arial" panose="020B0604020202020204" pitchFamily="34" charset="0"/>
                <a:cs typeface="Arial" panose="020B0604020202020204" pitchFamily="34" charset="0"/>
              </a:rPr>
              <a:t>It presents:</a:t>
            </a:r>
            <a:br>
              <a:rPr lang="az-Latn-AZ" sz="2400" b="1" dirty="0">
                <a:solidFill>
                  <a:schemeClr val="tx2">
                    <a:lumMod val="20000"/>
                    <a:lumOff val="80000"/>
                  </a:schemeClr>
                </a:solidFill>
                <a:latin typeface="Arial" panose="020B0604020202020204" pitchFamily="34" charset="0"/>
                <a:cs typeface="Arial" panose="020B0604020202020204" pitchFamily="34" charset="0"/>
              </a:rPr>
            </a:br>
            <a:r>
              <a:rPr lang="en-US" sz="2400" dirty="0">
                <a:solidFill>
                  <a:schemeClr val="tx2">
                    <a:lumMod val="20000"/>
                    <a:lumOff val="80000"/>
                  </a:schemeClr>
                </a:solidFill>
                <a:latin typeface="Arial" panose="020B0604020202020204" pitchFamily="34" charset="0"/>
                <a:cs typeface="Arial" panose="020B0604020202020204" pitchFamily="34" charset="0"/>
              </a:rPr>
              <a:t>main problems</a:t>
            </a:r>
            <a:br>
              <a:rPr lang="en-US" sz="2400" dirty="0">
                <a:solidFill>
                  <a:schemeClr val="tx2">
                    <a:lumMod val="20000"/>
                    <a:lumOff val="80000"/>
                  </a:schemeClr>
                </a:solidFill>
                <a:latin typeface="Arial" panose="020B0604020202020204" pitchFamily="34" charset="0"/>
                <a:cs typeface="Arial" panose="020B0604020202020204" pitchFamily="34" charset="0"/>
              </a:rPr>
            </a:br>
            <a:r>
              <a:rPr lang="en-US" sz="2400" dirty="0">
                <a:solidFill>
                  <a:schemeClr val="tx2">
                    <a:lumMod val="20000"/>
                    <a:lumOff val="80000"/>
                  </a:schemeClr>
                </a:solidFill>
                <a:latin typeface="Arial" panose="020B0604020202020204" pitchFamily="34" charset="0"/>
                <a:cs typeface="Arial" panose="020B0604020202020204" pitchFamily="34" charset="0"/>
              </a:rPr>
              <a:t>mistakes </a:t>
            </a:r>
            <a:br>
              <a:rPr lang="en-US" sz="2400" dirty="0">
                <a:solidFill>
                  <a:schemeClr val="tx2">
                    <a:lumMod val="20000"/>
                    <a:lumOff val="80000"/>
                  </a:schemeClr>
                </a:solidFill>
                <a:latin typeface="Arial" panose="020B0604020202020204" pitchFamily="34" charset="0"/>
                <a:cs typeface="Arial" panose="020B0604020202020204" pitchFamily="34" charset="0"/>
              </a:rPr>
            </a:br>
            <a:r>
              <a:rPr lang="en-US" sz="2400" dirty="0">
                <a:solidFill>
                  <a:schemeClr val="tx2">
                    <a:lumMod val="20000"/>
                    <a:lumOff val="80000"/>
                  </a:schemeClr>
                </a:solidFill>
                <a:latin typeface="Arial" panose="020B0604020202020204" pitchFamily="34" charset="0"/>
                <a:cs typeface="Arial" panose="020B0604020202020204" pitchFamily="34" charset="0"/>
              </a:rPr>
              <a:t>challenges</a:t>
            </a:r>
            <a:br>
              <a:rPr lang="en-US" sz="2400" dirty="0">
                <a:solidFill>
                  <a:schemeClr val="tx2">
                    <a:lumMod val="20000"/>
                    <a:lumOff val="80000"/>
                  </a:schemeClr>
                </a:solidFill>
                <a:latin typeface="Arial" panose="020B0604020202020204" pitchFamily="34" charset="0"/>
                <a:cs typeface="Arial" panose="020B0604020202020204" pitchFamily="34" charset="0"/>
              </a:rPr>
            </a:br>
            <a:r>
              <a:rPr lang="en-US" sz="2400" dirty="0">
                <a:solidFill>
                  <a:schemeClr val="tx2">
                    <a:lumMod val="20000"/>
                    <a:lumOff val="80000"/>
                  </a:schemeClr>
                </a:solidFill>
                <a:latin typeface="Arial" panose="020B0604020202020204" pitchFamily="34" charset="0"/>
                <a:cs typeface="Arial" panose="020B0604020202020204" pitchFamily="34" charset="0"/>
              </a:rPr>
              <a:t>recommendations</a:t>
            </a:r>
            <a:br>
              <a:rPr lang="en-US" sz="6600" dirty="0">
                <a:solidFill>
                  <a:schemeClr val="tx2">
                    <a:lumMod val="20000"/>
                    <a:lumOff val="80000"/>
                  </a:schemeClr>
                </a:solidFill>
                <a:latin typeface="Arial" panose="020B0604020202020204" pitchFamily="34" charset="0"/>
                <a:cs typeface="Arial" panose="020B0604020202020204" pitchFamily="34" charset="0"/>
              </a:rPr>
            </a:br>
            <a:endParaRPr lang="en-US" dirty="0">
              <a:solidFill>
                <a:schemeClr val="tx2">
                  <a:lumMod val="20000"/>
                  <a:lumOff val="80000"/>
                </a:schemeClr>
              </a:solidFill>
            </a:endParaRPr>
          </a:p>
        </p:txBody>
      </p:sp>
      <p:sp>
        <p:nvSpPr>
          <p:cNvPr id="3" name="Content Placeholder 2"/>
          <p:cNvSpPr>
            <a:spLocks noGrp="1"/>
          </p:cNvSpPr>
          <p:nvPr>
            <p:ph idx="4294967295"/>
          </p:nvPr>
        </p:nvSpPr>
        <p:spPr>
          <a:xfrm>
            <a:off x="292608" y="182881"/>
            <a:ext cx="9427655" cy="1353312"/>
          </a:xfrm>
        </p:spPr>
        <p:txBody>
          <a:bodyPr/>
          <a:lstStyle/>
          <a:p>
            <a:pPr marL="0" indent="0" algn="ctr">
              <a:buNone/>
            </a:pPr>
            <a:endParaRPr lang="en-US" b="1" dirty="0"/>
          </a:p>
          <a:p>
            <a:pPr marL="0" indent="0" algn="ctr">
              <a:buNone/>
            </a:pPr>
            <a:r>
              <a:rPr lang="az-Latn-AZ" sz="4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THE AIM OF THE RESEARCH</a:t>
            </a:r>
          </a:p>
        </p:txBody>
      </p:sp>
    </p:spTree>
    <p:extLst>
      <p:ext uri="{BB962C8B-B14F-4D97-AF65-F5344CB8AC3E}">
        <p14:creationId xmlns:p14="http://schemas.microsoft.com/office/powerpoint/2010/main" val="1032897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82880" y="377952"/>
            <a:ext cx="10570464" cy="975360"/>
          </a:xfrm>
          <a:noFill/>
          <a:ln>
            <a:noFill/>
          </a:ln>
        </p:spPr>
        <p:style>
          <a:lnRef idx="1">
            <a:schemeClr val="accent6"/>
          </a:lnRef>
          <a:fillRef idx="2">
            <a:schemeClr val="accent6"/>
          </a:fillRef>
          <a:effectRef idx="1">
            <a:schemeClr val="accent6"/>
          </a:effectRef>
          <a:fontRef idx="minor">
            <a:schemeClr val="dk1"/>
          </a:fontRef>
        </p:style>
        <p:txBody>
          <a:bodyPr>
            <a:normAutofit fontScale="90000"/>
          </a:bodyPr>
          <a:lstStyle/>
          <a:p>
            <a:pPr algn="l"/>
            <a:r>
              <a:rPr lang="en-GB" b="1" dirty="0">
                <a:effectLst/>
              </a:rPr>
              <a:t>     </a:t>
            </a:r>
            <a:r>
              <a:rPr lang="az-Latn-AZ" b="1" dirty="0">
                <a:effectLst/>
              </a:rPr>
              <a:t>   </a:t>
            </a:r>
            <a:r>
              <a:rPr lang="en-GB" b="1" dirty="0">
                <a:effectLst/>
              </a:rPr>
              <a:t>Research method</a:t>
            </a:r>
            <a:endParaRPr lang="en-US" dirty="0"/>
          </a:p>
        </p:txBody>
      </p:sp>
      <p:sp>
        <p:nvSpPr>
          <p:cNvPr id="6" name="Content Placeholder 5"/>
          <p:cNvSpPr>
            <a:spLocks noGrp="1"/>
          </p:cNvSpPr>
          <p:nvPr>
            <p:ph idx="4294967295"/>
          </p:nvPr>
        </p:nvSpPr>
        <p:spPr>
          <a:xfrm>
            <a:off x="402336" y="2145793"/>
            <a:ext cx="7571232" cy="2865120"/>
          </a:xfrm>
        </p:spPr>
        <p:txBody>
          <a:bodyPr>
            <a:noAutofit/>
          </a:bodyPr>
          <a:lstStyle/>
          <a:p>
            <a:pPr marL="0" indent="0">
              <a:buNone/>
            </a:pPr>
            <a:r>
              <a:rPr lang="en-US" sz="3200" b="1" dirty="0">
                <a:solidFill>
                  <a:srgbClr val="00B0F0"/>
                </a:solidFill>
                <a:latin typeface="Arial" panose="020B0604020202020204" pitchFamily="34" charset="0"/>
                <a:cs typeface="Arial" panose="020B0604020202020204" pitchFamily="34" charset="0"/>
              </a:rPr>
              <a:t>Inductive method </a:t>
            </a:r>
            <a:r>
              <a:rPr lang="en-US" sz="2800" dirty="0">
                <a:solidFill>
                  <a:schemeClr val="tx2">
                    <a:lumMod val="20000"/>
                    <a:lumOff val="80000"/>
                  </a:schemeClr>
                </a:solidFill>
                <a:latin typeface="Arial" panose="020B0604020202020204" pitchFamily="34" charset="0"/>
                <a:cs typeface="Arial" panose="020B0604020202020204" pitchFamily="34" charset="0"/>
              </a:rPr>
              <a:t>be applied for analyzing the performance appraisal system</a:t>
            </a:r>
            <a:r>
              <a:rPr lang="az-Latn-AZ" sz="2800" dirty="0">
                <a:solidFill>
                  <a:schemeClr val="tx2">
                    <a:lumMod val="20000"/>
                    <a:lumOff val="80000"/>
                  </a:schemeClr>
                </a:solidFill>
                <a:latin typeface="Arial" panose="020B0604020202020204" pitchFamily="34" charset="0"/>
                <a:cs typeface="Arial" panose="020B0604020202020204" pitchFamily="34" charset="0"/>
              </a:rPr>
              <a:t>. </a:t>
            </a:r>
          </a:p>
          <a:p>
            <a:pPr marL="0" indent="0">
              <a:buNone/>
            </a:pPr>
            <a:r>
              <a:rPr lang="en-GB" sz="2800" dirty="0">
                <a:solidFill>
                  <a:schemeClr val="tx2">
                    <a:lumMod val="20000"/>
                    <a:lumOff val="80000"/>
                  </a:schemeClr>
                </a:solidFill>
                <a:latin typeface="Arial" panose="020B0604020202020204" pitchFamily="34" charset="0"/>
                <a:cs typeface="Arial" panose="020B0604020202020204" pitchFamily="34" charset="0"/>
              </a:rPr>
              <a:t>The</a:t>
            </a:r>
            <a:r>
              <a:rPr lang="az-Latn-AZ" sz="2800" dirty="0">
                <a:solidFill>
                  <a:schemeClr val="tx2">
                    <a:lumMod val="20000"/>
                    <a:lumOff val="80000"/>
                  </a:schemeClr>
                </a:solidFill>
                <a:latin typeface="Arial" panose="020B0604020202020204" pitchFamily="34" charset="0"/>
                <a:cs typeface="Arial" panose="020B0604020202020204" pitchFamily="34" charset="0"/>
              </a:rPr>
              <a:t> </a:t>
            </a:r>
            <a:r>
              <a:rPr lang="en-GB" sz="2800" dirty="0">
                <a:solidFill>
                  <a:schemeClr val="tx2">
                    <a:lumMod val="20000"/>
                    <a:lumOff val="80000"/>
                  </a:schemeClr>
                </a:solidFill>
                <a:latin typeface="Arial" panose="020B0604020202020204" pitchFamily="34" charset="0"/>
                <a:cs typeface="Arial" panose="020B0604020202020204" pitchFamily="34" charset="0"/>
              </a:rPr>
              <a:t>research generates meanings from the data set collected in order to identify patterns and relationships, and it based on learning from experience.</a:t>
            </a:r>
            <a:endParaRPr lang="en-US" sz="2800" dirty="0">
              <a:solidFill>
                <a:schemeClr val="tx2">
                  <a:lumMod val="20000"/>
                  <a:lumOff val="80000"/>
                </a:schemeClr>
              </a:solidFill>
              <a:latin typeface="Arial" panose="020B0604020202020204" pitchFamily="34" charset="0"/>
              <a:cs typeface="Arial" panose="020B0604020202020204" pitchFamily="34" charset="0"/>
            </a:endParaRPr>
          </a:p>
          <a:p>
            <a:pPr marL="0" indent="0" algn="just">
              <a:buNone/>
            </a:pPr>
            <a:r>
              <a:rPr lang="en-GB" dirty="0">
                <a:solidFill>
                  <a:schemeClr val="tx1">
                    <a:lumMod val="95000"/>
                    <a:lumOff val="5000"/>
                  </a:schemeClr>
                </a:solidFill>
                <a:latin typeface="Arial" panose="020B0604020202020204" pitchFamily="34" charset="0"/>
                <a:cs typeface="Arial" panose="020B0604020202020204" pitchFamily="34" charset="0"/>
              </a:rPr>
              <a:t>	</a:t>
            </a:r>
            <a:endParaRPr lang="en-US"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2124" y="2548128"/>
            <a:ext cx="3552613" cy="3122282"/>
          </a:xfrm>
          <a:prstGeom prst="rect">
            <a:avLst/>
          </a:prstGeom>
        </p:spPr>
      </p:pic>
    </p:spTree>
    <p:extLst>
      <p:ext uri="{BB962C8B-B14F-4D97-AF65-F5344CB8AC3E}">
        <p14:creationId xmlns:p14="http://schemas.microsoft.com/office/powerpoint/2010/main" val="1908344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9000" r="-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264" y="523433"/>
            <a:ext cx="8022336" cy="1021600"/>
          </a:xfrm>
          <a:ln>
            <a:noFill/>
          </a:ln>
          <a:effectLst>
            <a:glow rad="139700">
              <a:schemeClr val="accent6">
                <a:satMod val="175000"/>
                <a:alpha val="40000"/>
              </a:schemeClr>
            </a:glow>
          </a:effectLst>
        </p:spPr>
        <p:txBody>
          <a:bodyPr anchor="ctr">
            <a:normAutofit/>
          </a:bodyPr>
          <a:lstStyle/>
          <a:p>
            <a:r>
              <a:rPr lang="en-GB" sz="3600" b="1" dirty="0">
                <a:solidFill>
                  <a:schemeClr val="accent1">
                    <a:lumMod val="60000"/>
                    <a:lumOff val="40000"/>
                  </a:schemeClr>
                </a:solidFill>
                <a:effectLst/>
                <a:latin typeface="Arial" panose="020B0604020202020204" pitchFamily="34" charset="0"/>
                <a:cs typeface="Arial" panose="020B0604020202020204" pitchFamily="34" charset="0"/>
              </a:rPr>
              <a:t>Legal base on performance appraisal</a:t>
            </a:r>
            <a:endParaRPr lang="en-US" sz="36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type="body" idx="1"/>
          </p:nvPr>
        </p:nvSpPr>
        <p:spPr>
          <a:xfrm>
            <a:off x="121920" y="2050649"/>
            <a:ext cx="11972544" cy="4016775"/>
          </a:xfrm>
          <a:noFill/>
          <a:effectLst/>
        </p:spPr>
        <p:txBody>
          <a:bodyPr>
            <a:normAutofit/>
          </a:bodyPr>
          <a:lstStyle/>
          <a:p>
            <a:pPr algn="just">
              <a:buFont typeface="Wingdings" pitchFamily="2" charset="2"/>
              <a:buChar char="ü"/>
            </a:pPr>
            <a:endParaRPr lang="az-Latn-AZ" sz="2800" b="1" dirty="0">
              <a:solidFill>
                <a:schemeClr val="tx1"/>
              </a:solidFill>
              <a:latin typeface="+mn-lt"/>
            </a:endParaRPr>
          </a:p>
          <a:p>
            <a:pPr algn="just">
              <a:buFont typeface="Wingdings" pitchFamily="2" charset="2"/>
              <a:buChar char="ü"/>
            </a:pPr>
            <a:r>
              <a:rPr lang="az-Latn-AZ" sz="2800" b="1" dirty="0">
                <a:solidFill>
                  <a:schemeClr val="tx1"/>
                </a:solidFill>
                <a:latin typeface="+mn-lt"/>
              </a:rPr>
              <a:t>La</a:t>
            </a:r>
            <a:r>
              <a:rPr lang="en-US" sz="2800" b="1" dirty="0">
                <a:solidFill>
                  <a:schemeClr val="tx1"/>
                </a:solidFill>
                <a:latin typeface="+mn-lt"/>
              </a:rPr>
              <a:t>w on civil service Article 30-1</a:t>
            </a:r>
          </a:p>
          <a:p>
            <a:pPr algn="just">
              <a:buFont typeface="Wingdings" pitchFamily="2" charset="2"/>
              <a:buChar char="ü"/>
            </a:pPr>
            <a:r>
              <a:rPr lang="en-US" sz="2800" b="1" dirty="0">
                <a:solidFill>
                  <a:schemeClr val="tx1"/>
                </a:solidFill>
                <a:latin typeface="+mn-lt"/>
              </a:rPr>
              <a:t>Rules on Appraisal of Civil Servants</a:t>
            </a:r>
            <a:endParaRPr lang="az-Latn-AZ" sz="2800" b="1" dirty="0">
              <a:solidFill>
                <a:schemeClr val="tx1"/>
              </a:solidFill>
              <a:latin typeface="+mn-lt"/>
            </a:endParaRPr>
          </a:p>
          <a:p>
            <a:pPr marL="135464" indent="0" algn="just">
              <a:buNone/>
            </a:pPr>
            <a:endParaRPr lang="az-Latn-AZ" sz="2800" b="1" dirty="0"/>
          </a:p>
          <a:p>
            <a:pPr marL="135464" indent="0" algn="just">
              <a:buNone/>
            </a:pPr>
            <a:endParaRPr lang="en-US" sz="2800" b="1" dirty="0">
              <a:solidFill>
                <a:schemeClr val="tx1"/>
              </a:solidFill>
              <a:latin typeface="+mn-lt"/>
            </a:endParaRPr>
          </a:p>
          <a:p>
            <a:pPr marL="0" indent="0" algn="just">
              <a:buNone/>
            </a:pPr>
            <a:r>
              <a:rPr lang="az-Latn-AZ" sz="2800" dirty="0">
                <a:latin typeface="Arial" panose="020B0604020202020204" pitchFamily="34" charset="0"/>
                <a:cs typeface="Arial" panose="020B0604020202020204" pitchFamily="34" charset="0"/>
              </a:rPr>
              <a:t>T</a:t>
            </a:r>
            <a:r>
              <a:rPr lang="en-GB" sz="2800" dirty="0">
                <a:latin typeface="Arial" panose="020B0604020202020204" pitchFamily="34" charset="0"/>
                <a:cs typeface="Arial" panose="020B0604020202020204" pitchFamily="34" charset="0"/>
              </a:rPr>
              <a:t>he procedure must be conducted in an independent and impartial manner; instructions or directives with regard to the outcome of the appraisal by superiors are inadmissible</a:t>
            </a:r>
            <a:r>
              <a:rPr lang="az-Latn-AZ" sz="2800" dirty="0">
                <a:latin typeface="Arial" panose="020B0604020202020204" pitchFamily="34" charset="0"/>
                <a:cs typeface="Arial" panose="020B0604020202020204" pitchFamily="34" charset="0"/>
              </a:rPr>
              <a:t>.</a:t>
            </a:r>
            <a:endParaRPr lang="az-Latn-AZ" sz="2000" dirty="0">
              <a:solidFill>
                <a:schemeClr val="tx2">
                  <a:lumMod val="50000"/>
                </a:schemeClr>
              </a:solidFill>
              <a:latin typeface="Arial" panose="020B0604020202020204" pitchFamily="34" charset="0"/>
              <a:cs typeface="Arial" panose="020B0604020202020204" pitchFamily="34" charset="0"/>
            </a:endParaRPr>
          </a:p>
          <a:p>
            <a:pPr marL="0" indent="0" algn="just">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1932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br>
              <a:rPr lang="az-Latn-AZ" b="1" dirty="0">
                <a:effectLst/>
              </a:rPr>
            </a:br>
            <a:r>
              <a:rPr lang="en-GB" b="1" dirty="0">
                <a:solidFill>
                  <a:schemeClr val="accent1">
                    <a:lumMod val="60000"/>
                    <a:lumOff val="40000"/>
                  </a:schemeClr>
                </a:solidFill>
                <a:effectLst/>
              </a:rPr>
              <a:t>Appraisal criteria</a:t>
            </a:r>
            <a:br>
              <a:rPr lang="en-US" dirty="0">
                <a:effectLst/>
              </a:rPr>
            </a:br>
            <a:endParaRPr lang="en-US" b="1" dirty="0"/>
          </a:p>
        </p:txBody>
      </p:sp>
      <p:sp>
        <p:nvSpPr>
          <p:cNvPr id="9" name="Content Placeholder 8"/>
          <p:cNvSpPr>
            <a:spLocks noGrp="1"/>
          </p:cNvSpPr>
          <p:nvPr>
            <p:ph type="body" idx="1"/>
          </p:nvPr>
        </p:nvSpPr>
        <p:spPr/>
        <p:txBody>
          <a:bodyPr>
            <a:normAutofit lnSpcReduction="10000"/>
          </a:bodyPr>
          <a:lstStyle/>
          <a:p>
            <a:pPr marL="0" indent="0">
              <a:buNone/>
            </a:pPr>
            <a:r>
              <a:rPr lang="en-GB" sz="3600" b="1" dirty="0">
                <a:solidFill>
                  <a:schemeClr val="tx1"/>
                </a:solidFill>
                <a:latin typeface="+mn-lt"/>
              </a:rPr>
              <a:t>In Azerbaijan the system based:</a:t>
            </a:r>
            <a:endParaRPr lang="az-Latn-AZ" sz="3600" b="1" dirty="0">
              <a:solidFill>
                <a:schemeClr val="tx1"/>
              </a:solidFill>
              <a:latin typeface="+mn-lt"/>
            </a:endParaRPr>
          </a:p>
          <a:p>
            <a:pPr marL="0" indent="0">
              <a:buNone/>
            </a:pPr>
            <a:endParaRPr lang="en-GB" sz="3600" b="1" dirty="0">
              <a:solidFill>
                <a:schemeClr val="tx1"/>
              </a:solidFill>
              <a:latin typeface="+mn-lt"/>
            </a:endParaRPr>
          </a:p>
          <a:p>
            <a:pPr marL="0" indent="0">
              <a:buNone/>
            </a:pPr>
            <a:r>
              <a:rPr lang="en-GB" sz="3600" dirty="0">
                <a:solidFill>
                  <a:schemeClr val="tx1"/>
                </a:solidFill>
                <a:latin typeface="+mn-lt"/>
              </a:rPr>
              <a:t>- on results achieved </a:t>
            </a:r>
            <a:r>
              <a:rPr lang="en-GB" sz="3600" dirty="0"/>
              <a:t> </a:t>
            </a:r>
          </a:p>
          <a:p>
            <a:pPr marL="0" indent="0">
              <a:buNone/>
            </a:pPr>
            <a:r>
              <a:rPr lang="en-GB" sz="3600" dirty="0">
                <a:solidFill>
                  <a:schemeClr val="tx1"/>
                </a:solidFill>
                <a:latin typeface="+mn-lt"/>
              </a:rPr>
              <a:t>- competence oriented</a:t>
            </a:r>
            <a:endParaRPr lang="az-Latn-AZ" sz="3600" dirty="0">
              <a:solidFill>
                <a:schemeClr val="tx1"/>
              </a:solidFill>
              <a:latin typeface="+mn-lt"/>
            </a:endParaRPr>
          </a:p>
          <a:p>
            <a:pPr marL="0" indent="0" algn="just">
              <a:buNone/>
            </a:pPr>
            <a:r>
              <a:rPr lang="az-Latn-AZ" sz="2800" dirty="0">
                <a:solidFill>
                  <a:schemeClr val="tx1"/>
                </a:solidFill>
                <a:latin typeface="+mn-lt"/>
              </a:rPr>
              <a:t>      </a:t>
            </a:r>
            <a:r>
              <a:rPr lang="en-GB" sz="2800" dirty="0">
                <a:solidFill>
                  <a:schemeClr val="tx1"/>
                </a:solidFill>
                <a:latin typeface="+mn-lt"/>
              </a:rPr>
              <a:t>      </a:t>
            </a:r>
            <a:endParaRPr lang="en-US" sz="2800" dirty="0">
              <a:solidFill>
                <a:schemeClr val="tx1"/>
              </a:solidFill>
            </a:endParaRPr>
          </a:p>
        </p:txBody>
      </p:sp>
      <p:pic>
        <p:nvPicPr>
          <p:cNvPr id="1026" name="Picture 2" descr="İ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3968074" y="707084"/>
            <a:ext cx="9150381" cy="32969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6276" y="1680192"/>
            <a:ext cx="5370508" cy="4002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164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952" y="85345"/>
            <a:ext cx="9485376" cy="1450848"/>
          </a:xfrm>
        </p:spPr>
        <p:txBody>
          <a:bodyPr anchor="t">
            <a:normAutofit fontScale="90000"/>
          </a:bodyPr>
          <a:lstStyle/>
          <a:p>
            <a:pPr algn="ctr"/>
            <a:r>
              <a:rPr lang="en-GB" b="1" dirty="0">
                <a:effectLst/>
              </a:rPr>
              <a:t>Obstacles to effective</a:t>
            </a:r>
            <a:r>
              <a:rPr lang="az-Latn-AZ" b="1" dirty="0">
                <a:effectLst/>
              </a:rPr>
              <a:t> </a:t>
            </a:r>
            <a:r>
              <a:rPr lang="en-GB" b="1" dirty="0">
                <a:effectLst/>
              </a:rPr>
              <a:t>appraisal</a:t>
            </a:r>
            <a:br>
              <a:rPr lang="en-US" dirty="0">
                <a:effectLst/>
              </a:rPr>
            </a:br>
            <a:endParaRPr lang="en-US" dirty="0"/>
          </a:p>
        </p:txBody>
      </p:sp>
      <p:sp>
        <p:nvSpPr>
          <p:cNvPr id="3" name="Content Placeholder 2"/>
          <p:cNvSpPr>
            <a:spLocks noGrp="1"/>
          </p:cNvSpPr>
          <p:nvPr>
            <p:ph idx="4294967295"/>
          </p:nvPr>
        </p:nvSpPr>
        <p:spPr>
          <a:xfrm>
            <a:off x="0" y="1536193"/>
            <a:ext cx="10009632" cy="4829683"/>
          </a:xfrm>
          <a:noFill/>
        </p:spPr>
        <p:txBody>
          <a:bodyPr>
            <a:normAutofit/>
          </a:bodyPr>
          <a:lstStyle/>
          <a:p>
            <a:pPr marL="0" indent="0" algn="ctr">
              <a:buNone/>
            </a:pPr>
            <a:endParaRPr lang="en-GB" sz="2400" dirty="0">
              <a:solidFill>
                <a:schemeClr val="tx2">
                  <a:lumMod val="20000"/>
                  <a:lumOff val="80000"/>
                </a:schemeClr>
              </a:solidFill>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r>
              <a:rPr lang="en-GB" sz="2400" b="1" dirty="0">
                <a:solidFill>
                  <a:schemeClr val="tx2">
                    <a:lumMod val="20000"/>
                    <a:lumOff val="80000"/>
                  </a:schemeClr>
                </a:solidFill>
                <a:latin typeface="Arial" panose="020B0604020202020204" pitchFamily="34" charset="0"/>
                <a:cs typeface="Arial" panose="020B0604020202020204" pitchFamily="34" charset="0"/>
              </a:rPr>
              <a:t>The biggest obstacles are :</a:t>
            </a:r>
            <a:endParaRPr lang="az-Latn-AZ" sz="2400" b="1" dirty="0">
              <a:solidFill>
                <a:schemeClr val="tx2">
                  <a:lumMod val="20000"/>
                  <a:lumOff val="80000"/>
                </a:schemeClr>
              </a:solidFill>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endParaRPr lang="en-GB" sz="2400" b="1" dirty="0">
              <a:solidFill>
                <a:schemeClr val="tx2">
                  <a:lumMod val="20000"/>
                  <a:lumOff val="80000"/>
                </a:schemeClr>
              </a:solidFill>
              <a:latin typeface="Arial" panose="020B0604020202020204" pitchFamily="34" charset="0"/>
              <a:cs typeface="Arial" panose="020B0604020202020204" pitchFamily="34" charset="0"/>
            </a:endParaRPr>
          </a:p>
          <a:p>
            <a:pPr>
              <a:lnSpc>
                <a:spcPct val="100000"/>
              </a:lnSpc>
              <a:spcBef>
                <a:spcPts val="0"/>
              </a:spcBef>
              <a:spcAft>
                <a:spcPts val="0"/>
              </a:spcAft>
              <a:buFontTx/>
              <a:buChar char="-"/>
            </a:pPr>
            <a:r>
              <a:rPr lang="en-GB" sz="2400" b="1" u="sng" dirty="0">
                <a:solidFill>
                  <a:schemeClr val="accent1">
                    <a:lumMod val="40000"/>
                    <a:lumOff val="60000"/>
                  </a:schemeClr>
                </a:solidFill>
                <a:latin typeface="Arial" panose="020B0604020202020204" pitchFamily="34" charset="0"/>
                <a:cs typeface="Arial" panose="020B0604020202020204" pitchFamily="34" charset="0"/>
              </a:rPr>
              <a:t> the reluctance</a:t>
            </a:r>
            <a:endParaRPr lang="az-Latn-AZ" sz="2400" b="1" u="sng" dirty="0">
              <a:solidFill>
                <a:schemeClr val="accent1">
                  <a:lumMod val="40000"/>
                  <a:lumOff val="60000"/>
                </a:schemeClr>
              </a:solidFill>
              <a:latin typeface="Arial" panose="020B0604020202020204" pitchFamily="34" charset="0"/>
              <a:cs typeface="Arial" panose="020B0604020202020204" pitchFamily="34" charset="0"/>
            </a:endParaRPr>
          </a:p>
          <a:p>
            <a:pPr>
              <a:lnSpc>
                <a:spcPct val="100000"/>
              </a:lnSpc>
              <a:spcBef>
                <a:spcPts val="0"/>
              </a:spcBef>
              <a:spcAft>
                <a:spcPts val="0"/>
              </a:spcAft>
              <a:buFontTx/>
              <a:buChar char="-"/>
            </a:pPr>
            <a:endParaRPr lang="en-GB" sz="2400" b="1" u="sng" dirty="0">
              <a:solidFill>
                <a:schemeClr val="accent1">
                  <a:lumMod val="40000"/>
                  <a:lumOff val="60000"/>
                </a:schemeClr>
              </a:solidFill>
              <a:latin typeface="Arial" panose="020B0604020202020204" pitchFamily="34" charset="0"/>
              <a:cs typeface="Arial" panose="020B0604020202020204" pitchFamily="34" charset="0"/>
            </a:endParaRPr>
          </a:p>
          <a:p>
            <a:pPr>
              <a:lnSpc>
                <a:spcPct val="100000"/>
              </a:lnSpc>
              <a:spcBef>
                <a:spcPts val="0"/>
              </a:spcBef>
              <a:spcAft>
                <a:spcPts val="0"/>
              </a:spcAft>
              <a:buFontTx/>
              <a:buChar char="-"/>
            </a:pPr>
            <a:r>
              <a:rPr lang="en-GB" sz="2400" b="1" u="sng" dirty="0">
                <a:solidFill>
                  <a:schemeClr val="accent1">
                    <a:lumMod val="40000"/>
                    <a:lumOff val="60000"/>
                  </a:schemeClr>
                </a:solidFill>
                <a:latin typeface="Arial" panose="020B0604020202020204" pitchFamily="34" charset="0"/>
                <a:cs typeface="Arial" panose="020B0604020202020204" pitchFamily="34" charset="0"/>
              </a:rPr>
              <a:t> inability of superiors to conduct the appraisal, </a:t>
            </a:r>
            <a:r>
              <a:rPr lang="en-GB" sz="2400" b="1" dirty="0">
                <a:solidFill>
                  <a:schemeClr val="tx2">
                    <a:lumMod val="20000"/>
                    <a:lumOff val="80000"/>
                  </a:schemeClr>
                </a:solidFill>
                <a:latin typeface="Arial" panose="020B0604020202020204" pitchFamily="34" charset="0"/>
                <a:cs typeface="Arial" panose="020B0604020202020204" pitchFamily="34" charset="0"/>
              </a:rPr>
              <a:t>especially the interview, adequately and in a responsible manner. </a:t>
            </a:r>
          </a:p>
          <a:p>
            <a:pPr marL="0" indent="0" algn="ctr">
              <a:buNone/>
            </a:pPr>
            <a:endParaRPr lang="en-GB" sz="6000" dirty="0">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4272" y="1438656"/>
            <a:ext cx="3157728" cy="4288858"/>
          </a:xfrm>
          <a:prstGeom prst="rect">
            <a:avLst/>
          </a:prstGeom>
        </p:spPr>
      </p:pic>
    </p:spTree>
    <p:extLst>
      <p:ext uri="{BB962C8B-B14F-4D97-AF65-F5344CB8AC3E}">
        <p14:creationId xmlns:p14="http://schemas.microsoft.com/office/powerpoint/2010/main" val="3443535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96" y="124902"/>
            <a:ext cx="11558015" cy="1099741"/>
          </a:xfrm>
          <a:effectLst/>
        </p:spPr>
        <p:txBody>
          <a:bodyPr>
            <a:normAutofit fontScale="90000"/>
          </a:bodyPr>
          <a:lstStyle/>
          <a:p>
            <a:r>
              <a:rPr lang="en-GB" sz="3600" dirty="0">
                <a:solidFill>
                  <a:schemeClr val="accent2">
                    <a:lumMod val="50000"/>
                  </a:schemeClr>
                </a:solidFill>
                <a:effectLst/>
              </a:rPr>
              <a:t>A checklist of these difficulties could  include  the following  items: </a:t>
            </a:r>
            <a:br>
              <a:rPr lang="en-US" sz="3600" dirty="0">
                <a:solidFill>
                  <a:schemeClr val="accent2">
                    <a:lumMod val="50000"/>
                  </a:schemeClr>
                </a:solidFill>
                <a:effectLst/>
              </a:rPr>
            </a:br>
            <a:endParaRPr lang="en-US" sz="3600" dirty="0">
              <a:solidFill>
                <a:schemeClr val="accent2">
                  <a:lumMod val="50000"/>
                </a:schemeClr>
              </a:solidFill>
            </a:endParaRPr>
          </a:p>
        </p:txBody>
      </p:sp>
      <p:sp>
        <p:nvSpPr>
          <p:cNvPr id="3" name="Content Placeholder 2"/>
          <p:cNvSpPr>
            <a:spLocks noGrp="1"/>
          </p:cNvSpPr>
          <p:nvPr>
            <p:ph sz="half" idx="1"/>
          </p:nvPr>
        </p:nvSpPr>
        <p:spPr>
          <a:xfrm>
            <a:off x="4563836" y="1224644"/>
            <a:ext cx="7506243" cy="5499714"/>
          </a:xfrm>
        </p:spPr>
        <p:txBody>
          <a:bodyPr>
            <a:normAutofit/>
          </a:bodyPr>
          <a:lstStyle/>
          <a:p>
            <a:pPr marL="0" indent="0">
              <a:buNone/>
            </a:pPr>
            <a:endParaRPr lang="en-GB" sz="3200" dirty="0">
              <a:cs typeface="Arial" panose="020B0604020202020204" pitchFamily="34" charset="0"/>
            </a:endParaRPr>
          </a:p>
          <a:p>
            <a:pPr>
              <a:buFont typeface="Arial" panose="020B0604020202020204" pitchFamily="34" charset="0"/>
              <a:buChar char="•"/>
            </a:pPr>
            <a:r>
              <a:rPr lang="en-GB" sz="3200" dirty="0">
                <a:solidFill>
                  <a:schemeClr val="accent1">
                    <a:lumMod val="50000"/>
                  </a:schemeClr>
                </a:solidFill>
                <a:latin typeface="Arial" panose="020B0604020202020204" pitchFamily="34" charset="0"/>
                <a:cs typeface="Arial" panose="020B0604020202020204" pitchFamily="34" charset="0"/>
              </a:rPr>
              <a:t>Appraisal should not be influenced by subjective feelings of the evaluator </a:t>
            </a:r>
          </a:p>
          <a:p>
            <a:pPr>
              <a:buFont typeface="Arial" panose="020B0604020202020204" pitchFamily="34" charset="0"/>
              <a:buChar char="•"/>
            </a:pPr>
            <a:r>
              <a:rPr lang="en-GB" sz="3200" dirty="0">
                <a:solidFill>
                  <a:schemeClr val="accent1">
                    <a:lumMod val="50000"/>
                  </a:schemeClr>
                </a:solidFill>
                <a:latin typeface="Arial" panose="020B0604020202020204" pitchFamily="34" charset="0"/>
                <a:cs typeface="Arial" panose="020B0604020202020204" pitchFamily="34" charset="0"/>
              </a:rPr>
              <a:t> It should not reflect on the entire appraisal </a:t>
            </a:r>
          </a:p>
          <a:p>
            <a:pPr>
              <a:buFont typeface="Arial" panose="020B0604020202020204" pitchFamily="34" charset="0"/>
              <a:buChar char="•"/>
            </a:pPr>
            <a:r>
              <a:rPr lang="en-GB" sz="3200" dirty="0">
                <a:solidFill>
                  <a:schemeClr val="accent1">
                    <a:lumMod val="50000"/>
                  </a:schemeClr>
                </a:solidFill>
                <a:latin typeface="Arial" panose="020B0604020202020204" pitchFamily="34" charset="0"/>
                <a:cs typeface="Arial" panose="020B0604020202020204" pitchFamily="34" charset="0"/>
              </a:rPr>
              <a:t>Appraisal should focus on performance and not on anything else</a:t>
            </a:r>
          </a:p>
          <a:p>
            <a:pPr>
              <a:buFont typeface="Arial" panose="020B0604020202020204" pitchFamily="34" charset="0"/>
              <a:buChar char="•"/>
            </a:pPr>
            <a:endParaRPr lang="en-GB" sz="3200" dirty="0">
              <a:solidFill>
                <a:schemeClr val="tx1"/>
              </a:solidFill>
              <a:latin typeface="+mn-lt"/>
            </a:endParaRPr>
          </a:p>
          <a:p>
            <a:pPr marL="0" indent="0" algn="just">
              <a:buNone/>
            </a:pPr>
            <a:endParaRPr lang="en-US" sz="2000" dirty="0">
              <a:solidFill>
                <a:schemeClr val="tx1"/>
              </a:solidFill>
              <a:latin typeface="+mn-lt"/>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69521" y="1224643"/>
            <a:ext cx="3037115" cy="4514850"/>
          </a:xfrm>
        </p:spPr>
      </p:pic>
    </p:spTree>
    <p:extLst>
      <p:ext uri="{BB962C8B-B14F-4D97-AF65-F5344CB8AC3E}">
        <p14:creationId xmlns:p14="http://schemas.microsoft.com/office/powerpoint/2010/main" val="2348682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934CB3-A97C-40D1-8D7D-5211E1C57C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4E3864-550F-4194-BC9D-CCA442A52D0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8F871927-9856-4138-B7A7-125C4AA7EF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0</TotalTime>
  <Words>3807</Words>
  <Application>Microsoft Office PowerPoint</Application>
  <PresentationFormat>Widescreen</PresentationFormat>
  <Paragraphs>169</Paragraphs>
  <Slides>16</Slides>
  <Notes>14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16</vt:i4>
      </vt:variant>
    </vt:vector>
  </HeadingPairs>
  <TitlesOfParts>
    <vt:vector size="32" baseType="lpstr">
      <vt:lpstr>Arial</vt:lpstr>
      <vt:lpstr>Arial Black</vt:lpstr>
      <vt:lpstr>Arial Rounded MT Bold</vt:lpstr>
      <vt:lpstr>Arvo</vt:lpstr>
      <vt:lpstr>Berlin Sans FB</vt:lpstr>
      <vt:lpstr>Calibri</vt:lpstr>
      <vt:lpstr>Courier New</vt:lpstr>
      <vt:lpstr>Eras Bold ITC</vt:lpstr>
      <vt:lpstr>Roboto Condensed</vt:lpstr>
      <vt:lpstr>Roboto Condensed Light</vt:lpstr>
      <vt:lpstr>Rockwell</vt:lpstr>
      <vt:lpstr>Tw Cen MT</vt:lpstr>
      <vt:lpstr>Tw Cen MT Condensed</vt:lpstr>
      <vt:lpstr>Wingdings</vt:lpstr>
      <vt:lpstr>Wingdings 3</vt:lpstr>
      <vt:lpstr>Integral</vt:lpstr>
      <vt:lpstr>Performance Assessment in civil service in Azerbaijan:  practice, problems and challenges</vt:lpstr>
      <vt:lpstr>PowerPoint Presentation</vt:lpstr>
      <vt:lpstr>Performance assessment</vt:lpstr>
      <vt:lpstr> Analyses the practice on performance appraisal over the five years   The main aim of the research is to improve the effectiveness of performance appraisal and to provide the professional development of civil servants.                                      It presents: main problems mistakes  challenges recommendations </vt:lpstr>
      <vt:lpstr>        Research method</vt:lpstr>
      <vt:lpstr>Legal base on performance appraisal</vt:lpstr>
      <vt:lpstr> Appraisal criteria </vt:lpstr>
      <vt:lpstr>Obstacles to effective appraisal </vt:lpstr>
      <vt:lpstr>A checklist of these difficulties could  include  the following  items:  </vt:lpstr>
      <vt:lpstr> Findings </vt:lpstr>
      <vt:lpstr> Possible mistakes </vt:lpstr>
      <vt:lpstr> </vt:lpstr>
      <vt:lpstr>   Recommendations</vt:lpstr>
      <vt:lpstr>   Recommendations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2019-08-27T13:29:14Z</dcterms:created>
  <dcterms:modified xsi:type="dcterms:W3CDTF">2019-09-26T06:54:12Z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