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714488"/>
            <a:ext cx="7786742" cy="278608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5200" b="1" i="1" dirty="0" smtClean="0"/>
              <a:t>System of efficiency evaluation of administrative civil servants of the Republic of Kazakhstan</a:t>
            </a:r>
            <a:endParaRPr lang="ru-RU" sz="5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Kazakhstan has passed </a:t>
            </a:r>
            <a:r>
              <a:rPr lang="en-US" b="1" dirty="0" smtClean="0"/>
              <a:t>TWO </a:t>
            </a:r>
            <a:r>
              <a:rPr lang="en-US" dirty="0" smtClean="0"/>
              <a:t>stages of modernization: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The first modernization</a:t>
            </a:r>
            <a:r>
              <a:rPr lang="en-US" dirty="0" smtClean="0"/>
              <a:t> of Kazakhstan took place a quarter century ago on the ruins of the USSR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The second modernization </a:t>
            </a:r>
            <a:r>
              <a:rPr lang="en-US" dirty="0" smtClean="0"/>
              <a:t>began in 1997 with the adoption of Strategy-2030 and the creation of a new capital of Astana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Law of the Republic of Kazakhstan "On Civil Service", adopted in 1999 was the first of a kind in the post-Soviet area, and initiated this consistent reform</a:t>
            </a:r>
            <a:endParaRPr lang="ru-RU" dirty="0" smtClean="0"/>
          </a:p>
          <a:p>
            <a:endParaRPr lang="en-US" dirty="0" smtClean="0"/>
          </a:p>
          <a:p>
            <a:r>
              <a:rPr lang="en-US" dirty="0" smtClean="0"/>
              <a:t>An authorized body - </a:t>
            </a:r>
            <a:r>
              <a:rPr lang="en-US" b="1" dirty="0" smtClean="0"/>
              <a:t>the Agency of the Republic of Kazakhstan for Civil Service Affairs </a:t>
            </a:r>
            <a:r>
              <a:rPr lang="en-US" dirty="0" smtClean="0"/>
              <a:t>- was established, its role was to pursue a unified policy in the civil service sphere</a:t>
            </a:r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next major stage of reform took place in 2013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8159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evaluation of civil servants effectiveness was introduced </a:t>
            </a:r>
            <a:r>
              <a:rPr lang="en-US" b="1" dirty="0" smtClean="0"/>
              <a:t>for the first time</a:t>
            </a:r>
          </a:p>
          <a:p>
            <a:r>
              <a:rPr lang="en-US" dirty="0" smtClean="0"/>
              <a:t>The implementation of </a:t>
            </a:r>
            <a:r>
              <a:rPr lang="en-US" b="1" dirty="0" smtClean="0"/>
              <a:t>observers and experts institution</a:t>
            </a:r>
            <a:r>
              <a:rPr lang="en-US" dirty="0" smtClean="0"/>
              <a:t> led to the transparent and open selection for civil service</a:t>
            </a:r>
          </a:p>
          <a:p>
            <a:r>
              <a:rPr lang="en-US" dirty="0" smtClean="0"/>
              <a:t>The posts of </a:t>
            </a:r>
            <a:r>
              <a:rPr lang="en-US" b="1" dirty="0" smtClean="0"/>
              <a:t>"senior" civil servants </a:t>
            </a:r>
            <a:r>
              <a:rPr lang="en-US" dirty="0" smtClean="0"/>
              <a:t>have been introduced</a:t>
            </a:r>
          </a:p>
          <a:p>
            <a:r>
              <a:rPr lang="en-US" dirty="0" smtClean="0"/>
              <a:t>The number of political employees has been reduced by </a:t>
            </a:r>
            <a:r>
              <a:rPr lang="en-US" b="1" dirty="0" smtClean="0"/>
              <a:t>8 times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Since the beginning of 2016, the new Law "On Public Service of the Republic of Kazakhstan" has entered into force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procedure for entering the civil service by introducing </a:t>
            </a:r>
            <a:r>
              <a:rPr lang="en-US" b="1" dirty="0" smtClean="0"/>
              <a:t>a three-level recruiting system </a:t>
            </a:r>
            <a:r>
              <a:rPr lang="en-US" dirty="0" smtClean="0"/>
              <a:t>and application of a competence approach</a:t>
            </a:r>
          </a:p>
          <a:p>
            <a:endParaRPr lang="ru-RU" dirty="0" smtClean="0"/>
          </a:p>
          <a:p>
            <a:r>
              <a:rPr lang="en-US" dirty="0" smtClean="0"/>
              <a:t>To increase motivation and efficiency of civil servants, </a:t>
            </a:r>
            <a:r>
              <a:rPr lang="en-US" b="1" dirty="0" smtClean="0"/>
              <a:t>performance based payment </a:t>
            </a:r>
            <a:r>
              <a:rPr lang="en-US" dirty="0" smtClean="0"/>
              <a:t>has been implemented by upgrading an evaluation system and linking it to a bonus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000" b="1" dirty="0" smtClean="0"/>
              <a:t>The new Ethical Code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system for monitoring the observance of ethical standards through the implementing of </a:t>
            </a:r>
            <a:r>
              <a:rPr lang="en-US" b="1" dirty="0" smtClean="0"/>
              <a:t>the institution of the Ethics Officer (ethics advisor)</a:t>
            </a:r>
          </a:p>
          <a:p>
            <a:endParaRPr lang="en-US" b="1" dirty="0" smtClean="0"/>
          </a:p>
          <a:p>
            <a:r>
              <a:rPr lang="en-US" dirty="0" smtClean="0"/>
              <a:t>It is </a:t>
            </a:r>
            <a:r>
              <a:rPr lang="en-US" dirty="0" err="1" smtClean="0"/>
              <a:t>is</a:t>
            </a:r>
            <a:r>
              <a:rPr lang="en-US" dirty="0" smtClean="0"/>
              <a:t> endowed with the functions of </a:t>
            </a:r>
            <a:r>
              <a:rPr lang="en-US" b="1" dirty="0" smtClean="0"/>
              <a:t>prevention, training and counseling </a:t>
            </a:r>
            <a:r>
              <a:rPr lang="en-US" dirty="0" smtClean="0"/>
              <a:t>of civil servants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 2018 new approaches on assessment were developed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500990" cy="5124472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number of </a:t>
            </a:r>
            <a:r>
              <a:rPr lang="en-US" b="1" dirty="0" smtClean="0"/>
              <a:t>key performance indicators </a:t>
            </a:r>
            <a:r>
              <a:rPr lang="en-US" dirty="0" smtClean="0"/>
              <a:t>(hereinafter - KPI) is </a:t>
            </a:r>
            <a:r>
              <a:rPr lang="en-US" b="1" dirty="0" smtClean="0"/>
              <a:t>5</a:t>
            </a:r>
            <a:r>
              <a:rPr lang="en-US" dirty="0" smtClean="0"/>
              <a:t>, with the exception of executive secretaries, whose assessment is based on priorities</a:t>
            </a:r>
          </a:p>
          <a:p>
            <a:endParaRPr lang="en-US" dirty="0" smtClean="0"/>
          </a:p>
          <a:p>
            <a:r>
              <a:rPr lang="en-US" dirty="0" smtClean="0"/>
              <a:t>The size of the bonus of the administrative civil servant depends on the </a:t>
            </a:r>
            <a:r>
              <a:rPr lang="en-US" b="1" dirty="0" smtClean="0"/>
              <a:t>KPI of the structural unit </a:t>
            </a:r>
            <a:r>
              <a:rPr lang="en-US" dirty="0" smtClean="0"/>
              <a:t>and </a:t>
            </a:r>
            <a:r>
              <a:rPr lang="en-US" b="1" dirty="0" smtClean="0"/>
              <a:t>the KPI of the administrative civil servant </a:t>
            </a:r>
            <a:r>
              <a:rPr lang="en-US" dirty="0" smtClean="0"/>
              <a:t>for the reporting period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857232"/>
          </a:xfrm>
        </p:spPr>
        <p:txBody>
          <a:bodyPr/>
          <a:lstStyle/>
          <a:p>
            <a:pPr algn="ctr"/>
            <a:r>
              <a:rPr lang="en-US" sz="3900" b="1" u="sng" dirty="0" smtClean="0"/>
              <a:t>Planned activities</a:t>
            </a:r>
            <a:endParaRPr lang="ru-RU" sz="3900" b="1" u="sng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000108"/>
            <a:ext cx="7858180" cy="5605482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Implementation of KPIs up to the level of heads of structural divisions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Evaluating the heads of structural units, by use the </a:t>
            </a:r>
            <a:r>
              <a:rPr lang="en-US" b="1" dirty="0" smtClean="0"/>
              <a:t>360 ° method</a:t>
            </a:r>
            <a:r>
              <a:rPr lang="en-US" dirty="0" smtClean="0"/>
              <a:t>, setting the appropriate weight in the overall assessment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Evaluate employees by the head of the structural unit using the “forced ranking” method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 assessment of employees based on the aggregate implementation of quarterly tasks and on the basis of the Unified Framework of Competencies</a:t>
            </a:r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 for attention!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</TotalTime>
  <Words>389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Солнцестояние</vt:lpstr>
      <vt:lpstr>PowerPoint Presentation</vt:lpstr>
      <vt:lpstr> Kazakhstan has passed TWO stages of modernization: </vt:lpstr>
      <vt:lpstr>PowerPoint Presentation</vt:lpstr>
      <vt:lpstr> The next major stage of reform took place in 2013 </vt:lpstr>
      <vt:lpstr> Since the beginning of 2016, the new Law "On Public Service of the Republic of Kazakhstan" has entered into force</vt:lpstr>
      <vt:lpstr> The new Ethical Code</vt:lpstr>
      <vt:lpstr>In 2018 new approaches on assessment were developed</vt:lpstr>
      <vt:lpstr>Planned activities</vt:lpstr>
      <vt:lpstr>       Thank you for attention!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Zhandarbek Moldashev</dc:creator>
  <cp:lastModifiedBy>Kemale Imamguliyeva</cp:lastModifiedBy>
  <cp:revision>15</cp:revision>
  <dcterms:created xsi:type="dcterms:W3CDTF">2019-08-27T05:37:09Z</dcterms:created>
  <dcterms:modified xsi:type="dcterms:W3CDTF">2019-09-25T08:23:34Z</dcterms:modified>
</cp:coreProperties>
</file>