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36"/>
  </p:notesMasterIdLst>
  <p:sldIdLst>
    <p:sldId id="256" r:id="rId2"/>
    <p:sldId id="296" r:id="rId3"/>
    <p:sldId id="265" r:id="rId4"/>
    <p:sldId id="268" r:id="rId5"/>
    <p:sldId id="266" r:id="rId6"/>
    <p:sldId id="302" r:id="rId7"/>
    <p:sldId id="270" r:id="rId8"/>
    <p:sldId id="260" r:id="rId9"/>
    <p:sldId id="328" r:id="rId10"/>
    <p:sldId id="263" r:id="rId11"/>
    <p:sldId id="264" r:id="rId12"/>
    <p:sldId id="320" r:id="rId13"/>
    <p:sldId id="326" r:id="rId14"/>
    <p:sldId id="325" r:id="rId15"/>
    <p:sldId id="261" r:id="rId16"/>
    <p:sldId id="331" r:id="rId17"/>
    <p:sldId id="267" r:id="rId18"/>
    <p:sldId id="299" r:id="rId19"/>
    <p:sldId id="297" r:id="rId20"/>
    <p:sldId id="276" r:id="rId21"/>
    <p:sldId id="274" r:id="rId22"/>
    <p:sldId id="298" r:id="rId23"/>
    <p:sldId id="275" r:id="rId24"/>
    <p:sldId id="273" r:id="rId25"/>
    <p:sldId id="303" r:id="rId26"/>
    <p:sldId id="272" r:id="rId27"/>
    <p:sldId id="295" r:id="rId28"/>
    <p:sldId id="278" r:id="rId29"/>
    <p:sldId id="287" r:id="rId30"/>
    <p:sldId id="304" r:id="rId31"/>
    <p:sldId id="289" r:id="rId32"/>
    <p:sldId id="290" r:id="rId33"/>
    <p:sldId id="288" r:id="rId34"/>
    <p:sldId id="29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Лист1!$B$4</c:f>
              <c:strCache>
                <c:ptCount val="1"/>
                <c:pt idx="0">
                  <c:v>Фонды развития регионов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Лист1!$C$3:$F$3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Лист1!$C$4:$F$4</c:f>
              <c:numCache>
                <c:formatCode>General</c:formatCode>
                <c:ptCount val="4"/>
                <c:pt idx="0">
                  <c:v>420.4</c:v>
                </c:pt>
                <c:pt idx="1">
                  <c:v>685.5</c:v>
                </c:pt>
                <c:pt idx="2" formatCode="#,##0.00">
                  <c:v>2104.9</c:v>
                </c:pt>
                <c:pt idx="3">
                  <c:v>2750.9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0B-46BF-8635-66D62331ECA2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Фонды развития области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Лист1!$C$3:$F$3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Лист1!$C$5:$F$5</c:f>
              <c:numCache>
                <c:formatCode>General</c:formatCode>
                <c:ptCount val="4"/>
                <c:pt idx="0">
                  <c:v>175.9</c:v>
                </c:pt>
                <c:pt idx="1">
                  <c:v>175.4</c:v>
                </c:pt>
                <c:pt idx="2">
                  <c:v>515.4</c:v>
                </c:pt>
                <c:pt idx="3">
                  <c:v>1156.4000000000001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0B-46BF-8635-66D62331ECA2}"/>
            </c:ext>
          </c:extLst>
        </c:ser>
        <c:ser>
          <c:idx val="2"/>
          <c:order val="2"/>
          <c:tx>
            <c:strRef>
              <c:f>Лист1!$B$6</c:f>
              <c:strCache>
                <c:ptCount val="1"/>
                <c:pt idx="0">
                  <c:v>Фонды развития районов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Лист1!$C$3:$F$3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Лист1!$C$6:$F$6</c:f>
              <c:numCache>
                <c:formatCode>General</c:formatCode>
                <c:ptCount val="4"/>
                <c:pt idx="0">
                  <c:v>244.5</c:v>
                </c:pt>
                <c:pt idx="1">
                  <c:v>510.1</c:v>
                </c:pt>
                <c:pt idx="2">
                  <c:v>1589.5</c:v>
                </c:pt>
                <c:pt idx="3">
                  <c:v>1594.5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0B-46BF-8635-66D62331ECA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63149727"/>
        <c:axId val="1963146815"/>
      </c:lineChart>
      <c:catAx>
        <c:axId val="1963149727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3146815"/>
        <c:crosses val="autoZero"/>
        <c:auto val="1"/>
        <c:lblAlgn val="ctr"/>
        <c:lblOffset val="100"/>
        <c:noMultiLvlLbl val="0"/>
      </c:catAx>
      <c:valAx>
        <c:axId val="1963146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/>
                  <a:t>млн. сом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314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'[Диаграмма в Microsoft PowerPoint]Лист1'!$B$26</c:f>
              <c:strCache>
                <c:ptCount val="1"/>
                <c:pt idx="0">
                  <c:v>Влияние государства высокое (подоходный, налог с продаж, роялти, сбор за лицензии)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7944444444444446E-2"/>
                  <c:y val="-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474-45CC-B03E-A1570F7DA9AB}"/>
                </c:ext>
              </c:extLst>
            </c:dLbl>
            <c:dLbl>
              <c:idx val="1"/>
              <c:layout>
                <c:manualLayout>
                  <c:x val="-6.7944444444444446E-2"/>
                  <c:y val="-5.5555555555555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74-45CC-B03E-A1570F7DA9AB}"/>
                </c:ext>
              </c:extLst>
            </c:dLbl>
            <c:dLbl>
              <c:idx val="2"/>
              <c:layout>
                <c:manualLayout>
                  <c:x val="-7.6277777777777778E-2"/>
                  <c:y val="-5.09259259259259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74-45CC-B03E-A1570F7DA9AB}"/>
                </c:ext>
              </c:extLst>
            </c:dLbl>
            <c:dLbl>
              <c:idx val="3"/>
              <c:layout>
                <c:manualLayout>
                  <c:x val="-7.7055555555555655E-2"/>
                  <c:y val="-6.0185185185185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74-45CC-B03E-A1570F7DA9AB}"/>
                </c:ext>
              </c:extLst>
            </c:dLbl>
            <c:dLbl>
              <c:idx val="4"/>
              <c:layout>
                <c:manualLayout>
                  <c:x val="-5.7019685039370077E-2"/>
                  <c:y val="-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474-45CC-B03E-A1570F7DA9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'[Диаграмма в Microsoft PowerPoint]Лист1'!$C$25:$H$25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'[Диаграмма в Microsoft PowerPoint]Лист1'!$C$26:$H$26</c:f>
              <c:numCache>
                <c:formatCode>0</c:formatCode>
                <c:ptCount val="6"/>
                <c:pt idx="0">
                  <c:v>7458340.7999999998</c:v>
                </c:pt>
                <c:pt idx="1">
                  <c:v>8117770.0999999996</c:v>
                </c:pt>
                <c:pt idx="2">
                  <c:v>9734793.6999999993</c:v>
                </c:pt>
                <c:pt idx="3">
                  <c:v>10675132.1</c:v>
                </c:pt>
                <c:pt idx="4" formatCode="General">
                  <c:v>12380400</c:v>
                </c:pt>
                <c:pt idx="5">
                  <c:v>14125450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474-45CC-B03E-A1570F7DA9AB}"/>
            </c:ext>
          </c:extLst>
        </c:ser>
        <c:ser>
          <c:idx val="1"/>
          <c:order val="1"/>
          <c:tx>
            <c:strRef>
              <c:f>'[Диаграмма в Microsoft PowerPoint]Лист1'!$B$27</c:f>
              <c:strCache>
                <c:ptCount val="1"/>
                <c:pt idx="0">
                  <c:v>Смешанное влияние (специальные налоговые режимы, налог на имущество)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7944444444444446E-2"/>
                  <c:y val="-4.16666666666667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474-45CC-B03E-A1570F7DA9AB}"/>
                </c:ext>
              </c:extLst>
            </c:dLbl>
            <c:dLbl>
              <c:idx val="1"/>
              <c:layout>
                <c:manualLayout>
                  <c:x val="-6.7944444444444446E-2"/>
                  <c:y val="-5.09259259259259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474-45CC-B03E-A1570F7DA9AB}"/>
                </c:ext>
              </c:extLst>
            </c:dLbl>
            <c:dLbl>
              <c:idx val="2"/>
              <c:layout>
                <c:manualLayout>
                  <c:x val="-6.7944444444444543E-2"/>
                  <c:y val="-5.0925925925925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474-45CC-B03E-A1570F7DA9AB}"/>
                </c:ext>
              </c:extLst>
            </c:dLbl>
            <c:dLbl>
              <c:idx val="3"/>
              <c:layout>
                <c:manualLayout>
                  <c:x val="-7.0722222222222325E-2"/>
                  <c:y val="-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474-45CC-B03E-A1570F7DA9AB}"/>
                </c:ext>
              </c:extLst>
            </c:dLbl>
            <c:dLbl>
              <c:idx val="4"/>
              <c:layout>
                <c:manualLayout>
                  <c:x val="-6.0575240594925632E-2"/>
                  <c:y val="-2.7777777777777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474-45CC-B03E-A1570F7DA9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'[Диаграмма в Microsoft PowerPoint]Лист1'!$C$25:$H$25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'[Диаграмма в Microsoft PowerPoint]Лист1'!$C$27:$H$27</c:f>
              <c:numCache>
                <c:formatCode>0</c:formatCode>
                <c:ptCount val="6"/>
                <c:pt idx="0">
                  <c:v>4101931.4</c:v>
                </c:pt>
                <c:pt idx="1">
                  <c:v>4441645</c:v>
                </c:pt>
                <c:pt idx="2">
                  <c:v>4662783</c:v>
                </c:pt>
                <c:pt idx="3">
                  <c:v>3906615.3</c:v>
                </c:pt>
                <c:pt idx="4">
                  <c:v>4439500</c:v>
                </c:pt>
                <c:pt idx="5">
                  <c:v>4860056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474-45CC-B03E-A1570F7DA9AB}"/>
            </c:ext>
          </c:extLst>
        </c:ser>
        <c:ser>
          <c:idx val="2"/>
          <c:order val="2"/>
          <c:tx>
            <c:strRef>
              <c:f>'[Диаграмма в Microsoft PowerPoint]Лист1'!$B$28</c:f>
              <c:strCache>
                <c:ptCount val="1"/>
                <c:pt idx="0">
                  <c:v>Влияние ОМСУ (земельный налог, неналоговые режимы)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7944444444444446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474-45CC-B03E-A1570F7DA9AB}"/>
                </c:ext>
              </c:extLst>
            </c:dLbl>
            <c:dLbl>
              <c:idx val="1"/>
              <c:layout>
                <c:manualLayout>
                  <c:x val="-6.7944444444444446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474-45CC-B03E-A1570F7DA9AB}"/>
                </c:ext>
              </c:extLst>
            </c:dLbl>
            <c:dLbl>
              <c:idx val="2"/>
              <c:layout>
                <c:manualLayout>
                  <c:x val="-6.7944444444444543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474-45CC-B03E-A1570F7DA9AB}"/>
                </c:ext>
              </c:extLst>
            </c:dLbl>
            <c:dLbl>
              <c:idx val="3"/>
              <c:layout>
                <c:manualLayout>
                  <c:x val="-6.794444444444454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474-45CC-B03E-A1570F7DA9AB}"/>
                </c:ext>
              </c:extLst>
            </c:dLbl>
            <c:dLbl>
              <c:idx val="4"/>
              <c:layout>
                <c:manualLayout>
                  <c:x val="-6.0575240594925632E-2"/>
                  <c:y val="3.24074074074073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474-45CC-B03E-A1570F7DA9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'[Диаграмма в Microsoft PowerPoint]Лист1'!$C$25:$H$25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'[Диаграмма в Microsoft PowerPoint]Лист1'!$C$28:$H$28</c:f>
              <c:numCache>
                <c:formatCode>0</c:formatCode>
                <c:ptCount val="6"/>
                <c:pt idx="0">
                  <c:v>2035776.5</c:v>
                </c:pt>
                <c:pt idx="1">
                  <c:v>2141612.2999999998</c:v>
                </c:pt>
                <c:pt idx="2">
                  <c:v>2328947.4</c:v>
                </c:pt>
                <c:pt idx="3">
                  <c:v>2148301.2999999998</c:v>
                </c:pt>
                <c:pt idx="4">
                  <c:v>2115670</c:v>
                </c:pt>
                <c:pt idx="5">
                  <c:v>2260558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4474-45CC-B03E-A1570F7DA9A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23594128"/>
        <c:axId val="523584616"/>
      </c:lineChart>
      <c:catAx>
        <c:axId val="52359412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3584616"/>
        <c:crosses val="autoZero"/>
        <c:auto val="1"/>
        <c:lblAlgn val="ctr"/>
        <c:lblOffset val="100"/>
        <c:noMultiLvlLbl val="0"/>
      </c:catAx>
      <c:valAx>
        <c:axId val="523584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 dirty="0"/>
                  <a:t>Тыс. сом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359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923304423903546"/>
          <c:y val="8.7156681830103819E-2"/>
          <c:w val="0.26352057894937048"/>
          <c:h val="0.735380312696877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9004D-4CA9-4316-A216-DEAD40EE1B35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E1BB7-ED23-4813-9B55-6AB0C431C3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7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C77-CC11-454A-8C3F-336082FFBA74}" type="datetime1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34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EEB8-9ED5-49DA-A41B-72D1DD7D947A}" type="datetime1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95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2D0-0244-44E1-9988-D0B8F2AEE916}" type="datetime1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49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991-28FD-4F51-BD36-5162EA00BFBC}" type="datetime1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74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CAB-7955-47A1-941A-DEEF3B5CA8A5}" type="datetime1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568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FF42-3A9C-43B9-BFB5-D1F39F7170A9}" type="datetime1">
              <a:rPr lang="ru-RU" smtClean="0"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97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5192-5E55-479E-AA41-2CEF35166C7F}" type="datetime1">
              <a:rPr lang="ru-RU" smtClean="0"/>
              <a:t>12.07.2023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19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130E-104E-480B-BC16-3AE0CE7C95DC}" type="datetime1">
              <a:rPr lang="ru-RU" smtClean="0"/>
              <a:t>12.07.2023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39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4E0A-7821-4B69-81D2-20367C8931D0}" type="datetime1">
              <a:rPr lang="ru-RU" smtClean="0"/>
              <a:t>12.07.2023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4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7D52-F643-4EAF-A875-D8E020437E82}" type="datetime1">
              <a:rPr lang="ru-RU" smtClean="0"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60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48B5-A062-4F40-8486-9CB56D510076}" type="datetime1">
              <a:rPr lang="ru-RU" smtClean="0"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5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AB25A-658C-4D5F-B04B-61B0FBEB6549}" type="datetime1">
              <a:rPr lang="ru-RU" smtClean="0"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23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bd.minjust.gov.kg/act/view/ru-ru/11674?cl=ru-ru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7EE942-715D-4DB1-82EC-A3A1F3891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576" y="2695322"/>
            <a:ext cx="7632848" cy="2765678"/>
          </a:xfrm>
        </p:spPr>
        <p:txBody>
          <a:bodyPr>
            <a:normAutofit lnSpcReduction="10000"/>
          </a:bodyPr>
          <a:lstStyle/>
          <a:p>
            <a:r>
              <a:rPr lang="ru-RU" sz="2600" b="1" dirty="0">
                <a:solidFill>
                  <a:schemeClr val="tx1"/>
                </a:solidFill>
              </a:rPr>
              <a:t>РАЗВИТИЕ ПРАКТИКИ </a:t>
            </a:r>
          </a:p>
          <a:p>
            <a:r>
              <a:rPr lang="ru-RU" sz="2600" b="1" dirty="0">
                <a:solidFill>
                  <a:schemeClr val="tx1"/>
                </a:solidFill>
              </a:rPr>
              <a:t>МЕСТНОГО УПРАВЛЕНИЯ </a:t>
            </a:r>
          </a:p>
          <a:p>
            <a:r>
              <a:rPr lang="ru-RU" sz="2600" b="1" dirty="0">
                <a:solidFill>
                  <a:schemeClr val="tx1"/>
                </a:solidFill>
              </a:rPr>
              <a:t>В КЫРГЫЗСКОЙ РЕСПУБЛИКЕ:  </a:t>
            </a:r>
          </a:p>
          <a:p>
            <a:r>
              <a:rPr lang="ru-RU" sz="2400" dirty="0">
                <a:solidFill>
                  <a:schemeClr val="tx1"/>
                </a:solidFill>
              </a:rPr>
              <a:t>что изменилось к маю  2023 года </a:t>
            </a:r>
          </a:p>
          <a:p>
            <a:r>
              <a:rPr lang="ru-RU" sz="2200" dirty="0">
                <a:solidFill>
                  <a:schemeClr val="tx1"/>
                </a:solidFill>
              </a:rPr>
              <a:t>(после  принятия  Закона Кыргызской Республики «О местной государственной  администрации и органах  местного  самоуправления» в октябре 2021 года)</a:t>
            </a:r>
          </a:p>
          <a:p>
            <a:endParaRPr lang="ru-RU" sz="2400" b="1" dirty="0"/>
          </a:p>
          <a:p>
            <a:endParaRPr lang="ru-RU" sz="2400" b="1" dirty="0">
              <a:solidFill>
                <a:schemeClr val="tx1"/>
              </a:solidFill>
            </a:endParaRPr>
          </a:p>
          <a:p>
            <a:endParaRPr lang="ru-KG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4989283-1643-48EC-8B95-48D26E96A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21155"/>
              </p:ext>
            </p:extLst>
          </p:nvPr>
        </p:nvGraphicFramePr>
        <p:xfrm>
          <a:off x="1524000" y="1397000"/>
          <a:ext cx="686442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6271">
                  <a:extLst>
                    <a:ext uri="{9D8B030D-6E8A-4147-A177-3AD203B41FA5}">
                      <a16:colId xmlns:a16="http://schemas.microsoft.com/office/drawing/2014/main" val="2736867788"/>
                    </a:ext>
                  </a:extLst>
                </a:gridCol>
                <a:gridCol w="222141">
                  <a:extLst>
                    <a:ext uri="{9D8B030D-6E8A-4147-A177-3AD203B41FA5}">
                      <a16:colId xmlns:a16="http://schemas.microsoft.com/office/drawing/2014/main" val="3540124507"/>
                    </a:ext>
                  </a:extLst>
                </a:gridCol>
                <a:gridCol w="2196012">
                  <a:extLst>
                    <a:ext uri="{9D8B030D-6E8A-4147-A177-3AD203B41FA5}">
                      <a16:colId xmlns:a16="http://schemas.microsoft.com/office/drawing/2014/main" val="926387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KG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KG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Группа экспертов и консультантов</a:t>
                      </a: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Кыргызской Республики</a:t>
                      </a:r>
                      <a:endParaRPr lang="ru-KG" sz="1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931223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0381CE1-3AB7-45E1-9882-38503E851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506602"/>
            <a:ext cx="1495425" cy="9525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416EF8B-9802-4E48-A483-E8A8052CAE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905" y="1590015"/>
            <a:ext cx="846264" cy="86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96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29EE080-16B6-4843-ADE4-94E9D095A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935697"/>
              </p:ext>
            </p:extLst>
          </p:nvPr>
        </p:nvGraphicFramePr>
        <p:xfrm>
          <a:off x="899592" y="1700808"/>
          <a:ext cx="7488832" cy="4697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0957">
                  <a:extLst>
                    <a:ext uri="{9D8B030D-6E8A-4147-A177-3AD203B41FA5}">
                      <a16:colId xmlns:a16="http://schemas.microsoft.com/office/drawing/2014/main" val="3370407214"/>
                    </a:ext>
                  </a:extLst>
                </a:gridCol>
                <a:gridCol w="1341484">
                  <a:extLst>
                    <a:ext uri="{9D8B030D-6E8A-4147-A177-3AD203B41FA5}">
                      <a16:colId xmlns:a16="http://schemas.microsoft.com/office/drawing/2014/main" val="2760435264"/>
                    </a:ext>
                  </a:extLst>
                </a:gridCol>
                <a:gridCol w="1101694">
                  <a:extLst>
                    <a:ext uri="{9D8B030D-6E8A-4147-A177-3AD203B41FA5}">
                      <a16:colId xmlns:a16="http://schemas.microsoft.com/office/drawing/2014/main" val="2428951691"/>
                    </a:ext>
                  </a:extLst>
                </a:gridCol>
                <a:gridCol w="1188889">
                  <a:extLst>
                    <a:ext uri="{9D8B030D-6E8A-4147-A177-3AD203B41FA5}">
                      <a16:colId xmlns:a16="http://schemas.microsoft.com/office/drawing/2014/main" val="3907406387"/>
                    </a:ext>
                  </a:extLst>
                </a:gridCol>
                <a:gridCol w="955808">
                  <a:extLst>
                    <a:ext uri="{9D8B030D-6E8A-4147-A177-3AD203B41FA5}">
                      <a16:colId xmlns:a16="http://schemas.microsoft.com/office/drawing/2014/main" val="3760696524"/>
                    </a:ext>
                  </a:extLst>
                </a:gridCol>
              </a:tblGrid>
              <a:tr h="1536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</a:t>
                      </a:r>
                      <a:endParaRPr lang="ru-KG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ОБЛАСТЕЙ</a:t>
                      </a:r>
                      <a:endParaRPr lang="ru-KG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Сумма, </a:t>
                      </a:r>
                      <a:endParaRPr lang="ru-KG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тыс. сомов</a:t>
                      </a:r>
                      <a:endParaRPr lang="ru-KG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</a:t>
                      </a:r>
                      <a:endParaRPr lang="ru-KG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Кол-во объектов</a:t>
                      </a:r>
                      <a:endParaRPr lang="ru-KG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%</a:t>
                      </a:r>
                      <a:endParaRPr lang="ru-KG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2033124"/>
                  </a:ext>
                </a:extLst>
              </a:tr>
              <a:tr h="323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Кыргызская Республика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2 019 061 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100%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1041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100%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6438611"/>
                  </a:ext>
                </a:extLst>
              </a:tr>
              <a:tr h="323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Баткенская область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97 966 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75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1030474"/>
                  </a:ext>
                </a:extLst>
              </a:tr>
              <a:tr h="323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Джалал-Абадская область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675 965 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33%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210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526791"/>
                  </a:ext>
                </a:extLst>
              </a:tr>
              <a:tr h="323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Иссык-Кульская область*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73 691 </a:t>
                      </a:r>
                      <a:endParaRPr lang="ru-KG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114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2153995"/>
                  </a:ext>
                </a:extLst>
              </a:tr>
              <a:tr h="323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Нарынская область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131 549 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86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8957074"/>
                  </a:ext>
                </a:extLst>
              </a:tr>
              <a:tr h="323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Ошская область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166 500 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129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7463432"/>
                  </a:ext>
                </a:extLst>
              </a:tr>
              <a:tr h="323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Таласская область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292 428 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130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1927348"/>
                  </a:ext>
                </a:extLst>
              </a:tr>
              <a:tr h="323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Чуйская область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580 962 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29%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291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28%</a:t>
                      </a:r>
                      <a:endParaRPr lang="ru-KG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239767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E4CECDD-0F75-46CE-BC38-2DB4923406F1}"/>
              </a:ext>
            </a:extLst>
          </p:cNvPr>
          <p:cNvSpPr/>
          <p:nvPr/>
        </p:nvSpPr>
        <p:spPr>
          <a:xfrm>
            <a:off x="2286000" y="4766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KG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Фондов</a:t>
            </a:r>
            <a:endParaRPr lang="ru-RU" altLang="ru-KG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KG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регионов </a:t>
            </a:r>
            <a:endParaRPr lang="ru-RU" altLang="ru-KG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KG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разрезе областей в 2022 году</a:t>
            </a:r>
            <a:endParaRPr lang="ru-RU" altLang="ru-KG" sz="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489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31ED948-4050-4416-83F1-C020A5531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964623"/>
              </p:ext>
            </p:extLst>
          </p:nvPr>
        </p:nvGraphicFramePr>
        <p:xfrm>
          <a:off x="1043608" y="1991519"/>
          <a:ext cx="6696744" cy="41737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302">
                  <a:extLst>
                    <a:ext uri="{9D8B030D-6E8A-4147-A177-3AD203B41FA5}">
                      <a16:colId xmlns:a16="http://schemas.microsoft.com/office/drawing/2014/main" val="3477136776"/>
                    </a:ext>
                  </a:extLst>
                </a:gridCol>
                <a:gridCol w="2163686">
                  <a:extLst>
                    <a:ext uri="{9D8B030D-6E8A-4147-A177-3AD203B41FA5}">
                      <a16:colId xmlns:a16="http://schemas.microsoft.com/office/drawing/2014/main" val="1262903305"/>
                    </a:ext>
                  </a:extLst>
                </a:gridCol>
                <a:gridCol w="1231928">
                  <a:extLst>
                    <a:ext uri="{9D8B030D-6E8A-4147-A177-3AD203B41FA5}">
                      <a16:colId xmlns:a16="http://schemas.microsoft.com/office/drawing/2014/main" val="1904786534"/>
                    </a:ext>
                  </a:extLst>
                </a:gridCol>
                <a:gridCol w="828553">
                  <a:extLst>
                    <a:ext uri="{9D8B030D-6E8A-4147-A177-3AD203B41FA5}">
                      <a16:colId xmlns:a16="http://schemas.microsoft.com/office/drawing/2014/main" val="1311853927"/>
                    </a:ext>
                  </a:extLst>
                </a:gridCol>
                <a:gridCol w="927398">
                  <a:extLst>
                    <a:ext uri="{9D8B030D-6E8A-4147-A177-3AD203B41FA5}">
                      <a16:colId xmlns:a16="http://schemas.microsoft.com/office/drawing/2014/main" val="3154798293"/>
                    </a:ext>
                  </a:extLst>
                </a:gridCol>
                <a:gridCol w="1029877">
                  <a:extLst>
                    <a:ext uri="{9D8B030D-6E8A-4147-A177-3AD203B41FA5}">
                      <a16:colId xmlns:a16="http://schemas.microsoft.com/office/drawing/2014/main" val="401277052"/>
                    </a:ext>
                  </a:extLst>
                </a:gridCol>
              </a:tblGrid>
              <a:tr h="605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 РАСХОДОВ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Сумма, </a:t>
                      </a:r>
                      <a:endParaRPr lang="ru-KG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тыс. сомов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объектов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4488635"/>
                  </a:ext>
                </a:extLst>
              </a:tr>
              <a:tr h="237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Обьекты образования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422800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187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8766417"/>
                  </a:ext>
                </a:extLst>
              </a:tr>
              <a:tr h="475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Обьекты здравоохранения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99498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041442"/>
                  </a:ext>
                </a:extLst>
              </a:tr>
              <a:tr h="237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Обьекты культуры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150259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61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3909418"/>
                  </a:ext>
                </a:extLst>
              </a:tr>
              <a:tr h="237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Обьекты спорта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109269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5694834"/>
                  </a:ext>
                </a:extLst>
              </a:tr>
              <a:tr h="713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Обьекты</a:t>
                      </a:r>
                      <a:r>
                        <a:rPr lang="ru-RU" sz="1400" dirty="0">
                          <a:effectLst/>
                        </a:rPr>
                        <a:t> муниципального управления</a:t>
                      </a:r>
                      <a:endParaRPr lang="ru-KG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251428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146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7119100"/>
                  </a:ext>
                </a:extLst>
              </a:tr>
              <a:tr h="475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Прочая инфраструктура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714166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401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39%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3076394"/>
                  </a:ext>
                </a:extLst>
              </a:tr>
              <a:tr h="713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Финансирование экономических проектов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93809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6449612"/>
                  </a:ext>
                </a:extLst>
              </a:tr>
              <a:tr h="237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Прочее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177832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914891"/>
                  </a:ext>
                </a:extLst>
              </a:tr>
              <a:tr h="237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2019061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100%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1041</a:t>
                      </a:r>
                      <a:endParaRPr lang="ru-KG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100%</a:t>
                      </a:r>
                      <a:endParaRPr lang="ru-KG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81840234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25C41E4-32AF-4977-99B8-0DE77D967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555" y="384493"/>
            <a:ext cx="623781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KG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</a:t>
            </a:r>
            <a:endParaRPr lang="ru-RU" altLang="ru-KG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KG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деятельности Фондов развития регионов </a:t>
            </a:r>
            <a:endParaRPr lang="ru-RU" altLang="ru-KG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KG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разрезе направлений </a:t>
            </a:r>
            <a:endParaRPr lang="ru-RU" altLang="ru-KG" sz="8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KG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2022 год</a:t>
            </a:r>
            <a:endParaRPr lang="ru-RU" altLang="ru-KG" sz="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K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660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57F18-6294-4833-89FE-429BD83B2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00839"/>
            <a:ext cx="7886700" cy="99417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Динамика роста объемов фондов развития регионов</a:t>
            </a:r>
            <a:endParaRPr lang="ru-RU" sz="2700" dirty="0">
              <a:latin typeface="+mn-lt"/>
            </a:endParaRPr>
          </a:p>
        </p:txBody>
      </p:sp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3A0E44EB-1698-4EE5-AA1C-88CEA4B38438}"/>
              </a:ext>
            </a:extLst>
          </p:cNvPr>
          <p:cNvGraphicFramePr>
            <a:graphicFrameLocks/>
          </p:cNvGraphicFramePr>
          <p:nvPr/>
        </p:nvGraphicFramePr>
        <p:xfrm>
          <a:off x="628650" y="2089547"/>
          <a:ext cx="7886700" cy="340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6229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678EBDB5-3C68-42AA-8AC1-781D996C5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76672"/>
            <a:ext cx="7886700" cy="70879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Рекомендации по улучшению финансирования районов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1241C6D3-2D32-43D6-B11D-B3F6F92B5EBD}"/>
              </a:ext>
            </a:extLst>
          </p:cNvPr>
          <p:cNvSpPr txBox="1">
            <a:spLocks/>
          </p:cNvSpPr>
          <p:nvPr/>
        </p:nvSpPr>
        <p:spPr>
          <a:xfrm>
            <a:off x="539552" y="1412776"/>
            <a:ext cx="8208912" cy="51125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Путём многостороннего обсуждения  сделать оценку эффективности функционирования фондов развития регионов;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Изменить дизайн фондов  развития регионов с переходом от конкурсного подхода в финансировании проектов к финансированию приоритетных направлений в экономике, кластеров, расширении успешно действующих производств;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Отказаться от кредитной составляющей в деятельности фондов. Сконцентрировать кредитную деятельность у специализированных институтов, например в лице Российско-Кыргызского фонда развития, Программ по сельскому хозяйству и т.д.;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Разработать стратегию развития фондов как инвестиционной кампании;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Исполнить норму  Закона  и образовать  районные бюджеты.</a:t>
            </a:r>
          </a:p>
          <a:p>
            <a:pPr marL="0" indent="0">
              <a:buNone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821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57F18-6294-4833-89FE-429BD83B2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70583"/>
            <a:ext cx="7886700" cy="99417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Влияние государства и местного самоуправления на рост доходов местного бюджета</a:t>
            </a:r>
            <a:endParaRPr lang="ru-RU" sz="2700" b="1" dirty="0">
              <a:latin typeface="+mn-lt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F129C58-4382-43F8-82D2-7694AA1A0253}"/>
              </a:ext>
            </a:extLst>
          </p:cNvPr>
          <p:cNvGraphicFramePr>
            <a:graphicFrameLocks/>
          </p:cNvGraphicFramePr>
          <p:nvPr/>
        </p:nvGraphicFramePr>
        <p:xfrm>
          <a:off x="628650" y="2125267"/>
          <a:ext cx="7886700" cy="3691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8544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15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683568" y="116633"/>
            <a:ext cx="7992888" cy="12241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0"/>
              </a:spcAft>
            </a:pP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Социально-экономическое развитие районов</a:t>
            </a:r>
          </a:p>
          <a:p>
            <a:pPr algn="ctr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рекомендации</a:t>
            </a:r>
            <a:endParaRPr lang="ru-KG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5004048" y="2178247"/>
            <a:ext cx="1800200" cy="30325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Разработать механизм кредитования и долевого участия.</a:t>
            </a:r>
            <a:endParaRPr lang="ru-KG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179512" y="2218189"/>
            <a:ext cx="2196244" cy="31003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Усилить взаимосвязь между  социально-экономическими программами районов  и размером фондов  развития  регионов.</a:t>
            </a: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6876256" y="2186427"/>
            <a:ext cx="2088232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tabLst>
                <a:tab pos="90488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Исполнить норму Закона об  образовании районных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кенешей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бюджетов.</a:t>
            </a:r>
            <a:endParaRPr lang="ru-KG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2447764" y="2213676"/>
            <a:ext cx="2484276" cy="36635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Апробировать эффективные механизмы развития территорий на примере проводимой административно-территориальной реформы: в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Тюпском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районе и в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Нарынской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3569467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6858000" cy="52359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000" dirty="0"/>
              <a:t>ПРОБЛЕМЫ И РЕКОМЕНДАЦИИ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6725" y="929113"/>
            <a:ext cx="7967750" cy="4404366"/>
          </a:xfrm>
        </p:spPr>
        <p:txBody>
          <a:bodyPr>
            <a:normAutofit fontScale="47500" lnSpcReduction="20000"/>
          </a:bodyPr>
          <a:lstStyle/>
          <a:p>
            <a:pPr algn="l"/>
            <a:endParaRPr lang="ru-RU" dirty="0"/>
          </a:p>
          <a:p>
            <a:r>
              <a:rPr lang="ru-RU" sz="7200" u="sng" dirty="0"/>
              <a:t>Муниципальная собственность</a:t>
            </a:r>
            <a:endParaRPr lang="ru-RU" sz="7200" dirty="0"/>
          </a:p>
          <a:p>
            <a:pPr algn="l"/>
            <a:r>
              <a:rPr lang="ru-RU" sz="7200" b="1" i="1" dirty="0"/>
              <a:t>Проблема.</a:t>
            </a:r>
            <a:r>
              <a:rPr lang="ru-RU" sz="7200" dirty="0"/>
              <a:t> С 2004 года не проведена инвентаризация объектов муниципальной собственности.</a:t>
            </a:r>
          </a:p>
          <a:p>
            <a:pPr algn="l"/>
            <a:r>
              <a:rPr lang="ru-RU" sz="7200" b="1" i="1" dirty="0"/>
              <a:t>Рекомендации.</a:t>
            </a:r>
            <a:endParaRPr lang="ru-RU" sz="7200" dirty="0"/>
          </a:p>
          <a:p>
            <a:pPr lvl="0" algn="l"/>
            <a:r>
              <a:rPr lang="ru-RU" sz="7200" dirty="0"/>
              <a:t>Органам местного самоуправления завершить инвентаризацию и оформить права </a:t>
            </a:r>
            <a:r>
              <a:rPr lang="ru-RU" sz="7200" b="1" dirty="0"/>
              <a:t>собственника</a:t>
            </a:r>
            <a:r>
              <a:rPr lang="ru-RU" sz="7200" dirty="0"/>
              <a:t> муниципального имущества.</a:t>
            </a:r>
          </a:p>
        </p:txBody>
      </p:sp>
    </p:spTree>
    <p:extLst>
      <p:ext uri="{BB962C8B-B14F-4D97-AF65-F5344CB8AC3E}">
        <p14:creationId xmlns:p14="http://schemas.microsoft.com/office/powerpoint/2010/main" val="3177056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31" y="988285"/>
            <a:ext cx="6858000" cy="54853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000" dirty="0"/>
              <a:t>ПРОБЛЕМЫ И РЕКОМЕНДАЦИИ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812" y="1536815"/>
            <a:ext cx="8273243" cy="4844513"/>
          </a:xfrm>
        </p:spPr>
        <p:txBody>
          <a:bodyPr>
            <a:noAutofit/>
          </a:bodyPr>
          <a:lstStyle/>
          <a:p>
            <a:r>
              <a:rPr lang="ru-RU" sz="2000" u="sng" dirty="0"/>
              <a:t>Коммунальное хозяйство</a:t>
            </a:r>
            <a:endParaRPr lang="ru-RU" sz="2000" dirty="0"/>
          </a:p>
          <a:p>
            <a:pPr algn="l"/>
            <a:r>
              <a:rPr lang="ru-RU" b="1" i="1" dirty="0"/>
              <a:t>Проблема 1.</a:t>
            </a:r>
            <a:r>
              <a:rPr lang="ru-RU" dirty="0"/>
              <a:t> Концепция реформы жилищно-коммунального хозяйства </a:t>
            </a:r>
            <a:r>
              <a:rPr lang="ru-RU" dirty="0" err="1"/>
              <a:t>Кыргызской</a:t>
            </a:r>
            <a:r>
              <a:rPr lang="ru-RU" dirty="0"/>
              <a:t> Республики была принята </a:t>
            </a:r>
            <a:r>
              <a:rPr lang="ru-RU" dirty="0">
                <a:hlinkClick r:id="rId2"/>
              </a:rPr>
              <a:t>постановлением</a:t>
            </a:r>
            <a:r>
              <a:rPr lang="ru-RU" dirty="0"/>
              <a:t> Правительства КР в прошлом веке 5 августа 1998 года №520 и утратила силу 22 января 2018 года.</a:t>
            </a:r>
          </a:p>
          <a:p>
            <a:pPr algn="l"/>
            <a:r>
              <a:rPr lang="ru-RU" b="1" i="1" dirty="0"/>
              <a:t>Рекомендация:</a:t>
            </a:r>
            <a:r>
              <a:rPr lang="ru-RU" dirty="0"/>
              <a:t> Кабинету Министров </a:t>
            </a:r>
            <a:r>
              <a:rPr lang="ru-RU" dirty="0" err="1"/>
              <a:t>Кыргызской</a:t>
            </a:r>
            <a:r>
              <a:rPr lang="ru-RU" dirty="0"/>
              <a:t> Республики разработать Концепцию/Программу реформы коммунального обслуживания населения в среднесрочной перспективе.</a:t>
            </a:r>
          </a:p>
          <a:p>
            <a:pPr algn="l"/>
            <a:r>
              <a:rPr lang="ru-RU" b="1" i="1" dirty="0"/>
              <a:t>Проблема 2.</a:t>
            </a:r>
            <a:r>
              <a:rPr lang="ru-RU" dirty="0"/>
              <a:t> Отсутствие в республике полноценного государственного органа, ведающего всеми вопросами коммунального хозяйства. </a:t>
            </a:r>
          </a:p>
          <a:p>
            <a:pPr algn="l"/>
            <a:r>
              <a:rPr lang="ru-RU" b="1" i="1" dirty="0"/>
              <a:t>Рекомендуется</a:t>
            </a:r>
            <a:r>
              <a:rPr lang="ru-RU" dirty="0"/>
              <a:t> создать Государственное агентство коммунального хозяйства при Кабинете Министров </a:t>
            </a:r>
            <a:r>
              <a:rPr lang="ru-RU" dirty="0" err="1"/>
              <a:t>Кыргызской</a:t>
            </a:r>
            <a:r>
              <a:rPr lang="ru-RU" dirty="0"/>
              <a:t> Республики.</a:t>
            </a:r>
          </a:p>
          <a:p>
            <a:pPr algn="l"/>
            <a:r>
              <a:rPr lang="ru-RU" b="1" i="1" dirty="0"/>
              <a:t>Проблема 3.</a:t>
            </a:r>
            <a:r>
              <a:rPr lang="ru-RU" dirty="0"/>
              <a:t> В городах и сельских населенных пунктах республики отсутствуют предприятия по переработке и утилизации твердых бытовых отходов. </a:t>
            </a:r>
          </a:p>
          <a:p>
            <a:pPr algn="l"/>
            <a:r>
              <a:rPr lang="ru-RU" b="1" i="1" dirty="0"/>
              <a:t>Рекомендуется</a:t>
            </a:r>
            <a:r>
              <a:rPr lang="ru-RU" dirty="0"/>
              <a:t> республиканским и местным органам власти предусмотреть финансовые средства на строительство мусороперерабатывающих и мусоросортировочных комплексов с привлечением частных инвестиций.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33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4134E-7163-4542-9773-FCDE32C427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b="1" dirty="0"/>
              <a:t>Кадровые процедуры</a:t>
            </a:r>
            <a:endParaRPr lang="ru-KG" b="1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BE87AB8-4010-4F38-B251-6E34865AD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18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E735015-BF15-4918-BCDC-9290FF7FFC64}"/>
              </a:ext>
            </a:extLst>
          </p:cNvPr>
          <p:cNvSpPr txBox="1">
            <a:spLocks/>
          </p:cNvSpPr>
          <p:nvPr/>
        </p:nvSpPr>
        <p:spPr>
          <a:xfrm>
            <a:off x="4355976" y="3005766"/>
            <a:ext cx="2376264" cy="30649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Государственные административные должности в районах</a:t>
            </a:r>
            <a:endParaRPr lang="ru-KG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id="{A45C29E9-326B-4937-8D49-171CF7FB2D19}"/>
              </a:ext>
            </a:extLst>
          </p:cNvPr>
          <p:cNvSpPr txBox="1">
            <a:spLocks/>
          </p:cNvSpPr>
          <p:nvPr/>
        </p:nvSpPr>
        <p:spPr>
          <a:xfrm>
            <a:off x="179512" y="2988051"/>
            <a:ext cx="2016224" cy="31003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Должности руководителей отраслевых подразделений в районах</a:t>
            </a:r>
          </a:p>
        </p:txBody>
      </p:sp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D8F8BB4C-8C20-418B-BB03-31DFF9EB69BE}"/>
              </a:ext>
            </a:extLst>
          </p:cNvPr>
          <p:cNvSpPr txBox="1">
            <a:spLocks/>
          </p:cNvSpPr>
          <p:nvPr/>
        </p:nvSpPr>
        <p:spPr>
          <a:xfrm>
            <a:off x="6804248" y="3005766"/>
            <a:ext cx="2129408" cy="30649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tabLst>
                <a:tab pos="90488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Муниципальные административные должности</a:t>
            </a:r>
            <a:endParaRPr lang="ru-KG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DB32B6B4-A8A6-4AE9-BB3A-96A0446571FC}"/>
              </a:ext>
            </a:extLst>
          </p:cNvPr>
          <p:cNvSpPr txBox="1">
            <a:spLocks/>
          </p:cNvSpPr>
          <p:nvPr/>
        </p:nvSpPr>
        <p:spPr>
          <a:xfrm>
            <a:off x="2267744" y="3005766"/>
            <a:ext cx="2016224" cy="31003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Политические должности в районах, мэриях и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айыл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окмоту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66B1F84-3A95-4F0F-8D4B-D56129B4CD67}"/>
              </a:ext>
            </a:extLst>
          </p:cNvPr>
          <p:cNvSpPr txBox="1">
            <a:spLocks/>
          </p:cNvSpPr>
          <p:nvPr/>
        </p:nvSpPr>
        <p:spPr>
          <a:xfrm>
            <a:off x="683568" y="1881553"/>
            <a:ext cx="7886700" cy="4673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/>
              <a:t>Назначения</a:t>
            </a:r>
            <a:endParaRPr lang="ru-KG" b="1" dirty="0"/>
          </a:p>
        </p:txBody>
      </p:sp>
    </p:spTree>
    <p:extLst>
      <p:ext uri="{BB962C8B-B14F-4D97-AF65-F5344CB8AC3E}">
        <p14:creationId xmlns:p14="http://schemas.microsoft.com/office/powerpoint/2010/main" val="3863498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9358" y="476673"/>
            <a:ext cx="6858000" cy="109755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Должности руководителей отраслевых подразделений в районах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4628" y="1655272"/>
            <a:ext cx="7693430" cy="4127268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sz="7200" b="1" i="1" dirty="0"/>
              <a:t>Проблемы.</a:t>
            </a:r>
            <a:r>
              <a:rPr lang="ru-RU" sz="7200" dirty="0"/>
              <a:t> Руководители  районных подразделений министерств назначаются  </a:t>
            </a:r>
            <a:r>
              <a:rPr lang="ru-RU" sz="7200" dirty="0" err="1"/>
              <a:t>акимами</a:t>
            </a:r>
            <a:r>
              <a:rPr lang="ru-RU" sz="7200" dirty="0"/>
              <a:t>, но исключительно из трёх кандидатов, предлагаемых министром.</a:t>
            </a:r>
          </a:p>
          <a:p>
            <a:pPr algn="l"/>
            <a:endParaRPr lang="ru-RU" sz="7200" dirty="0"/>
          </a:p>
          <a:p>
            <a:pPr algn="l"/>
            <a:r>
              <a:rPr lang="ru-RU" sz="7200" b="1" i="1" dirty="0"/>
              <a:t>Рекомендация.</a:t>
            </a:r>
            <a:r>
              <a:rPr lang="ru-RU" sz="7200" dirty="0"/>
              <a:t> Включить в состав отборочной комиссии министерства, ведомства представителя районной государственной администрации.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ru-RU" sz="4650" dirty="0"/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11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13397"/>
            <a:ext cx="7886700" cy="132556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Цели исследования</a:t>
            </a:r>
            <a:endParaRPr lang="ru-KG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702255" y="4365103"/>
            <a:ext cx="2035138" cy="16561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Что  предполагалось изменить?</a:t>
            </a:r>
            <a:endParaRPr lang="ru-KG" sz="2000" dirty="0"/>
          </a:p>
        </p:txBody>
      </p:sp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3635896" y="4385816"/>
            <a:ext cx="2035138" cy="16354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Что изменилось в реальности?</a:t>
            </a:r>
            <a:endParaRPr lang="ru-KG" sz="2000" dirty="0"/>
          </a:p>
        </p:txBody>
      </p:sp>
      <p:sp>
        <p:nvSpPr>
          <p:cNvPr id="9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6431688" y="4392264"/>
            <a:ext cx="2035138" cy="1557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Что необходимо сделать?</a:t>
            </a:r>
            <a:endParaRPr lang="ru-KG" sz="2000" dirty="0"/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467544" y="188640"/>
            <a:ext cx="8280919" cy="23714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/>
              <a:t>ЦЕЛЬ ЗАКОНА</a:t>
            </a:r>
          </a:p>
          <a:p>
            <a:r>
              <a:rPr lang="ru-RU" sz="2600" dirty="0"/>
              <a:t>Создать на уровне района  полноценный государственный орган, обладающий полномочиями для развития территорий: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укрепление вертикали власти;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кадры;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бюджет, социально-экономическое развитие;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земельные ресурсы;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взаимодействие с органами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2762236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09564E8-3808-48FA-A3D8-717F15C045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77775"/>
              </p:ext>
            </p:extLst>
          </p:nvPr>
        </p:nvGraphicFramePr>
        <p:xfrm>
          <a:off x="611560" y="1016455"/>
          <a:ext cx="8064896" cy="5412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6824">
                  <a:extLst>
                    <a:ext uri="{9D8B030D-6E8A-4147-A177-3AD203B41FA5}">
                      <a16:colId xmlns:a16="http://schemas.microsoft.com/office/drawing/2014/main" val="395647954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244481743"/>
                    </a:ext>
                  </a:extLst>
                </a:gridCol>
              </a:tblGrid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Должность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941778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Региональный резерв кадров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4177354"/>
                  </a:ext>
                </a:extLst>
              </a:tr>
              <a:tr h="5726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Глава местной государственной администрации –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аким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(МГА)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29</a:t>
                      </a:r>
                      <a:endParaRPr lang="ru-K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7722964"/>
                  </a:ext>
                </a:extLst>
              </a:tr>
              <a:tr h="5726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Первый заместитель главы МГА по экономическим вопросам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37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7763268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Заместитель главы (МГА) по социальным вопросам 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19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4706672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85</a:t>
                      </a:r>
                      <a:endParaRPr lang="ru-K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916790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Муниципальный резерв кадров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290611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Мэр города республиканского значения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-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0038657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Заместитель мэра города республиканского значения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3423105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Мэр города областного значения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61154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Заместитель мэра города областного значения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9570369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Мэр города районного значения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4449930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Заместитель мэра города районного значения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KG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035386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Глава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айыл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окмоту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137</a:t>
                      </a:r>
                      <a:endParaRPr lang="ru-K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6631068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Итого 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169</a:t>
                      </a:r>
                      <a:endParaRPr lang="ru-K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899791"/>
                  </a:ext>
                </a:extLst>
              </a:tr>
              <a:tr h="28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ВСЕГО 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254</a:t>
                      </a:r>
                      <a:endParaRPr lang="ru-KG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93231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0CC9063-688B-494F-B6A2-9AE3488CE9FC}"/>
              </a:ext>
            </a:extLst>
          </p:cNvPr>
          <p:cNvSpPr/>
          <p:nvPr/>
        </p:nvSpPr>
        <p:spPr>
          <a:xfrm>
            <a:off x="2195736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КАДРОВЫЕ  НАЗНАЧЕНИЯ</a:t>
            </a:r>
          </a:p>
          <a:p>
            <a:pPr indent="44958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ИЗ СОСТАВА РЕЗЕРВОВ</a:t>
            </a:r>
            <a:endParaRPr lang="ru-KG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810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C037C2F-CFEB-4EC8-841B-61202D80E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745053"/>
              </p:ext>
            </p:extLst>
          </p:nvPr>
        </p:nvGraphicFramePr>
        <p:xfrm>
          <a:off x="611560" y="883559"/>
          <a:ext cx="8136904" cy="5394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830">
                  <a:extLst>
                    <a:ext uri="{9D8B030D-6E8A-4147-A177-3AD203B41FA5}">
                      <a16:colId xmlns:a16="http://schemas.microsoft.com/office/drawing/2014/main" val="832756279"/>
                    </a:ext>
                  </a:extLst>
                </a:gridCol>
                <a:gridCol w="3897658">
                  <a:extLst>
                    <a:ext uri="{9D8B030D-6E8A-4147-A177-3AD203B41FA5}">
                      <a16:colId xmlns:a16="http://schemas.microsoft.com/office/drawing/2014/main" val="4294323170"/>
                    </a:ext>
                  </a:extLst>
                </a:gridCol>
                <a:gridCol w="1386995">
                  <a:extLst>
                    <a:ext uri="{9D8B030D-6E8A-4147-A177-3AD203B41FA5}">
                      <a16:colId xmlns:a16="http://schemas.microsoft.com/office/drawing/2014/main" val="4128638445"/>
                    </a:ext>
                  </a:extLst>
                </a:gridCol>
                <a:gridCol w="1064642">
                  <a:extLst>
                    <a:ext uri="{9D8B030D-6E8A-4147-A177-3AD203B41FA5}">
                      <a16:colId xmlns:a16="http://schemas.microsoft.com/office/drawing/2014/main" val="3125307876"/>
                    </a:ext>
                  </a:extLst>
                </a:gridCol>
                <a:gridCol w="1292779">
                  <a:extLst>
                    <a:ext uri="{9D8B030D-6E8A-4147-A177-3AD203B41FA5}">
                      <a16:colId xmlns:a16="http://schemas.microsoft.com/office/drawing/2014/main" val="372369131"/>
                    </a:ext>
                  </a:extLst>
                </a:gridCol>
              </a:tblGrid>
              <a:tr h="686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KG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Региональный резерв кадров:</a:t>
                      </a:r>
                      <a:endParaRPr lang="ru-KG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должность</a:t>
                      </a:r>
                      <a:endParaRPr lang="ru-KG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Кол-во</a:t>
                      </a:r>
                      <a:endParaRPr lang="ru-KG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резервистов</a:t>
                      </a:r>
                      <a:endParaRPr lang="ru-KG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solidFill>
                            <a:schemeClr val="tx1"/>
                          </a:solidFill>
                          <a:effectLst/>
                        </a:rPr>
                        <a:t>Из них жен.</a:t>
                      </a:r>
                      <a:endParaRPr lang="ru-KG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solidFill>
                            <a:schemeClr val="tx1"/>
                          </a:solidFill>
                          <a:effectLst/>
                        </a:rPr>
                        <a:t>Из них молодежь (до 28 лет)</a:t>
                      </a:r>
                      <a:endParaRPr lang="ru-KG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9208786"/>
                  </a:ext>
                </a:extLst>
              </a:tr>
              <a:tr h="686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KG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 замещение должности главы местной государственной администрации (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акима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283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0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KG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KG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058106"/>
                  </a:ext>
                </a:extLst>
              </a:tr>
              <a:tr h="1143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KG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 замещение должности первого заместителя главы местной государственной администрации (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акима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) (по экономическим вопросам)  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263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00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7955399"/>
                  </a:ext>
                </a:extLst>
              </a:tr>
              <a:tr h="1143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KG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 замещение должности заместителя главы местной государственной администрации (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акима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) (по социальным вопросам)  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254</a:t>
                      </a:r>
                      <a:endParaRPr lang="ru-KG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000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5486884"/>
                  </a:ext>
                </a:extLst>
              </a:tr>
              <a:tr h="2287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KG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Всего 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800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000" dirty="0">
                          <a:solidFill>
                            <a:schemeClr val="tx1"/>
                          </a:solidFill>
                          <a:effectLst/>
                        </a:rPr>
                        <a:t>136 (17%)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2000" dirty="0">
                          <a:solidFill>
                            <a:schemeClr val="tx1"/>
                          </a:solidFill>
                          <a:effectLst/>
                        </a:rPr>
                        <a:t>2 (0,1%)</a:t>
                      </a:r>
                      <a:endParaRPr lang="ru-KG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220414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8758CD-6706-4D19-ABB0-BC7DAB453ED5}"/>
              </a:ext>
            </a:extLst>
          </p:cNvPr>
          <p:cNvSpPr/>
          <p:nvPr/>
        </p:nvSpPr>
        <p:spPr>
          <a:xfrm>
            <a:off x="2267744" y="15939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РЕГИОНАЛЬНЫЙ РЕЗЕРВ</a:t>
            </a:r>
          </a:p>
          <a:p>
            <a:pPr indent="450215" algn="ctr">
              <a:spcAft>
                <a:spcPts val="0"/>
              </a:spcAft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состоянию на май  2023 года</a:t>
            </a:r>
            <a:endParaRPr lang="ru-KG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76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548680"/>
            <a:ext cx="6858000" cy="54853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000" dirty="0"/>
              <a:t>Акимы районов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273243" cy="482453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 </a:t>
            </a:r>
          </a:p>
          <a:p>
            <a:pPr algn="l"/>
            <a:r>
              <a:rPr lang="ru-RU" sz="2800" b="1" i="1" dirty="0"/>
              <a:t>Проблемы.</a:t>
            </a:r>
            <a:r>
              <a:rPr lang="ru-RU" sz="2800" dirty="0"/>
              <a:t> </a:t>
            </a:r>
          </a:p>
          <a:p>
            <a:pPr algn="l"/>
            <a:r>
              <a:rPr lang="ru-RU" sz="2800" dirty="0"/>
              <a:t>Согласно Закону, </a:t>
            </a:r>
            <a:r>
              <a:rPr lang="ru-RU" sz="2800" dirty="0" err="1"/>
              <a:t>акимы</a:t>
            </a:r>
            <a:r>
              <a:rPr lang="ru-RU" sz="2800" dirty="0"/>
              <a:t> районов должны назначаться из лиц, состоящих в региональном резерве. </a:t>
            </a:r>
          </a:p>
          <a:p>
            <a:pPr algn="l"/>
            <a:r>
              <a:rPr lang="ru-RU" sz="2800" dirty="0"/>
              <a:t>Публикации в средствах массовой информации показывают, что имеются случаи, когда назначение </a:t>
            </a:r>
            <a:r>
              <a:rPr lang="ru-RU" sz="2800" dirty="0" err="1"/>
              <a:t>акимов</a:t>
            </a:r>
            <a:r>
              <a:rPr lang="ru-RU" sz="2800" dirty="0"/>
              <a:t> производится не из числа лиц, находящихся в этом Резерве.</a:t>
            </a:r>
          </a:p>
          <a:p>
            <a:pPr algn="l"/>
            <a:endParaRPr lang="ru-RU" sz="2800" dirty="0"/>
          </a:p>
          <a:p>
            <a:pPr algn="l"/>
            <a:r>
              <a:rPr lang="ru-RU" sz="2800" b="1" i="1" dirty="0"/>
              <a:t>Рекомендации. </a:t>
            </a:r>
            <a:endParaRPr lang="ru-RU" sz="2800" dirty="0"/>
          </a:p>
          <a:p>
            <a:pPr algn="l"/>
            <a:r>
              <a:rPr lang="ru-RU" sz="2800" dirty="0"/>
              <a:t>1. Определить уполномоченный государственный орган, ответственный за мониторинг кадровых назначений на должности </a:t>
            </a:r>
            <a:r>
              <a:rPr lang="ru-RU" sz="2800" dirty="0" err="1"/>
              <a:t>акимов</a:t>
            </a:r>
            <a:r>
              <a:rPr lang="ru-RU" sz="2800" dirty="0"/>
              <a:t> районов.</a:t>
            </a:r>
          </a:p>
          <a:p>
            <a:pPr algn="l"/>
            <a:r>
              <a:rPr lang="ru-RU" sz="2800" dirty="0"/>
              <a:t>2. Рассмотреть целесообразность гармонизации нормы Закона и подзаконных актов.</a:t>
            </a:r>
          </a:p>
          <a:p>
            <a:pPr algn="l"/>
            <a:r>
              <a:rPr lang="ru-RU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03924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C2AA8F1-2DF2-45C8-8084-E2760E385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17788"/>
              </p:ext>
            </p:extLst>
          </p:nvPr>
        </p:nvGraphicFramePr>
        <p:xfrm>
          <a:off x="323528" y="657786"/>
          <a:ext cx="8424936" cy="5598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516">
                  <a:extLst>
                    <a:ext uri="{9D8B030D-6E8A-4147-A177-3AD203B41FA5}">
                      <a16:colId xmlns:a16="http://schemas.microsoft.com/office/drawing/2014/main" val="603068096"/>
                    </a:ext>
                  </a:extLst>
                </a:gridCol>
                <a:gridCol w="3999988">
                  <a:extLst>
                    <a:ext uri="{9D8B030D-6E8A-4147-A177-3AD203B41FA5}">
                      <a16:colId xmlns:a16="http://schemas.microsoft.com/office/drawing/2014/main" val="772669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954996051"/>
                    </a:ext>
                  </a:extLst>
                </a:gridCol>
                <a:gridCol w="1139158">
                  <a:extLst>
                    <a:ext uri="{9D8B030D-6E8A-4147-A177-3AD203B41FA5}">
                      <a16:colId xmlns:a16="http://schemas.microsoft.com/office/drawing/2014/main" val="954829361"/>
                    </a:ext>
                  </a:extLst>
                </a:gridCol>
                <a:gridCol w="1381122">
                  <a:extLst>
                    <a:ext uri="{9D8B030D-6E8A-4147-A177-3AD203B41FA5}">
                      <a16:colId xmlns:a16="http://schemas.microsoft.com/office/drawing/2014/main" val="1416706008"/>
                    </a:ext>
                  </a:extLst>
                </a:gridCol>
              </a:tblGrid>
              <a:tr h="677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Муниципальный резерв кадров: должность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Кол-во</a:t>
                      </a:r>
                      <a:endParaRPr lang="ru-KG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резервистов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Из них женщин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Из них</a:t>
                      </a:r>
                      <a:endParaRPr lang="ru-KG" sz="1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молодежь</a:t>
                      </a:r>
                      <a:endParaRPr lang="ru-KG" sz="1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(до 28 лет)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5217346"/>
                  </a:ext>
                </a:extLst>
              </a:tr>
              <a:tr h="677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замещение должности мэра города республиканского значения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-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-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4790860"/>
                  </a:ext>
                </a:extLst>
              </a:tr>
              <a:tr h="677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замещение должности заместителя мэра города республиканского значения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69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6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-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7835809"/>
                  </a:ext>
                </a:extLst>
              </a:tr>
              <a:tr h="4516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замещение должности мэра города областного значения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94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5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-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5488317"/>
                  </a:ext>
                </a:extLst>
              </a:tr>
              <a:tr h="677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замещение должности заместителя мэра города областного значения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199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22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1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8739448"/>
                  </a:ext>
                </a:extLst>
              </a:tr>
              <a:tr h="4516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замещение должности мэра города районного значения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232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12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-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6894640"/>
                  </a:ext>
                </a:extLst>
              </a:tr>
              <a:tr h="677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замещение должности заместителя мэра города районного значения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355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45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10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6645384"/>
                  </a:ext>
                </a:extLst>
              </a:tr>
              <a:tr h="4516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 замещение должности главы айыл окмоту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621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49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1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7082402"/>
                  </a:ext>
                </a:extLst>
              </a:tr>
              <a:tr h="2258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Всего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1582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>
                          <a:effectLst/>
                        </a:rPr>
                        <a:t>139 (8,8%)</a:t>
                      </a:r>
                      <a:endParaRPr lang="ru-KG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</a:rPr>
                        <a:t>12 (0,94%)</a:t>
                      </a:r>
                      <a:endParaRPr lang="ru-K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9618848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7CF16BC-F838-4CCA-9EC8-18FE3F0FD962}"/>
              </a:ext>
            </a:extLst>
          </p:cNvPr>
          <p:cNvSpPr/>
          <p:nvPr/>
        </p:nvSpPr>
        <p:spPr>
          <a:xfrm>
            <a:off x="1547664" y="188640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МУНИЦИПАЛЬНЫЕ РЕЗЕРВЫ КАДРОВ</a:t>
            </a:r>
            <a:endParaRPr lang="ru-KG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165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16632"/>
            <a:ext cx="6858000" cy="119536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/>
              <a:t>Мэры городов, главы </a:t>
            </a:r>
            <a:r>
              <a:rPr lang="ru-RU" sz="3200" b="1" dirty="0" err="1"/>
              <a:t>айыл</a:t>
            </a:r>
            <a:r>
              <a:rPr lang="ru-RU" sz="3200" b="1" dirty="0"/>
              <a:t> </a:t>
            </a:r>
            <a:r>
              <a:rPr lang="ru-RU" sz="3200" b="1" dirty="0" err="1"/>
              <a:t>окмоту</a:t>
            </a:r>
            <a:r>
              <a:rPr lang="ru-RU" sz="3200" b="1" dirty="0"/>
              <a:t> </a:t>
            </a:r>
            <a:br>
              <a:rPr lang="ru-RU" sz="3200" b="1" dirty="0"/>
            </a:br>
            <a:r>
              <a:rPr lang="ru-RU" sz="3200" b="1" dirty="0"/>
              <a:t>и их заместители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208912" cy="460851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800" dirty="0"/>
              <a:t>	Мэры городов Бишкек, Ош и областного значения назначаются Президентом, а районного значения - </a:t>
            </a:r>
            <a:r>
              <a:rPr lang="ru-RU" sz="2800" dirty="0" err="1"/>
              <a:t>акимом</a:t>
            </a:r>
            <a:r>
              <a:rPr lang="ru-RU" sz="2800" dirty="0"/>
              <a:t>. </a:t>
            </a:r>
          </a:p>
          <a:p>
            <a:pPr algn="just"/>
            <a:r>
              <a:rPr lang="ru-RU" sz="2800" dirty="0"/>
              <a:t>	Заместители мэра города назначаются мэрами самостоятельно.</a:t>
            </a:r>
          </a:p>
          <a:p>
            <a:pPr algn="just"/>
            <a:r>
              <a:rPr lang="ru-RU" sz="2800" dirty="0"/>
              <a:t>	Глава </a:t>
            </a:r>
            <a:r>
              <a:rPr lang="ru-RU" sz="2800" dirty="0" err="1"/>
              <a:t>айыл</a:t>
            </a:r>
            <a:r>
              <a:rPr lang="ru-RU" sz="2800" dirty="0"/>
              <a:t> </a:t>
            </a:r>
            <a:r>
              <a:rPr lang="ru-RU" sz="2800" dirty="0" err="1"/>
              <a:t>окмоту</a:t>
            </a:r>
            <a:r>
              <a:rPr lang="ru-RU" sz="2800" dirty="0"/>
              <a:t> назначается </a:t>
            </a:r>
            <a:r>
              <a:rPr lang="ru-RU" sz="2800" dirty="0" err="1"/>
              <a:t>акимом</a:t>
            </a:r>
            <a:r>
              <a:rPr lang="ru-RU" sz="2800" dirty="0"/>
              <a:t>. </a:t>
            </a:r>
          </a:p>
          <a:p>
            <a:pPr algn="just"/>
            <a:r>
              <a:rPr lang="ru-RU" sz="2800" dirty="0"/>
              <a:t>	Назначения должны осуществляться из числа  лиц, состоящих в муниципальном резерве кадров.</a:t>
            </a:r>
          </a:p>
        </p:txBody>
      </p:sp>
    </p:spTree>
    <p:extLst>
      <p:ext uri="{BB962C8B-B14F-4D97-AF65-F5344CB8AC3E}">
        <p14:creationId xmlns:p14="http://schemas.microsoft.com/office/powerpoint/2010/main" val="1541954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9004" y="188640"/>
            <a:ext cx="6858000" cy="10801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000" dirty="0"/>
              <a:t>ПРОБЛЕМЫ И РЕКОМЕНДАЦИИ</a:t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568952" cy="482453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ky-KG" sz="2000" b="1" i="1" dirty="0"/>
              <a:t>Проблема.</a:t>
            </a:r>
            <a:r>
              <a:rPr lang="ky-KG" sz="2000" dirty="0"/>
              <a:t> Имеются случаи, когда назначение на должность мэра города осуществляется не из числа лиц, входящих в муниципальный резерв. Согласно Указу Президента КР от 5 ноября 2021 года на дожности мэров городов могут быть назначены лица, не состоящие в муниципальном резерве с последующим включением в муниципальный резерв в в течение 3 месяцев со дня назначения.</a:t>
            </a:r>
            <a:endParaRPr lang="ru-RU" sz="2000" dirty="0"/>
          </a:p>
          <a:p>
            <a:pPr algn="l"/>
            <a:r>
              <a:rPr lang="ky-KG" sz="2000" dirty="0"/>
              <a:t>Но Законом «О местной государственной администрации и органах местного самоуправления» от 20 октября 2021 года такое исключение не предусмотрено.</a:t>
            </a:r>
            <a:endParaRPr lang="ru-RU" sz="2000" dirty="0"/>
          </a:p>
          <a:p>
            <a:pPr algn="l"/>
            <a:r>
              <a:rPr lang="ru-RU" sz="2000" b="1" i="1" dirty="0"/>
              <a:t>Рекомендация.</a:t>
            </a:r>
            <a:r>
              <a:rPr lang="ru-RU" sz="2000" dirty="0"/>
              <a:t> Гармонизировать нормы Закона «О местной государственной администрации и органах местного самоуправления» с названным выше подзаконным актом.</a:t>
            </a:r>
          </a:p>
          <a:p>
            <a:pPr algn="l"/>
            <a:r>
              <a:rPr lang="ru-RU" sz="2000" dirty="0"/>
              <a:t>Усилить полномочия Государственного агентства по делам государственной службы и местного самоуправления при Кабинете Министров КР в части  мониторинга соблюдения Закона.</a:t>
            </a:r>
          </a:p>
          <a:p>
            <a:pPr algn="l"/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90874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6858000" cy="83532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000" dirty="0"/>
              <a:t>Административные должности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848872" cy="511256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dirty="0"/>
              <a:t>В аппарате местных государственных администраций, мэриях и </a:t>
            </a:r>
            <a:r>
              <a:rPr lang="ru-RU" sz="2400" dirty="0" err="1"/>
              <a:t>айыл</a:t>
            </a:r>
            <a:r>
              <a:rPr lang="ru-RU" sz="2400" dirty="0"/>
              <a:t> </a:t>
            </a:r>
            <a:r>
              <a:rPr lang="ru-RU" sz="2400" dirty="0" err="1"/>
              <a:t>окмоту</a:t>
            </a:r>
            <a:r>
              <a:rPr lang="ru-RU" sz="2400" dirty="0"/>
              <a:t> внедрена «закрытая» модель назначения на должности. </a:t>
            </a:r>
          </a:p>
          <a:p>
            <a:pPr algn="just"/>
            <a:r>
              <a:rPr lang="ru-RU" sz="2400" dirty="0"/>
              <a:t>Первоначально претенденты участвуют в конкурсе для зачисления в резерв кадров. </a:t>
            </a:r>
          </a:p>
          <a:p>
            <a:pPr algn="just"/>
            <a:r>
              <a:rPr lang="ru-RU" sz="2400" dirty="0"/>
              <a:t>Далее руководитель местного органа власти самостоятельно отбирает кандидата при образовании вакантной должности. </a:t>
            </a:r>
          </a:p>
          <a:p>
            <a:pPr algn="just"/>
            <a:r>
              <a:rPr lang="ru-RU" sz="2400" dirty="0"/>
              <a:t>Открытые конкурсы на замещение вакантной единицы упразднены. Сохранилась практика ротации кадров на равнозначные должности.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141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3002C-24AF-49CE-82D4-8E9E5C442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476672"/>
            <a:ext cx="4464496" cy="136815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b="1" dirty="0"/>
              <a:t>Кадровые вопросы</a:t>
            </a:r>
            <a:br>
              <a:rPr lang="ru-RU" b="1" dirty="0"/>
            </a:br>
            <a:r>
              <a:rPr lang="ru-RU" dirty="0"/>
              <a:t>Рекомендации</a:t>
            </a:r>
            <a:br>
              <a:rPr lang="ru-RU" dirty="0"/>
            </a:br>
            <a:endParaRPr lang="ru-K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27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B137E50-6B54-444C-B4CC-E8946B00AA1E}"/>
              </a:ext>
            </a:extLst>
          </p:cNvPr>
          <p:cNvSpPr/>
          <p:nvPr/>
        </p:nvSpPr>
        <p:spPr>
          <a:xfrm>
            <a:off x="755575" y="1988840"/>
            <a:ext cx="7632849" cy="3477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	1. Повысить статус Государственного агентства по делам государственной службы и местного самоуправления при Кабинете Министров и наделить данный государственный орган полномочиями по осуществлению мониторинга и контроля за соблюдением установленных процедур кадровых назначений.</a:t>
            </a:r>
            <a:endParaRPr lang="ru-KG" sz="2200" dirty="0"/>
          </a:p>
          <a:p>
            <a:pPr algn="just"/>
            <a:r>
              <a:rPr lang="ru-RU" sz="2200" dirty="0"/>
              <a:t>	2. Утвердить четкие процедуры  по отбору кадров  на административные должности  из состава  резерва  госоргана и органа местного самоуправления, минимизировав субъективные факторы. </a:t>
            </a:r>
            <a:endParaRPr lang="ru-KG" sz="2200" dirty="0"/>
          </a:p>
        </p:txBody>
      </p:sp>
    </p:spTree>
    <p:extLst>
      <p:ext uri="{BB962C8B-B14F-4D97-AF65-F5344CB8AC3E}">
        <p14:creationId xmlns:p14="http://schemas.microsoft.com/office/powerpoint/2010/main" val="169014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5160DE9-1C2A-457C-AE36-08A180AD9518}"/>
              </a:ext>
            </a:extLst>
          </p:cNvPr>
          <p:cNvSpPr/>
          <p:nvPr/>
        </p:nvSpPr>
        <p:spPr>
          <a:xfrm>
            <a:off x="539552" y="2136338"/>
            <a:ext cx="8064896" cy="37856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 2023 году Госзаказ на обучение государственных гражданских служащих и муниципальных служащих на 2023 год утвержден распоряжением Кабинета Министров Кыргызской Республики от 17.05.2023 № 251. </a:t>
            </a:r>
            <a:endParaRPr lang="ru-KG" sz="2400" dirty="0"/>
          </a:p>
          <a:p>
            <a:pPr algn="just"/>
            <a:r>
              <a:rPr lang="ru-RU" sz="2400" dirty="0"/>
              <a:t>В рамках реализации Госзаказа на 2023 год планируется обучить </a:t>
            </a:r>
            <a:r>
              <a:rPr lang="ru-RU" sz="2400" b="1" dirty="0"/>
              <a:t>3540 </a:t>
            </a:r>
            <a:r>
              <a:rPr lang="ru-RU" sz="2400" dirty="0"/>
              <a:t>государственных гражданских служащих и муниципальных служащих. </a:t>
            </a:r>
            <a:endParaRPr lang="ru-KG" sz="2400" dirty="0"/>
          </a:p>
          <a:p>
            <a:pPr algn="just"/>
            <a:r>
              <a:rPr lang="ru-RU" sz="2400" dirty="0"/>
              <a:t>На реализацию Госзаказа в 2023 году планируется выделение из республиканского бюджета </a:t>
            </a:r>
            <a:r>
              <a:rPr lang="ru-RU" sz="2400" b="1" dirty="0"/>
              <a:t>5,5 млн сомов</a:t>
            </a:r>
            <a:r>
              <a:rPr lang="ru-RU" sz="2400" dirty="0"/>
              <a:t> для обучения служащих.</a:t>
            </a:r>
            <a:endParaRPr lang="ru-KG" sz="24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A864A62-EA66-4748-8749-E98928149008}"/>
              </a:ext>
            </a:extLst>
          </p:cNvPr>
          <p:cNvSpPr/>
          <p:nvPr/>
        </p:nvSpPr>
        <p:spPr>
          <a:xfrm>
            <a:off x="827584" y="188640"/>
            <a:ext cx="7416824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 КАДРОВ</a:t>
            </a:r>
          </a:p>
          <a:p>
            <a:pPr indent="450215"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2023 году</a:t>
            </a:r>
          </a:p>
          <a:p>
            <a:pPr indent="450215" algn="ctr">
              <a:spcAft>
                <a:spcPts val="0"/>
              </a:spcAft>
            </a:pPr>
            <a:endParaRPr lang="ru-KG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665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BF8972C-F30E-4436-AACF-53298DF3E0DC}"/>
              </a:ext>
            </a:extLst>
          </p:cNvPr>
          <p:cNvSpPr/>
          <p:nvPr/>
        </p:nvSpPr>
        <p:spPr>
          <a:xfrm>
            <a:off x="395536" y="1740580"/>
            <a:ext cx="8208912" cy="44319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K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Под действием законов 2021 года на местах происходят определённые изменения, но также сохраняются и старые проблемы.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Наметились тенденции по укрупнению территорий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айылных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аймаков  как первого этапа административно-территориальной реформы. 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Этот фактор  можно использовать  для  апробации всего спектра  вопросов управления: социально-экономическое планирование, управление муниципальной собственностью, повышение квалификации кадров и др.	</a:t>
            </a:r>
            <a:endParaRPr lang="ru-KG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29</a:t>
            </a:fld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BF8972C-F30E-4436-AACF-53298DF3E0DC}"/>
              </a:ext>
            </a:extLst>
          </p:cNvPr>
          <p:cNvSpPr/>
          <p:nvPr/>
        </p:nvSpPr>
        <p:spPr>
          <a:xfrm>
            <a:off x="899592" y="171797"/>
            <a:ext cx="7128792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ЗАКЛЮЧЕНИЕ</a:t>
            </a:r>
          </a:p>
          <a:p>
            <a:pPr algn="just">
              <a:spcAft>
                <a:spcPts val="0"/>
              </a:spcAft>
            </a:pPr>
            <a:endParaRPr lang="ru-K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ru-KG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84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Аспекты исследования</a:t>
            </a:r>
            <a:endParaRPr lang="ru-KG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702255" y="2701973"/>
            <a:ext cx="2035138" cy="26016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Уровни управления и соподчинённость по вертикали</a:t>
            </a:r>
            <a:endParaRPr lang="ru-KG" sz="2000" dirty="0"/>
          </a:p>
        </p:txBody>
      </p:sp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3635896" y="2722685"/>
            <a:ext cx="2035138" cy="26016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Экономическая,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финансовая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и хозяйственная составляющая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уровней управления</a:t>
            </a:r>
            <a:endParaRPr lang="ru-KG" sz="2000" dirty="0"/>
          </a:p>
        </p:txBody>
      </p:sp>
      <p:sp>
        <p:nvSpPr>
          <p:cNvPr id="9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6431688" y="2729133"/>
            <a:ext cx="2035138" cy="26016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Подбор и расстановка кадров</a:t>
            </a:r>
            <a:endParaRPr lang="ru-KG" sz="2000" dirty="0"/>
          </a:p>
        </p:txBody>
      </p:sp>
    </p:spTree>
    <p:extLst>
      <p:ext uri="{BB962C8B-B14F-4D97-AF65-F5344CB8AC3E}">
        <p14:creationId xmlns:p14="http://schemas.microsoft.com/office/powerpoint/2010/main" val="25587918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80920" cy="46397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Меняется практика кадровых назначений на должности руководителей районных государственных администраций, которые отныне должны назначаться из состава Регионального резерва, формируемого на основе открытого конкурса. </a:t>
            </a:r>
          </a:p>
          <a:p>
            <a:pPr algn="just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большинстве случаев назначения осуществляются из этого Резерва. Сообщения в средствах массовой информации свидетельствуют  о том, что имеются  и нарушения этого правила. Однако мониторинг соблюдения нормы  закона  в  этом  вопросе не ведётся.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ru-RU" sz="135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625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7632848" cy="45243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Набирает обороты практика назначения на должности руководителей исполнительных органов местного самоуправления из состава муниципального резерва.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Муниципальные резервы активно формируются и пополняются на постоянной основе.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Укрепляются полномочия местных государственных администраций в сфере земельных отношений, но это  происходит  на фоне ослабления  земельных полномочий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айыл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окмоту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4195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208912" cy="56015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Имеются и пока не реализованные нормы Закона. Так и не  были  образованы районные бюджеты, хотя это  было предписано Законом с 1 января 2023 года. Взамен этого введена паллиативная мера укрепления  фондов  развития регионов.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кадровых вопросах так и остались проблемой назначение на должности руководителей территориальных подразделений министерств и административных ведомств районного звена и мэрий городов областного значения.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Имеются недочёты в вопросах коммунального хозяйства, которое требует реновации, обновления. С 2004 года так и не проведена полная инвентаризация муниципальной собственности.</a:t>
            </a:r>
          </a:p>
          <a:p>
            <a:pPr algn="just"/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Невысокое значение имеют программы социально-экономического развития территорий, особенно районного звена, где отсутствует их подкрепление полноценным бюджетом.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9080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7848872" cy="58169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Независимое исследование позволило выявить некоторые из явных и скрытых «болевых» проблем, о которых не всегда говорится публично.</a:t>
            </a:r>
          </a:p>
          <a:p>
            <a:pPr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Необходимо продолжить  независимые исследования изменений в вопросах управления на  уровне районов, городов  и 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айылных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аймаков.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При проведении дальнейших исследований не ограничиваться лишь изучением  изменений вследствие принятия законов о местном государственном  управлении и самоуправлении, а продолжить мониторинг по всему  спектру  управления на  региональном и местном  уровнях.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9186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EED7F-CFE6-48FA-9CE2-B1F995835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2924944"/>
            <a:ext cx="5184576" cy="11430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  <a:endParaRPr lang="ru-KG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87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Административно-территориальное устройство</a:t>
            </a:r>
            <a:endParaRPr lang="ru-KG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F0A97B3-5FDA-4979-87F1-A36850DF2187}"/>
              </a:ext>
            </a:extLst>
          </p:cNvPr>
          <p:cNvSpPr/>
          <p:nvPr/>
        </p:nvSpPr>
        <p:spPr>
          <a:xfrm>
            <a:off x="6156176" y="4773308"/>
            <a:ext cx="2520280" cy="7386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Заявлено на первом Народном курултае 25 ноября 2022 года</a:t>
            </a:r>
            <a:endParaRPr lang="ru-KG" sz="1400" dirty="0"/>
          </a:p>
        </p:txBody>
      </p:sp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827584" y="1988840"/>
            <a:ext cx="2035138" cy="26016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/>
              <a:t>Действующая система: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республика;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область;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район;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город, </a:t>
            </a:r>
            <a:r>
              <a:rPr lang="ru-RU" sz="2000" dirty="0" err="1"/>
              <a:t>айылный</a:t>
            </a:r>
            <a:r>
              <a:rPr lang="ru-RU" sz="2000" dirty="0"/>
              <a:t>  аймак</a:t>
            </a:r>
            <a:endParaRPr lang="ru-KG" sz="2000" dirty="0"/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3059832" y="1988839"/>
            <a:ext cx="3240360" cy="26016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История:</a:t>
            </a:r>
          </a:p>
          <a:p>
            <a:pPr algn="ctr"/>
            <a:r>
              <a:rPr lang="ru-RU" sz="2000" dirty="0"/>
              <a:t>Реформа административно-территориального  устройства   провозглашалась неоднократно </a:t>
            </a:r>
          </a:p>
          <a:p>
            <a:pPr algn="ctr"/>
            <a:r>
              <a:rPr lang="ru-RU" sz="2000" dirty="0"/>
              <a:t>(1994, 2007, 2012, 2023)</a:t>
            </a:r>
            <a:endParaRPr lang="ru-KG" sz="2000" dirty="0"/>
          </a:p>
        </p:txBody>
      </p:sp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6457950" y="1979459"/>
            <a:ext cx="2016224" cy="26016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2023 год</a:t>
            </a:r>
          </a:p>
          <a:p>
            <a:pPr algn="ctr"/>
            <a:r>
              <a:rPr lang="ru-RU" sz="2000" dirty="0"/>
              <a:t>Президент КР С.Н. </a:t>
            </a:r>
            <a:r>
              <a:rPr lang="ru-RU" sz="2000" dirty="0" err="1"/>
              <a:t>Жапаров</a:t>
            </a:r>
            <a:r>
              <a:rPr lang="ru-RU" sz="2000" dirty="0"/>
              <a:t> объявил  о намерении  провести реформу</a:t>
            </a:r>
            <a:endParaRPr lang="ru-KG" sz="2000" dirty="0"/>
          </a:p>
        </p:txBody>
      </p:sp>
    </p:spTree>
    <p:extLst>
      <p:ext uri="{BB962C8B-B14F-4D97-AF65-F5344CB8AC3E}">
        <p14:creationId xmlns:p14="http://schemas.microsoft.com/office/powerpoint/2010/main" val="120772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Первый шаг реформы</a:t>
            </a:r>
            <a:br>
              <a:rPr lang="ru-RU" b="1" dirty="0"/>
            </a:br>
            <a:r>
              <a:rPr lang="ru-RU" sz="2800" dirty="0"/>
              <a:t>укрупнение </a:t>
            </a:r>
            <a:r>
              <a:rPr lang="ru-RU" sz="2800" dirty="0" err="1"/>
              <a:t>айылных</a:t>
            </a:r>
            <a:r>
              <a:rPr lang="ru-RU" sz="2800" dirty="0"/>
              <a:t> аймаков</a:t>
            </a:r>
            <a:endParaRPr lang="ru-KG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5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F0A97B3-5FDA-4979-87F1-A36850DF2187}"/>
              </a:ext>
            </a:extLst>
          </p:cNvPr>
          <p:cNvSpPr/>
          <p:nvPr/>
        </p:nvSpPr>
        <p:spPr>
          <a:xfrm>
            <a:off x="833555" y="2468446"/>
            <a:ext cx="3528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28 декабря 2022 года издан Указ Президента КР «Об административно-территориальной реформе на уровне </a:t>
            </a:r>
            <a:r>
              <a:rPr lang="ru-RU" sz="1400" dirty="0" err="1"/>
              <a:t>айылных</a:t>
            </a:r>
            <a:r>
              <a:rPr lang="ru-RU" sz="1400" dirty="0"/>
              <a:t> аймаков </a:t>
            </a:r>
            <a:r>
              <a:rPr lang="ru-RU" sz="1400" dirty="0" err="1"/>
              <a:t>Тюпского</a:t>
            </a:r>
            <a:r>
              <a:rPr lang="ru-RU" sz="1400" dirty="0"/>
              <a:t> района Иссык-Кульской области </a:t>
            </a:r>
            <a:r>
              <a:rPr lang="ru-RU" sz="1400" dirty="0" err="1"/>
              <a:t>Кыргызской</a:t>
            </a:r>
            <a:r>
              <a:rPr lang="ru-RU" sz="1400" dirty="0"/>
              <a:t> Республики в пилотном режиме» № 414.</a:t>
            </a:r>
            <a:endParaRPr lang="ru-K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27840" y="2477986"/>
            <a:ext cx="3600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3 апреля 2023 года издан Указ Президента КР «Об административно-территориальной реформе на уровне </a:t>
            </a:r>
            <a:r>
              <a:rPr lang="ru-RU" sz="1400" dirty="0" err="1"/>
              <a:t>айылных</a:t>
            </a:r>
            <a:r>
              <a:rPr lang="ru-RU" sz="1400" dirty="0"/>
              <a:t> аймаков </a:t>
            </a:r>
            <a:r>
              <a:rPr lang="ru-RU" sz="1400" dirty="0" err="1"/>
              <a:t>Нарынской</a:t>
            </a:r>
            <a:r>
              <a:rPr lang="ru-RU" sz="1400" dirty="0"/>
              <a:t> области </a:t>
            </a:r>
            <a:r>
              <a:rPr lang="ru-RU" sz="1400" dirty="0" err="1"/>
              <a:t>Кыргызской</a:t>
            </a:r>
            <a:r>
              <a:rPr lang="ru-RU" sz="1400" dirty="0"/>
              <a:t> Республики в пилотном режиме» УП № 85.</a:t>
            </a:r>
            <a:endParaRPr lang="ru-KG" dirty="0"/>
          </a:p>
        </p:txBody>
      </p:sp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626076" y="1714579"/>
            <a:ext cx="3943350" cy="6186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err="1"/>
              <a:t>Тюпский</a:t>
            </a:r>
            <a:r>
              <a:rPr lang="ru-RU" sz="2000" b="1" dirty="0"/>
              <a:t>  район Иссык-Кульской  области</a:t>
            </a:r>
            <a:endParaRPr lang="ru-KG" sz="2000" dirty="0"/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4927840" y="1772817"/>
            <a:ext cx="3587510" cy="4355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err="1"/>
              <a:t>Нарынская</a:t>
            </a:r>
            <a:r>
              <a:rPr lang="ru-RU" sz="2000" b="1" dirty="0"/>
              <a:t> область</a:t>
            </a:r>
            <a:endParaRPr lang="ru-KG" sz="2000" dirty="0"/>
          </a:p>
        </p:txBody>
      </p:sp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755576" y="4081340"/>
            <a:ext cx="1440160" cy="1783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13 </a:t>
            </a:r>
            <a:r>
              <a:rPr lang="ru-RU" sz="2000" b="1" dirty="0" err="1"/>
              <a:t>айылных</a:t>
            </a:r>
            <a:r>
              <a:rPr lang="ru-RU" sz="2000" b="1" dirty="0"/>
              <a:t> аймаков</a:t>
            </a:r>
            <a:endParaRPr lang="ru-KG" sz="2000" dirty="0"/>
          </a:p>
        </p:txBody>
      </p:sp>
      <p:sp>
        <p:nvSpPr>
          <p:cNvPr id="9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2777318" y="4081340"/>
            <a:ext cx="1528593" cy="18043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5 </a:t>
            </a:r>
            <a:r>
              <a:rPr lang="ru-RU" sz="2000" b="1" dirty="0" err="1"/>
              <a:t>айылных</a:t>
            </a:r>
            <a:r>
              <a:rPr lang="ru-RU" sz="2000" b="1" dirty="0"/>
              <a:t> аймаков</a:t>
            </a:r>
            <a:endParaRPr lang="ru-KG" sz="20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2195736" y="4869160"/>
            <a:ext cx="581582" cy="2880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4827835" y="4077072"/>
            <a:ext cx="1440160" cy="1783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67 </a:t>
            </a:r>
            <a:r>
              <a:rPr lang="ru-RU" sz="2000" b="1" dirty="0" err="1"/>
              <a:t>айылных</a:t>
            </a:r>
            <a:r>
              <a:rPr lang="ru-RU" sz="2000" b="1" dirty="0"/>
              <a:t> аймаков</a:t>
            </a:r>
            <a:endParaRPr lang="ru-KG" sz="2000" dirty="0"/>
          </a:p>
        </p:txBody>
      </p:sp>
      <p:sp>
        <p:nvSpPr>
          <p:cNvPr id="12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 txBox="1">
            <a:spLocks/>
          </p:cNvSpPr>
          <p:nvPr/>
        </p:nvSpPr>
        <p:spPr>
          <a:xfrm>
            <a:off x="6849577" y="4077072"/>
            <a:ext cx="1528593" cy="18043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27 </a:t>
            </a:r>
            <a:r>
              <a:rPr lang="ru-RU" sz="2000" b="1" dirty="0" err="1"/>
              <a:t>айылных</a:t>
            </a:r>
            <a:r>
              <a:rPr lang="ru-RU" sz="2000" b="1" dirty="0"/>
              <a:t> аймаков</a:t>
            </a:r>
            <a:endParaRPr lang="ru-KG" sz="2000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6267995" y="4864892"/>
            <a:ext cx="581582" cy="2880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47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620688"/>
            <a:ext cx="6858000" cy="83532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000" dirty="0"/>
              <a:t>Полномочия </a:t>
            </a:r>
            <a:br>
              <a:rPr lang="ru-RU" sz="3000" dirty="0"/>
            </a:br>
            <a:r>
              <a:rPr lang="ru-RU" sz="3000" dirty="0"/>
              <a:t>местных государственных администраций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2DA6E04-9092-4D52-9192-F14FD6B3332C}"/>
              </a:ext>
            </a:extLst>
          </p:cNvPr>
          <p:cNvSpPr txBox="1">
            <a:spLocks/>
          </p:cNvSpPr>
          <p:nvPr/>
        </p:nvSpPr>
        <p:spPr>
          <a:xfrm>
            <a:off x="827584" y="1844823"/>
            <a:ext cx="3312368" cy="14314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/>
              <a:t>Закон «О местной государственной администрации» от 14 июля 2011 года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id="{75D15EF8-3B1E-440F-93C7-07193B8755CC}"/>
              </a:ext>
            </a:extLst>
          </p:cNvPr>
          <p:cNvSpPr txBox="1">
            <a:spLocks/>
          </p:cNvSpPr>
          <p:nvPr/>
        </p:nvSpPr>
        <p:spPr>
          <a:xfrm>
            <a:off x="4798884" y="1844823"/>
            <a:ext cx="3672407" cy="14314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/>
              <a:t>Закон «О местной государственной администрации и органах местного самоуправления» </a:t>
            </a:r>
            <a:endParaRPr lang="ru-KG" sz="1800" dirty="0"/>
          </a:p>
          <a:p>
            <a:r>
              <a:rPr lang="ru-RU" sz="1800" b="1" dirty="0"/>
              <a:t>от 20 октября 2021 года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1A0B8D-39BE-48B8-995B-724A252D0BB5}"/>
              </a:ext>
            </a:extLst>
          </p:cNvPr>
          <p:cNvSpPr/>
          <p:nvPr/>
        </p:nvSpPr>
        <p:spPr>
          <a:xfrm>
            <a:off x="1586744" y="4090254"/>
            <a:ext cx="216024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18 и более</a:t>
            </a:r>
            <a:endParaRPr lang="ru-KG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AA7CBC7-7D2A-42EE-A5D7-ED7F19D2130E}"/>
              </a:ext>
            </a:extLst>
          </p:cNvPr>
          <p:cNvSpPr/>
          <p:nvPr/>
        </p:nvSpPr>
        <p:spPr>
          <a:xfrm>
            <a:off x="5436096" y="3662336"/>
            <a:ext cx="216024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24 и более</a:t>
            </a:r>
            <a:endParaRPr lang="ru-KG" dirty="0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A9964258-9702-48DF-87A5-4AA861F2657C}"/>
              </a:ext>
            </a:extLst>
          </p:cNvPr>
          <p:cNvSpPr/>
          <p:nvPr/>
        </p:nvSpPr>
        <p:spPr>
          <a:xfrm rot="20659349">
            <a:off x="3966829" y="3788642"/>
            <a:ext cx="1224136" cy="48605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246781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620688"/>
            <a:ext cx="6858000" cy="83532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000" dirty="0"/>
              <a:t>Вопросы местного значения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2DA6E04-9092-4D52-9192-F14FD6B3332C}"/>
              </a:ext>
            </a:extLst>
          </p:cNvPr>
          <p:cNvSpPr txBox="1">
            <a:spLocks/>
          </p:cNvSpPr>
          <p:nvPr/>
        </p:nvSpPr>
        <p:spPr>
          <a:xfrm>
            <a:off x="827584" y="1844823"/>
            <a:ext cx="3312368" cy="14314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/>
              <a:t>Закон «О местном самоуправлении» </a:t>
            </a:r>
            <a:endParaRPr lang="ru-KG" sz="1800" dirty="0"/>
          </a:p>
          <a:p>
            <a:r>
              <a:rPr lang="ru-RU" sz="1800" b="1" dirty="0"/>
              <a:t>от 15 июля 2011 года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id="{75D15EF8-3B1E-440F-93C7-07193B8755CC}"/>
              </a:ext>
            </a:extLst>
          </p:cNvPr>
          <p:cNvSpPr txBox="1">
            <a:spLocks/>
          </p:cNvSpPr>
          <p:nvPr/>
        </p:nvSpPr>
        <p:spPr>
          <a:xfrm>
            <a:off x="4798884" y="1844823"/>
            <a:ext cx="3672407" cy="14314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/>
              <a:t>Закон «О местной государственной администрации и органах местного самоуправления» </a:t>
            </a:r>
            <a:endParaRPr lang="ru-KG" sz="1800" dirty="0"/>
          </a:p>
          <a:p>
            <a:r>
              <a:rPr lang="ru-RU" sz="1800" b="1" dirty="0"/>
              <a:t>от 20 октября 2021 года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1A0B8D-39BE-48B8-995B-724A252D0BB5}"/>
              </a:ext>
            </a:extLst>
          </p:cNvPr>
          <p:cNvSpPr/>
          <p:nvPr/>
        </p:nvSpPr>
        <p:spPr>
          <a:xfrm>
            <a:off x="1637418" y="3629705"/>
            <a:ext cx="216024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25 и более</a:t>
            </a:r>
            <a:endParaRPr lang="ru-KG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AA7CBC7-7D2A-42EE-A5D7-ED7F19D2130E}"/>
              </a:ext>
            </a:extLst>
          </p:cNvPr>
          <p:cNvSpPr/>
          <p:nvPr/>
        </p:nvSpPr>
        <p:spPr>
          <a:xfrm>
            <a:off x="5364088" y="4071264"/>
            <a:ext cx="216024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Только 24</a:t>
            </a:r>
            <a:endParaRPr lang="ru-KG" dirty="0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A9964258-9702-48DF-87A5-4AA861F2657C}"/>
              </a:ext>
            </a:extLst>
          </p:cNvPr>
          <p:cNvSpPr/>
          <p:nvPr/>
        </p:nvSpPr>
        <p:spPr>
          <a:xfrm rot="1286149">
            <a:off x="3893466" y="3788642"/>
            <a:ext cx="1224136" cy="48605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3812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8</a:t>
            </a:fld>
            <a:endParaRPr lang="ru-RU"/>
          </a:p>
        </p:txBody>
      </p:sp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0A74EA1D-BBAE-440F-8D43-E8FDEC9699FF}"/>
              </a:ext>
            </a:extLst>
          </p:cNvPr>
          <p:cNvSpPr txBox="1">
            <a:spLocks/>
          </p:cNvSpPr>
          <p:nvPr/>
        </p:nvSpPr>
        <p:spPr>
          <a:xfrm>
            <a:off x="3203848" y="2124471"/>
            <a:ext cx="2880322" cy="2888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Материально-финансовая составляющая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уровней управления</a:t>
            </a:r>
            <a:endParaRPr lang="ru-KG" sz="2000" dirty="0"/>
          </a:p>
        </p:txBody>
      </p:sp>
      <p:sp>
        <p:nvSpPr>
          <p:cNvPr id="9" name="Заголовок 3">
            <a:extLst>
              <a:ext uri="{FF2B5EF4-FFF2-40B4-BE49-F238E27FC236}">
                <a16:creationId xmlns:a16="http://schemas.microsoft.com/office/drawing/2014/main" id="{6505B443-B305-4934-B46F-1A883293414E}"/>
              </a:ext>
            </a:extLst>
          </p:cNvPr>
          <p:cNvSpPr txBox="1">
            <a:spLocks/>
          </p:cNvSpPr>
          <p:nvPr/>
        </p:nvSpPr>
        <p:spPr>
          <a:xfrm>
            <a:off x="539552" y="4309128"/>
            <a:ext cx="2520280" cy="1783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Коммунальное хозяйство и муниципальная собственность</a:t>
            </a:r>
            <a:endParaRPr lang="ru-KG" sz="2000" dirty="0"/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64DF305-CF6D-429A-AFB9-12BD620C9E69}"/>
              </a:ext>
            </a:extLst>
          </p:cNvPr>
          <p:cNvSpPr txBox="1">
            <a:spLocks/>
          </p:cNvSpPr>
          <p:nvPr/>
        </p:nvSpPr>
        <p:spPr>
          <a:xfrm>
            <a:off x="539552" y="1124744"/>
            <a:ext cx="2520280" cy="1783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Финансы и бюджет</a:t>
            </a:r>
            <a:endParaRPr lang="ru-KG" sz="2000" dirty="0"/>
          </a:p>
        </p:txBody>
      </p:sp>
      <p:sp>
        <p:nvSpPr>
          <p:cNvPr id="11" name="Заголовок 3">
            <a:extLst>
              <a:ext uri="{FF2B5EF4-FFF2-40B4-BE49-F238E27FC236}">
                <a16:creationId xmlns:a16="http://schemas.microsoft.com/office/drawing/2014/main" id="{2949A286-6B06-48EE-8E4A-9AE2BD0DAA3F}"/>
              </a:ext>
            </a:extLst>
          </p:cNvPr>
          <p:cNvSpPr txBox="1">
            <a:spLocks/>
          </p:cNvSpPr>
          <p:nvPr/>
        </p:nvSpPr>
        <p:spPr>
          <a:xfrm>
            <a:off x="6228184" y="1052736"/>
            <a:ext cx="2376264" cy="1783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Экономика</a:t>
            </a:r>
            <a:endParaRPr lang="ru-KG" sz="2000" dirty="0"/>
          </a:p>
        </p:txBody>
      </p:sp>
      <p:sp>
        <p:nvSpPr>
          <p:cNvPr id="12" name="Заголовок 3">
            <a:extLst>
              <a:ext uri="{FF2B5EF4-FFF2-40B4-BE49-F238E27FC236}">
                <a16:creationId xmlns:a16="http://schemas.microsoft.com/office/drawing/2014/main" id="{0BAB302A-3BE5-43F4-A94C-8DFCEDE358EA}"/>
              </a:ext>
            </a:extLst>
          </p:cNvPr>
          <p:cNvSpPr txBox="1">
            <a:spLocks/>
          </p:cNvSpPr>
          <p:nvPr/>
        </p:nvSpPr>
        <p:spPr>
          <a:xfrm>
            <a:off x="6228184" y="4365104"/>
            <a:ext cx="2287165" cy="17838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/>
              <a:t>Земельные полномочия</a:t>
            </a:r>
            <a:endParaRPr lang="ru-KG" sz="2000" dirty="0"/>
          </a:p>
        </p:txBody>
      </p:sp>
    </p:spTree>
    <p:extLst>
      <p:ext uri="{BB962C8B-B14F-4D97-AF65-F5344CB8AC3E}">
        <p14:creationId xmlns:p14="http://schemas.microsoft.com/office/powerpoint/2010/main" val="282503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DFBE02F-ADFE-43DF-BB95-6419D2B3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365126"/>
            <a:ext cx="5256584" cy="13255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b="1" dirty="0"/>
              <a:t>Районные бюджеты</a:t>
            </a:r>
            <a:endParaRPr lang="ru-KG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9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F0A97B3-5FDA-4979-87F1-A36850DF2187}"/>
              </a:ext>
            </a:extLst>
          </p:cNvPr>
          <p:cNvSpPr/>
          <p:nvPr/>
        </p:nvSpPr>
        <p:spPr>
          <a:xfrm>
            <a:off x="971600" y="2274838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Районные бюджеты не были созданы в 2023 году, как того требовал Закон «О местной государственной администрации и органах местного самоуправления».</a:t>
            </a:r>
          </a:p>
          <a:p>
            <a:pPr indent="449580" algn="just">
              <a:spcAft>
                <a:spcPts val="0"/>
              </a:spcAft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Взамен этого предлагается для всех районов  образовать фонды развития регионов.</a:t>
            </a:r>
          </a:p>
        </p:txBody>
      </p:sp>
    </p:spTree>
    <p:extLst>
      <p:ext uri="{BB962C8B-B14F-4D97-AF65-F5344CB8AC3E}">
        <p14:creationId xmlns:p14="http://schemas.microsoft.com/office/powerpoint/2010/main" val="699756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</TotalTime>
  <Words>2075</Words>
  <Application>Microsoft Office PowerPoint</Application>
  <PresentationFormat>Экран (4:3)</PresentationFormat>
  <Paragraphs>418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Цели исследования</vt:lpstr>
      <vt:lpstr>Аспекты исследования</vt:lpstr>
      <vt:lpstr>Административно-территориальное устройство</vt:lpstr>
      <vt:lpstr>Первый шаг реформы укрупнение айылных аймаков</vt:lpstr>
      <vt:lpstr>Полномочия  местных государственных администраций</vt:lpstr>
      <vt:lpstr>Вопросы местного значения</vt:lpstr>
      <vt:lpstr>Презентация PowerPoint</vt:lpstr>
      <vt:lpstr>Районные бюджеты</vt:lpstr>
      <vt:lpstr>Презентация PowerPoint</vt:lpstr>
      <vt:lpstr>Презентация PowerPoint</vt:lpstr>
      <vt:lpstr>Динамика роста объемов фондов развития регионов</vt:lpstr>
      <vt:lpstr>Рекомендации по улучшению финансирования районов</vt:lpstr>
      <vt:lpstr>Влияние государства и местного самоуправления на рост доходов местного бюджета</vt:lpstr>
      <vt:lpstr>Презентация PowerPoint</vt:lpstr>
      <vt:lpstr>ПРОБЛЕМЫ И РЕКОМЕНДАЦИИ</vt:lpstr>
      <vt:lpstr>ПРОБЛЕМЫ И РЕКОМЕНДАЦИИ</vt:lpstr>
      <vt:lpstr>Кадровые процедуры</vt:lpstr>
      <vt:lpstr>Должности руководителей отраслевых подразделений в районах</vt:lpstr>
      <vt:lpstr>Презентация PowerPoint</vt:lpstr>
      <vt:lpstr>Презентация PowerPoint</vt:lpstr>
      <vt:lpstr>Акимы районов</vt:lpstr>
      <vt:lpstr>Презентация PowerPoint</vt:lpstr>
      <vt:lpstr>Мэры городов, главы айыл окмоту  и их заместители</vt:lpstr>
      <vt:lpstr>ПРОБЛЕМЫ И РЕКОМЕНДАЦИИ </vt:lpstr>
      <vt:lpstr>Административные должности</vt:lpstr>
      <vt:lpstr> Кадровые вопросы Рекомендации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Admin HSS</cp:lastModifiedBy>
  <cp:revision>88</cp:revision>
  <dcterms:created xsi:type="dcterms:W3CDTF">2023-06-21T05:32:37Z</dcterms:created>
  <dcterms:modified xsi:type="dcterms:W3CDTF">2023-07-12T08:53:39Z</dcterms:modified>
</cp:coreProperties>
</file>