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8" r:id="rId3"/>
    <p:sldId id="257" r:id="rId4"/>
    <p:sldId id="261" r:id="rId5"/>
    <p:sldId id="262" r:id="rId6"/>
    <p:sldId id="263" r:id="rId7"/>
    <p:sldId id="264" r:id="rId8"/>
    <p:sldId id="265" r:id="rId9"/>
    <p:sldId id="266" r:id="rId10"/>
    <p:sldId id="267" r:id="rId11"/>
    <p:sldId id="268" r:id="rId12"/>
    <p:sldId id="269" r:id="rId13"/>
    <p:sldId id="270" r:id="rId14"/>
    <p:sldId id="271" r:id="rId15"/>
    <p:sldId id="260" r:id="rId16"/>
  </p:sldIdLst>
  <p:sldSz cx="9753600" cy="7315200"/>
  <p:notesSz cx="6858000" cy="9144000"/>
  <p:embeddedFontLst>
    <p:embeddedFont>
      <p:font typeface="Calibri Light" panose="020F0302020204030204" pitchFamily="34" charset="0"/>
      <p:regular r:id="rId18"/>
      <p:italic r:id="rId19"/>
    </p:embeddedFont>
    <p:embeddedFont>
      <p:font typeface="Montserrat Semi-Bold" panose="020B0604020202020204" charset="-18"/>
      <p:regular r:id="rId20"/>
    </p:embeddedFont>
    <p:embeddedFont>
      <p:font typeface="Avenir Bold" panose="020B0604020202020204" charset="-18"/>
      <p:regular r:id="rId21"/>
    </p:embeddedFont>
    <p:embeddedFont>
      <p:font typeface="Muli" panose="020B0604020202020204" charset="-18"/>
      <p:regular r:id="rId22"/>
    </p:embeddedFont>
    <p:embeddedFont>
      <p:font typeface="Aileron Bold" panose="020B0604020202020204" charset="-18"/>
      <p:regular r:id="rId23"/>
    </p:embeddedFont>
    <p:embeddedFont>
      <p:font typeface="Montserrat Classic" panose="020B0604020202020204" charset="-18"/>
      <p:regular r:id="rId24"/>
    </p:embeddedFont>
    <p:embeddedFont>
      <p:font typeface="Segoe UI Emoji" panose="020B0502040204020203" pitchFamily="34" charset="0"/>
      <p:regular r:id="rId25"/>
    </p:embeddedFont>
    <p:embeddedFont>
      <p:font typeface="Montserrat Medium" panose="020B0604020202020204" charset="-18"/>
      <p:regular r:id="rId26"/>
    </p:embeddedFont>
    <p:embeddedFont>
      <p:font typeface="Avenir Ultra-Bold" panose="020B0604020202020204" charset="-18"/>
      <p:regular r:id="rId27"/>
    </p:embeddedFont>
    <p:embeddedFont>
      <p:font typeface="Franklin Gothic Book" panose="020B0503020102020204" pitchFamily="34" charset="0"/>
      <p:regular r:id="rId28"/>
      <p:italic r:id="rId29"/>
    </p:embeddedFont>
    <p:embeddedFont>
      <p:font typeface="Calibri" panose="020F0502020204030204" pitchFamily="34" charset="0"/>
      <p:regular r:id="rId30"/>
      <p:bold r:id="rId31"/>
      <p:italic r:id="rId32"/>
      <p:boldItalic r:id="rId33"/>
    </p:embeddedFont>
    <p:embeddedFont>
      <p:font typeface="Avenir" panose="020B0604020202020204" charset="-18"/>
      <p:regular r:id="rId34"/>
    </p:embeddedFont>
    <p:embeddedFont>
      <p:font typeface="Montserrat Classic Bold" panose="020B0604020202020204" charset="-18"/>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3" d="100"/>
          <a:sy n="83" d="100"/>
        </p:scale>
        <p:origin x="129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BB92D-5A94-4DF0-BDB7-5489E5A6C7EE}" type="doc">
      <dgm:prSet loTypeId="urn:microsoft.com/office/officeart/2005/8/layout/process5" loCatId="process" qsTypeId="urn:microsoft.com/office/officeart/2005/8/quickstyle/simple1" qsCatId="simple" csTypeId="urn:microsoft.com/office/officeart/2005/8/colors/accent1_2" csCatId="accent1" phldr="1"/>
      <dgm:spPr/>
    </dgm:pt>
    <dgm:pt modelId="{76DF6246-5553-49AD-B966-CD4B7B49C8F1}">
      <dgm:prSet phldrT="[Text]" custT="1">
        <dgm:style>
          <a:lnRef idx="2">
            <a:schemeClr val="accent5"/>
          </a:lnRef>
          <a:fillRef idx="1">
            <a:schemeClr val="lt1"/>
          </a:fillRef>
          <a:effectRef idx="0">
            <a:schemeClr val="accent5"/>
          </a:effectRef>
          <a:fontRef idx="minor">
            <a:schemeClr val="dk1"/>
          </a:fontRef>
        </dgm:style>
      </dgm:prSet>
      <dgm:spPr>
        <a:xfrm>
          <a:off x="472261" y="24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1. Define actors</a:t>
          </a:r>
        </a:p>
      </dgm:t>
    </dgm:pt>
    <dgm:pt modelId="{BC84B6F3-0FBD-47B9-A79A-3685FCB05555}" type="parTrans" cxnId="{9567F507-C65B-41B9-9E75-88E75AB69B6B}">
      <dgm:prSet/>
      <dgm:spPr/>
      <dgm:t>
        <a:bodyPr/>
        <a:lstStyle/>
        <a:p>
          <a:endParaRPr lang="fr-BE" sz="1600" b="1">
            <a:latin typeface="Arial" panose="020B0604020202020204" pitchFamily="34" charset="0"/>
            <a:cs typeface="Arial" panose="020B0604020202020204" pitchFamily="34" charset="0"/>
          </a:endParaRPr>
        </a:p>
      </dgm:t>
    </dgm:pt>
    <dgm:pt modelId="{0A6D1C7B-F4A4-42EA-AE07-457C3AE44D41}" type="sibTrans" cxnId="{9567F507-C65B-41B9-9E75-88E75AB69B6B}">
      <dgm:prSet custT="1"/>
      <dgm:spPr>
        <a:xfrm>
          <a:off x="1624497" y="186636"/>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C0EEA0DC-F7F0-48F5-A8D6-4D69FEE85139}">
      <dgm:prSet phldrT="[Text]" custT="1">
        <dgm:style>
          <a:lnRef idx="2">
            <a:schemeClr val="accent5"/>
          </a:lnRef>
          <a:fillRef idx="1">
            <a:schemeClr val="lt1"/>
          </a:fillRef>
          <a:effectRef idx="0">
            <a:schemeClr val="accent5"/>
          </a:effectRef>
          <a:fontRef idx="minor">
            <a:schemeClr val="dk1"/>
          </a:fontRef>
        </dgm:style>
      </dgm:prSet>
      <dgm:spPr>
        <a:xfrm>
          <a:off x="1954917" y="24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a:solidFill>
                <a:sysClr val="windowText" lastClr="000000"/>
              </a:solidFill>
              <a:latin typeface="Arial" panose="020B0604020202020204" pitchFamily="34" charset="0"/>
              <a:ea typeface="+mn-ea"/>
              <a:cs typeface="Arial" panose="020B0604020202020204" pitchFamily="34" charset="0"/>
            </a:rPr>
            <a:t>2. Determine the goal</a:t>
          </a:r>
        </a:p>
      </dgm:t>
    </dgm:pt>
    <dgm:pt modelId="{F6081BC2-122F-4A0B-AFBD-0AA4FEA79116}" type="parTrans" cxnId="{98115B5F-E0F7-4A64-8F27-E0A6E0C7A12C}">
      <dgm:prSet/>
      <dgm:spPr/>
      <dgm:t>
        <a:bodyPr/>
        <a:lstStyle/>
        <a:p>
          <a:endParaRPr lang="fr-BE" sz="1600" b="1">
            <a:latin typeface="Arial" panose="020B0604020202020204" pitchFamily="34" charset="0"/>
            <a:cs typeface="Arial" panose="020B0604020202020204" pitchFamily="34" charset="0"/>
          </a:endParaRPr>
        </a:p>
      </dgm:t>
    </dgm:pt>
    <dgm:pt modelId="{D379A84A-188E-4C9A-8A8F-38ABF2CFA00A}" type="sibTrans" cxnId="{98115B5F-E0F7-4A64-8F27-E0A6E0C7A12C}">
      <dgm:prSet custT="1"/>
      <dgm:spPr>
        <a:xfrm>
          <a:off x="3107153" y="186636"/>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0B4C16BA-05F8-4C8C-AEDC-9C70493A0082}">
      <dgm:prSet phldrT="[Text]" custT="1">
        <dgm:style>
          <a:lnRef idx="2">
            <a:schemeClr val="accent5"/>
          </a:lnRef>
          <a:fillRef idx="1">
            <a:schemeClr val="lt1"/>
          </a:fillRef>
          <a:effectRef idx="0">
            <a:schemeClr val="accent5"/>
          </a:effectRef>
          <a:fontRef idx="minor">
            <a:schemeClr val="dk1"/>
          </a:fontRef>
        </dgm:style>
      </dgm:prSet>
      <dgm:spPr>
        <a:xfrm>
          <a:off x="3437573" y="245"/>
          <a:ext cx="1059040" cy="635424"/>
        </a:xfrm>
        <a:prstGeom prst="roundRect">
          <a:avLst>
            <a:gd name="adj" fmla="val 10000"/>
          </a:avLst>
        </a:prstGeom>
        <a:solidFill>
          <a:srgbClr val="E7E6E6"/>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3. Select key success factors (KSF) for HR</a:t>
          </a:r>
        </a:p>
      </dgm:t>
    </dgm:pt>
    <dgm:pt modelId="{A2477094-69ED-481E-9E34-B35AE8D174DC}" type="parTrans" cxnId="{7DC10D4B-36A5-4358-BCAF-16EB7C11A9AC}">
      <dgm:prSet/>
      <dgm:spPr/>
      <dgm:t>
        <a:bodyPr/>
        <a:lstStyle/>
        <a:p>
          <a:endParaRPr lang="fr-BE" sz="1600" b="1">
            <a:latin typeface="Arial" panose="020B0604020202020204" pitchFamily="34" charset="0"/>
            <a:cs typeface="Arial" panose="020B0604020202020204" pitchFamily="34" charset="0"/>
          </a:endParaRPr>
        </a:p>
      </dgm:t>
    </dgm:pt>
    <dgm:pt modelId="{C623457F-6F70-4F3F-983B-F59A11C896E9}" type="sibTrans" cxnId="{7DC10D4B-36A5-4358-BCAF-16EB7C11A9AC}">
      <dgm:prSet custT="1"/>
      <dgm:spPr>
        <a:xfrm rot="5400000">
          <a:off x="3854835" y="709802"/>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DC16BBFD-8E9E-475E-89B7-6587A0E37790}">
      <dgm:prSet phldrT="[Text]" custT="1">
        <dgm:style>
          <a:lnRef idx="2">
            <a:schemeClr val="accent5"/>
          </a:lnRef>
          <a:fillRef idx="1">
            <a:schemeClr val="lt1"/>
          </a:fillRef>
          <a:effectRef idx="0">
            <a:schemeClr val="accent5"/>
          </a:effectRef>
          <a:fontRef idx="minor">
            <a:schemeClr val="dk1"/>
          </a:fontRef>
        </dgm:style>
      </dgm:prSet>
      <dgm:spPr>
        <a:xfrm>
          <a:off x="3437573" y="1059285"/>
          <a:ext cx="1059040" cy="635424"/>
        </a:xfrm>
        <a:prstGeom prst="roundRect">
          <a:avLst>
            <a:gd name="adj" fmla="val 10000"/>
          </a:avLst>
        </a:prstGeom>
        <a:solidFill>
          <a:srgbClr val="E7E6E6"/>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4. Choose metrics and </a:t>
          </a:r>
          <a:r>
            <a:rPr lang="en" sz="1600" b="1" dirty="0" err="1">
              <a:solidFill>
                <a:sysClr val="windowText" lastClr="000000"/>
              </a:solidFill>
              <a:latin typeface="Arial" panose="020B0604020202020204" pitchFamily="34" charset="0"/>
              <a:ea typeface="+mn-ea"/>
              <a:cs typeface="Arial" panose="020B0604020202020204" pitchFamily="34" charset="0"/>
            </a:rPr>
            <a:t>KPIs</a:t>
          </a:r>
          <a:endParaRPr lang="bs-Latn-BA" sz="1600" b="1" dirty="0">
            <a:solidFill>
              <a:sysClr val="windowText" lastClr="000000"/>
            </a:solidFill>
            <a:latin typeface="Arial" panose="020B0604020202020204" pitchFamily="34" charset="0"/>
            <a:ea typeface="+mn-ea"/>
            <a:cs typeface="Arial" panose="020B0604020202020204" pitchFamily="34" charset="0"/>
          </a:endParaRPr>
        </a:p>
      </dgm:t>
    </dgm:pt>
    <dgm:pt modelId="{815628C8-7318-464D-ABE0-8512E88D906C}" type="parTrans" cxnId="{FAEB1E7A-1A80-471A-AD9E-E85E9ACAAEF1}">
      <dgm:prSet/>
      <dgm:spPr/>
      <dgm:t>
        <a:bodyPr/>
        <a:lstStyle/>
        <a:p>
          <a:endParaRPr lang="fr-BE" sz="1600" b="1">
            <a:latin typeface="Arial" panose="020B0604020202020204" pitchFamily="34" charset="0"/>
            <a:cs typeface="Arial" panose="020B0604020202020204" pitchFamily="34" charset="0"/>
          </a:endParaRPr>
        </a:p>
      </dgm:t>
    </dgm:pt>
    <dgm:pt modelId="{EB5BF0DF-2D13-4754-AAB8-474B01BDE708}" type="sibTrans" cxnId="{FAEB1E7A-1A80-471A-AD9E-E85E9ACAAEF1}">
      <dgm:prSet custT="1"/>
      <dgm:spPr>
        <a:xfrm rot="10800000">
          <a:off x="3119861" y="1245676"/>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6C47FCF1-ECEC-4C7E-9DAD-701BFA6575ED}">
      <dgm:prSet phldrT="[Text]" custT="1">
        <dgm:style>
          <a:lnRef idx="2">
            <a:schemeClr val="accent5"/>
          </a:lnRef>
          <a:fillRef idx="1">
            <a:schemeClr val="lt1"/>
          </a:fillRef>
          <a:effectRef idx="0">
            <a:schemeClr val="accent5"/>
          </a:effectRef>
          <a:fontRef idx="minor">
            <a:schemeClr val="dk1"/>
          </a:fontRef>
        </dgm:style>
      </dgm:prSet>
      <dgm:spPr>
        <a:xfrm>
          <a:off x="1954917" y="105928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5. Identify/address sources</a:t>
          </a:r>
        </a:p>
      </dgm:t>
    </dgm:pt>
    <dgm:pt modelId="{15347866-2FC6-42EE-AD6F-49627ABBA47B}" type="parTrans" cxnId="{FFA8CA0B-29AA-4C35-B571-137C7FF29254}">
      <dgm:prSet/>
      <dgm:spPr/>
      <dgm:t>
        <a:bodyPr/>
        <a:lstStyle/>
        <a:p>
          <a:endParaRPr lang="fr-BE" sz="1600" b="1">
            <a:latin typeface="Arial" panose="020B0604020202020204" pitchFamily="34" charset="0"/>
            <a:cs typeface="Arial" panose="020B0604020202020204" pitchFamily="34" charset="0"/>
          </a:endParaRPr>
        </a:p>
      </dgm:t>
    </dgm:pt>
    <dgm:pt modelId="{299E3088-07E1-49A4-A97B-66C7EEC0473F}" type="sibTrans" cxnId="{FFA8CA0B-29AA-4C35-B571-137C7FF29254}">
      <dgm:prSet custT="1"/>
      <dgm:spPr>
        <a:xfrm rot="10800000">
          <a:off x="1637205" y="1245676"/>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4CD13A08-E06E-40CD-9C7A-50F830A1F6C5}">
      <dgm:prSet phldrT="[Text]" custT="1">
        <dgm:style>
          <a:lnRef idx="2">
            <a:schemeClr val="accent5"/>
          </a:lnRef>
          <a:fillRef idx="1">
            <a:schemeClr val="lt1"/>
          </a:fillRef>
          <a:effectRef idx="0">
            <a:schemeClr val="accent5"/>
          </a:effectRef>
          <a:fontRef idx="minor">
            <a:schemeClr val="dk1"/>
          </a:fontRef>
        </dgm:style>
      </dgm:prSet>
      <dgm:spPr>
        <a:xfrm>
          <a:off x="472261" y="105928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6. Establish and implement the results of HR analytics</a:t>
          </a:r>
        </a:p>
      </dgm:t>
    </dgm:pt>
    <dgm:pt modelId="{1FB0F3EB-511E-49CB-870E-2A65D2E12EF1}" type="parTrans" cxnId="{17D2F5ED-A19C-410E-83DB-CC3BEC59C87D}">
      <dgm:prSet/>
      <dgm:spPr/>
      <dgm:t>
        <a:bodyPr/>
        <a:lstStyle/>
        <a:p>
          <a:endParaRPr lang="fr-BE" sz="1600" b="1">
            <a:latin typeface="Arial" panose="020B0604020202020204" pitchFamily="34" charset="0"/>
            <a:cs typeface="Arial" panose="020B0604020202020204" pitchFamily="34" charset="0"/>
          </a:endParaRPr>
        </a:p>
      </dgm:t>
    </dgm:pt>
    <dgm:pt modelId="{8461D288-075F-4D32-B520-0325BBC1F566}" type="sibTrans" cxnId="{17D2F5ED-A19C-410E-83DB-CC3BEC59C87D}">
      <dgm:prSet custT="1"/>
      <dgm:spPr>
        <a:xfrm rot="5400000">
          <a:off x="889523" y="1768842"/>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55EBF52F-C078-4CE9-9687-21B45131C406}">
      <dgm:prSet phldrT="[Text]" custT="1">
        <dgm:style>
          <a:lnRef idx="2">
            <a:schemeClr val="accent5"/>
          </a:lnRef>
          <a:fillRef idx="1">
            <a:schemeClr val="lt1"/>
          </a:fillRef>
          <a:effectRef idx="0">
            <a:schemeClr val="accent5"/>
          </a:effectRef>
          <a:fontRef idx="minor">
            <a:schemeClr val="dk1"/>
          </a:fontRef>
        </dgm:style>
      </dgm:prSet>
      <dgm:spPr>
        <a:xfrm>
          <a:off x="472261" y="211832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7. Develop a user interface / tool</a:t>
          </a:r>
        </a:p>
      </dgm:t>
    </dgm:pt>
    <dgm:pt modelId="{3B95EB11-9C23-4572-8322-3EBD0B7C81D0}" type="parTrans" cxnId="{946D1D36-12C2-424F-9E47-EBFA51175C04}">
      <dgm:prSet/>
      <dgm:spPr/>
      <dgm:t>
        <a:bodyPr/>
        <a:lstStyle/>
        <a:p>
          <a:endParaRPr lang="fr-BE" sz="1600" b="1">
            <a:latin typeface="Arial" panose="020B0604020202020204" pitchFamily="34" charset="0"/>
            <a:cs typeface="Arial" panose="020B0604020202020204" pitchFamily="34" charset="0"/>
          </a:endParaRPr>
        </a:p>
      </dgm:t>
    </dgm:pt>
    <dgm:pt modelId="{FEBD5A73-152A-4110-9229-7B1DB491D22F}" type="sibTrans" cxnId="{946D1D36-12C2-424F-9E47-EBFA51175C04}">
      <dgm:prSet custT="1"/>
      <dgm:spPr>
        <a:xfrm>
          <a:off x="1624497" y="2304716"/>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6D11A236-1C65-4578-B82F-28BECBFA576D}">
      <dgm:prSet phldrT="[Text]" custT="1">
        <dgm:style>
          <a:lnRef idx="2">
            <a:schemeClr val="accent5"/>
          </a:lnRef>
          <a:fillRef idx="1">
            <a:schemeClr val="lt1"/>
          </a:fillRef>
          <a:effectRef idx="0">
            <a:schemeClr val="accent5"/>
          </a:effectRef>
          <a:fontRef idx="minor">
            <a:schemeClr val="dk1"/>
          </a:fontRef>
        </dgm:style>
      </dgm:prSet>
      <dgm:spPr>
        <a:xfrm>
          <a:off x="1954917" y="211832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dirty="0">
              <a:solidFill>
                <a:sysClr val="windowText" lastClr="000000"/>
              </a:solidFill>
              <a:latin typeface="Arial" panose="020B0604020202020204" pitchFamily="34" charset="0"/>
              <a:ea typeface="+mn-ea"/>
              <a:cs typeface="Arial" panose="020B0604020202020204" pitchFamily="34" charset="0"/>
            </a:rPr>
            <a:t>8. Collect and transform data</a:t>
          </a:r>
        </a:p>
      </dgm:t>
    </dgm:pt>
    <dgm:pt modelId="{81E0549B-DA43-4B04-8BA4-9493FBE1621A}" type="parTrans" cxnId="{90592B43-D469-41DD-AD4D-AEA57849B4D7}">
      <dgm:prSet/>
      <dgm:spPr/>
      <dgm:t>
        <a:bodyPr/>
        <a:lstStyle/>
        <a:p>
          <a:endParaRPr lang="fr-BE" sz="1600" b="1">
            <a:latin typeface="Arial" panose="020B0604020202020204" pitchFamily="34" charset="0"/>
            <a:cs typeface="Arial" panose="020B0604020202020204" pitchFamily="34" charset="0"/>
          </a:endParaRPr>
        </a:p>
      </dgm:t>
    </dgm:pt>
    <dgm:pt modelId="{94E7DCFA-5920-40C9-AFDC-9573F2D0E002}" type="sibTrans" cxnId="{90592B43-D469-41DD-AD4D-AEA57849B4D7}">
      <dgm:prSet custT="1"/>
      <dgm:spPr>
        <a:xfrm>
          <a:off x="3107153" y="2304716"/>
          <a:ext cx="224516" cy="262641"/>
        </a:xfrm>
        <a:prstGeom prst="righ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23BF97DE-237F-4CE1-A9E8-4ABEF41353DF}">
      <dgm:prSet phldrT="[Text]" custT="1">
        <dgm:style>
          <a:lnRef idx="2">
            <a:schemeClr val="accent5"/>
          </a:lnRef>
          <a:fillRef idx="1">
            <a:schemeClr val="lt1"/>
          </a:fillRef>
          <a:effectRef idx="0">
            <a:schemeClr val="accent5"/>
          </a:effectRef>
          <a:fontRef idx="minor">
            <a:schemeClr val="dk1"/>
          </a:fontRef>
        </dgm:style>
      </dgm:prSet>
      <dgm:spPr>
        <a:xfrm>
          <a:off x="3437573" y="2118325"/>
          <a:ext cx="1059040" cy="635424"/>
        </a:xfrm>
        <a:prstGeom prst="roundRect">
          <a:avLst>
            <a:gd name="adj" fmla="val 10000"/>
          </a:avLst>
        </a:prstGeom>
        <a:solidFill>
          <a:sysClr val="window" lastClr="FFFFFF"/>
        </a:solidFill>
        <a:ln w="12700" cap="flat" cmpd="sng" algn="ctr">
          <a:solidFill>
            <a:srgbClr val="4472C4"/>
          </a:solidFill>
          <a:prstDash val="solid"/>
          <a:miter lim="800000"/>
        </a:ln>
        <a:effectLst/>
      </dgm:spPr>
      <dgm:t>
        <a:bodyPr/>
        <a:lstStyle/>
        <a:p>
          <a:r>
            <a:rPr lang="en" sz="1600" b="1">
              <a:solidFill>
                <a:sysClr val="windowText" lastClr="000000"/>
              </a:solidFill>
              <a:latin typeface="Arial" panose="020B0604020202020204" pitchFamily="34" charset="0"/>
              <a:ea typeface="+mn-ea"/>
              <a:cs typeface="Arial" panose="020B0604020202020204" pitchFamily="34" charset="0"/>
            </a:rPr>
            <a:t>9. Communicate with end users</a:t>
          </a:r>
        </a:p>
      </dgm:t>
    </dgm:pt>
    <dgm:pt modelId="{08F5C646-F360-4F3A-92F6-11C0B0562ACF}" type="parTrans" cxnId="{38C4FE44-D4E7-4625-8F2E-7D031613D633}">
      <dgm:prSet/>
      <dgm:spPr/>
      <dgm:t>
        <a:bodyPr/>
        <a:lstStyle/>
        <a:p>
          <a:endParaRPr lang="fr-BE" sz="1600" b="1">
            <a:latin typeface="Arial" panose="020B0604020202020204" pitchFamily="34" charset="0"/>
            <a:cs typeface="Arial" panose="020B0604020202020204" pitchFamily="34" charset="0"/>
          </a:endParaRPr>
        </a:p>
      </dgm:t>
    </dgm:pt>
    <dgm:pt modelId="{FC6E95DB-E3C1-42A4-9D6B-7DCCE0C2DF7F}" type="sibTrans" cxnId="{38C4FE44-D4E7-4625-8F2E-7D031613D633}">
      <dgm:prSet/>
      <dgm:spPr/>
      <dgm:t>
        <a:bodyPr/>
        <a:lstStyle/>
        <a:p>
          <a:endParaRPr lang="fr-BE" sz="1600" b="1">
            <a:latin typeface="Arial" panose="020B0604020202020204" pitchFamily="34" charset="0"/>
            <a:cs typeface="Arial" panose="020B0604020202020204" pitchFamily="34" charset="0"/>
          </a:endParaRPr>
        </a:p>
      </dgm:t>
    </dgm:pt>
    <dgm:pt modelId="{66801F52-0382-48B7-9525-F61990EF817B}" type="pres">
      <dgm:prSet presAssocID="{547BB92D-5A94-4DF0-BDB7-5489E5A6C7EE}" presName="diagram" presStyleCnt="0">
        <dgm:presLayoutVars>
          <dgm:dir/>
          <dgm:resizeHandles val="exact"/>
        </dgm:presLayoutVars>
      </dgm:prSet>
      <dgm:spPr/>
    </dgm:pt>
    <dgm:pt modelId="{D4885297-1812-4C62-9B1A-4B0FB6F28A06}" type="pres">
      <dgm:prSet presAssocID="{76DF6246-5553-49AD-B966-CD4B7B49C8F1}" presName="node" presStyleLbl="node1" presStyleIdx="0" presStyleCnt="9">
        <dgm:presLayoutVars>
          <dgm:bulletEnabled val="1"/>
        </dgm:presLayoutVars>
      </dgm:prSet>
      <dgm:spPr/>
      <dgm:t>
        <a:bodyPr/>
        <a:lstStyle/>
        <a:p>
          <a:endParaRPr lang="en-US"/>
        </a:p>
      </dgm:t>
    </dgm:pt>
    <dgm:pt modelId="{31BF314A-B6C8-4C18-9CAD-6A50A0212ABF}" type="pres">
      <dgm:prSet presAssocID="{0A6D1C7B-F4A4-42EA-AE07-457C3AE44D41}" presName="sibTrans" presStyleLbl="sibTrans2D1" presStyleIdx="0" presStyleCnt="8"/>
      <dgm:spPr/>
      <dgm:t>
        <a:bodyPr/>
        <a:lstStyle/>
        <a:p>
          <a:endParaRPr lang="en-US"/>
        </a:p>
      </dgm:t>
    </dgm:pt>
    <dgm:pt modelId="{9A4C1B44-8BDA-4B97-8291-F3755BC1F871}" type="pres">
      <dgm:prSet presAssocID="{0A6D1C7B-F4A4-42EA-AE07-457C3AE44D41}" presName="connectorText" presStyleLbl="sibTrans2D1" presStyleIdx="0" presStyleCnt="8"/>
      <dgm:spPr/>
      <dgm:t>
        <a:bodyPr/>
        <a:lstStyle/>
        <a:p>
          <a:endParaRPr lang="en-US"/>
        </a:p>
      </dgm:t>
    </dgm:pt>
    <dgm:pt modelId="{9F3C161F-D2EC-46AB-8E67-5F84097805AD}" type="pres">
      <dgm:prSet presAssocID="{C0EEA0DC-F7F0-48F5-A8D6-4D69FEE85139}" presName="node" presStyleLbl="node1" presStyleIdx="1" presStyleCnt="9">
        <dgm:presLayoutVars>
          <dgm:bulletEnabled val="1"/>
        </dgm:presLayoutVars>
      </dgm:prSet>
      <dgm:spPr/>
      <dgm:t>
        <a:bodyPr/>
        <a:lstStyle/>
        <a:p>
          <a:endParaRPr lang="en-US"/>
        </a:p>
      </dgm:t>
    </dgm:pt>
    <dgm:pt modelId="{B94EAAD0-B7D9-4F5C-A3B1-0910EB2B652C}" type="pres">
      <dgm:prSet presAssocID="{D379A84A-188E-4C9A-8A8F-38ABF2CFA00A}" presName="sibTrans" presStyleLbl="sibTrans2D1" presStyleIdx="1" presStyleCnt="8"/>
      <dgm:spPr/>
      <dgm:t>
        <a:bodyPr/>
        <a:lstStyle/>
        <a:p>
          <a:endParaRPr lang="en-US"/>
        </a:p>
      </dgm:t>
    </dgm:pt>
    <dgm:pt modelId="{433B71FA-242B-49B6-8FF5-5ED15E3F61E3}" type="pres">
      <dgm:prSet presAssocID="{D379A84A-188E-4C9A-8A8F-38ABF2CFA00A}" presName="connectorText" presStyleLbl="sibTrans2D1" presStyleIdx="1" presStyleCnt="8"/>
      <dgm:spPr/>
      <dgm:t>
        <a:bodyPr/>
        <a:lstStyle/>
        <a:p>
          <a:endParaRPr lang="en-US"/>
        </a:p>
      </dgm:t>
    </dgm:pt>
    <dgm:pt modelId="{86A0F4E0-E38E-4865-8981-1727E257C615}" type="pres">
      <dgm:prSet presAssocID="{0B4C16BA-05F8-4C8C-AEDC-9C70493A0082}" presName="node" presStyleLbl="node1" presStyleIdx="2" presStyleCnt="9">
        <dgm:presLayoutVars>
          <dgm:bulletEnabled val="1"/>
        </dgm:presLayoutVars>
      </dgm:prSet>
      <dgm:spPr/>
      <dgm:t>
        <a:bodyPr/>
        <a:lstStyle/>
        <a:p>
          <a:endParaRPr lang="en-US"/>
        </a:p>
      </dgm:t>
    </dgm:pt>
    <dgm:pt modelId="{1C983F61-6DD6-424C-A1CA-F972A0CDECE0}" type="pres">
      <dgm:prSet presAssocID="{C623457F-6F70-4F3F-983B-F59A11C896E9}" presName="sibTrans" presStyleLbl="sibTrans2D1" presStyleIdx="2" presStyleCnt="8"/>
      <dgm:spPr/>
      <dgm:t>
        <a:bodyPr/>
        <a:lstStyle/>
        <a:p>
          <a:endParaRPr lang="en-US"/>
        </a:p>
      </dgm:t>
    </dgm:pt>
    <dgm:pt modelId="{56EB9E5C-0547-4CDD-9A29-BDE5BD777793}" type="pres">
      <dgm:prSet presAssocID="{C623457F-6F70-4F3F-983B-F59A11C896E9}" presName="connectorText" presStyleLbl="sibTrans2D1" presStyleIdx="2" presStyleCnt="8"/>
      <dgm:spPr/>
      <dgm:t>
        <a:bodyPr/>
        <a:lstStyle/>
        <a:p>
          <a:endParaRPr lang="en-US"/>
        </a:p>
      </dgm:t>
    </dgm:pt>
    <dgm:pt modelId="{0701AC0B-13FA-41A9-93FC-170CC52B2F9B}" type="pres">
      <dgm:prSet presAssocID="{DC16BBFD-8E9E-475E-89B7-6587A0E37790}" presName="node" presStyleLbl="node1" presStyleIdx="3" presStyleCnt="9">
        <dgm:presLayoutVars>
          <dgm:bulletEnabled val="1"/>
        </dgm:presLayoutVars>
      </dgm:prSet>
      <dgm:spPr/>
      <dgm:t>
        <a:bodyPr/>
        <a:lstStyle/>
        <a:p>
          <a:endParaRPr lang="en-US"/>
        </a:p>
      </dgm:t>
    </dgm:pt>
    <dgm:pt modelId="{8E14E94F-AD37-4D86-AB77-D8928FD4FD71}" type="pres">
      <dgm:prSet presAssocID="{EB5BF0DF-2D13-4754-AAB8-474B01BDE708}" presName="sibTrans" presStyleLbl="sibTrans2D1" presStyleIdx="3" presStyleCnt="8"/>
      <dgm:spPr/>
      <dgm:t>
        <a:bodyPr/>
        <a:lstStyle/>
        <a:p>
          <a:endParaRPr lang="en-US"/>
        </a:p>
      </dgm:t>
    </dgm:pt>
    <dgm:pt modelId="{7831D85C-18D9-45D2-A7A7-81369F1D6068}" type="pres">
      <dgm:prSet presAssocID="{EB5BF0DF-2D13-4754-AAB8-474B01BDE708}" presName="connectorText" presStyleLbl="sibTrans2D1" presStyleIdx="3" presStyleCnt="8"/>
      <dgm:spPr/>
      <dgm:t>
        <a:bodyPr/>
        <a:lstStyle/>
        <a:p>
          <a:endParaRPr lang="en-US"/>
        </a:p>
      </dgm:t>
    </dgm:pt>
    <dgm:pt modelId="{330F7960-218F-4B13-9F5B-6AFD5F74D480}" type="pres">
      <dgm:prSet presAssocID="{6C47FCF1-ECEC-4C7E-9DAD-701BFA6575ED}" presName="node" presStyleLbl="node1" presStyleIdx="4" presStyleCnt="9">
        <dgm:presLayoutVars>
          <dgm:bulletEnabled val="1"/>
        </dgm:presLayoutVars>
      </dgm:prSet>
      <dgm:spPr/>
      <dgm:t>
        <a:bodyPr/>
        <a:lstStyle/>
        <a:p>
          <a:endParaRPr lang="en-US"/>
        </a:p>
      </dgm:t>
    </dgm:pt>
    <dgm:pt modelId="{1D91F646-C302-42F6-9841-228E403AFC4F}" type="pres">
      <dgm:prSet presAssocID="{299E3088-07E1-49A4-A97B-66C7EEC0473F}" presName="sibTrans" presStyleLbl="sibTrans2D1" presStyleIdx="4" presStyleCnt="8"/>
      <dgm:spPr/>
      <dgm:t>
        <a:bodyPr/>
        <a:lstStyle/>
        <a:p>
          <a:endParaRPr lang="en-US"/>
        </a:p>
      </dgm:t>
    </dgm:pt>
    <dgm:pt modelId="{0E564F1B-DB51-4279-AF80-EEFDB19AC51E}" type="pres">
      <dgm:prSet presAssocID="{299E3088-07E1-49A4-A97B-66C7EEC0473F}" presName="connectorText" presStyleLbl="sibTrans2D1" presStyleIdx="4" presStyleCnt="8"/>
      <dgm:spPr/>
      <dgm:t>
        <a:bodyPr/>
        <a:lstStyle/>
        <a:p>
          <a:endParaRPr lang="en-US"/>
        </a:p>
      </dgm:t>
    </dgm:pt>
    <dgm:pt modelId="{2E49329E-C971-4D11-B717-D86E506333B8}" type="pres">
      <dgm:prSet presAssocID="{4CD13A08-E06E-40CD-9C7A-50F830A1F6C5}" presName="node" presStyleLbl="node1" presStyleIdx="5" presStyleCnt="9">
        <dgm:presLayoutVars>
          <dgm:bulletEnabled val="1"/>
        </dgm:presLayoutVars>
      </dgm:prSet>
      <dgm:spPr/>
      <dgm:t>
        <a:bodyPr/>
        <a:lstStyle/>
        <a:p>
          <a:endParaRPr lang="en-US"/>
        </a:p>
      </dgm:t>
    </dgm:pt>
    <dgm:pt modelId="{389A5F23-2BF6-4017-9E76-E4E1228CD3E5}" type="pres">
      <dgm:prSet presAssocID="{8461D288-075F-4D32-B520-0325BBC1F566}" presName="sibTrans" presStyleLbl="sibTrans2D1" presStyleIdx="5" presStyleCnt="8"/>
      <dgm:spPr/>
      <dgm:t>
        <a:bodyPr/>
        <a:lstStyle/>
        <a:p>
          <a:endParaRPr lang="en-US"/>
        </a:p>
      </dgm:t>
    </dgm:pt>
    <dgm:pt modelId="{ABFF8647-B778-42D7-82B9-C6F3B6F9C331}" type="pres">
      <dgm:prSet presAssocID="{8461D288-075F-4D32-B520-0325BBC1F566}" presName="connectorText" presStyleLbl="sibTrans2D1" presStyleIdx="5" presStyleCnt="8"/>
      <dgm:spPr/>
      <dgm:t>
        <a:bodyPr/>
        <a:lstStyle/>
        <a:p>
          <a:endParaRPr lang="en-US"/>
        </a:p>
      </dgm:t>
    </dgm:pt>
    <dgm:pt modelId="{92BA3D2D-88D2-433A-9EAD-DB37FBDE4DC4}" type="pres">
      <dgm:prSet presAssocID="{55EBF52F-C078-4CE9-9687-21B45131C406}" presName="node" presStyleLbl="node1" presStyleIdx="6" presStyleCnt="9">
        <dgm:presLayoutVars>
          <dgm:bulletEnabled val="1"/>
        </dgm:presLayoutVars>
      </dgm:prSet>
      <dgm:spPr/>
      <dgm:t>
        <a:bodyPr/>
        <a:lstStyle/>
        <a:p>
          <a:endParaRPr lang="en-US"/>
        </a:p>
      </dgm:t>
    </dgm:pt>
    <dgm:pt modelId="{192E35F0-B436-4F63-B2A5-70C862C87D81}" type="pres">
      <dgm:prSet presAssocID="{FEBD5A73-152A-4110-9229-7B1DB491D22F}" presName="sibTrans" presStyleLbl="sibTrans2D1" presStyleIdx="6" presStyleCnt="8"/>
      <dgm:spPr/>
      <dgm:t>
        <a:bodyPr/>
        <a:lstStyle/>
        <a:p>
          <a:endParaRPr lang="en-US"/>
        </a:p>
      </dgm:t>
    </dgm:pt>
    <dgm:pt modelId="{3E79CA29-13BD-4168-84C8-2FE13DC51497}" type="pres">
      <dgm:prSet presAssocID="{FEBD5A73-152A-4110-9229-7B1DB491D22F}" presName="connectorText" presStyleLbl="sibTrans2D1" presStyleIdx="6" presStyleCnt="8"/>
      <dgm:spPr/>
      <dgm:t>
        <a:bodyPr/>
        <a:lstStyle/>
        <a:p>
          <a:endParaRPr lang="en-US"/>
        </a:p>
      </dgm:t>
    </dgm:pt>
    <dgm:pt modelId="{CC1EDF7C-29DC-4EAB-AAB3-28F842AF80ED}" type="pres">
      <dgm:prSet presAssocID="{6D11A236-1C65-4578-B82F-28BECBFA576D}" presName="node" presStyleLbl="node1" presStyleIdx="7" presStyleCnt="9">
        <dgm:presLayoutVars>
          <dgm:bulletEnabled val="1"/>
        </dgm:presLayoutVars>
      </dgm:prSet>
      <dgm:spPr/>
      <dgm:t>
        <a:bodyPr/>
        <a:lstStyle/>
        <a:p>
          <a:endParaRPr lang="en-US"/>
        </a:p>
      </dgm:t>
    </dgm:pt>
    <dgm:pt modelId="{CECA8EEE-D68D-4B76-A876-5D592F297F11}" type="pres">
      <dgm:prSet presAssocID="{94E7DCFA-5920-40C9-AFDC-9573F2D0E002}" presName="sibTrans" presStyleLbl="sibTrans2D1" presStyleIdx="7" presStyleCnt="8"/>
      <dgm:spPr/>
      <dgm:t>
        <a:bodyPr/>
        <a:lstStyle/>
        <a:p>
          <a:endParaRPr lang="en-US"/>
        </a:p>
      </dgm:t>
    </dgm:pt>
    <dgm:pt modelId="{51F4A2F2-1BFB-4FD0-AD25-4A964F1ACA8E}" type="pres">
      <dgm:prSet presAssocID="{94E7DCFA-5920-40C9-AFDC-9573F2D0E002}" presName="connectorText" presStyleLbl="sibTrans2D1" presStyleIdx="7" presStyleCnt="8"/>
      <dgm:spPr/>
      <dgm:t>
        <a:bodyPr/>
        <a:lstStyle/>
        <a:p>
          <a:endParaRPr lang="en-US"/>
        </a:p>
      </dgm:t>
    </dgm:pt>
    <dgm:pt modelId="{68F9D0CC-8F20-436C-9F75-4A45029783C0}" type="pres">
      <dgm:prSet presAssocID="{23BF97DE-237F-4CE1-A9E8-4ABEF41353DF}" presName="node" presStyleLbl="node1" presStyleIdx="8" presStyleCnt="9">
        <dgm:presLayoutVars>
          <dgm:bulletEnabled val="1"/>
        </dgm:presLayoutVars>
      </dgm:prSet>
      <dgm:spPr/>
      <dgm:t>
        <a:bodyPr/>
        <a:lstStyle/>
        <a:p>
          <a:endParaRPr lang="en-US"/>
        </a:p>
      </dgm:t>
    </dgm:pt>
  </dgm:ptLst>
  <dgm:cxnLst>
    <dgm:cxn modelId="{E60DD528-2BA1-4478-BC26-2C3B901146D4}" type="presOf" srcId="{C0EEA0DC-F7F0-48F5-A8D6-4D69FEE85139}" destId="{9F3C161F-D2EC-46AB-8E67-5F84097805AD}" srcOrd="0" destOrd="0" presId="urn:microsoft.com/office/officeart/2005/8/layout/process5"/>
    <dgm:cxn modelId="{14EE0646-3A6E-410E-AC14-C0E9A3E0D22A}" type="presOf" srcId="{D379A84A-188E-4C9A-8A8F-38ABF2CFA00A}" destId="{433B71FA-242B-49B6-8FF5-5ED15E3F61E3}" srcOrd="1" destOrd="0" presId="urn:microsoft.com/office/officeart/2005/8/layout/process5"/>
    <dgm:cxn modelId="{FAEB1E7A-1A80-471A-AD9E-E85E9ACAAEF1}" srcId="{547BB92D-5A94-4DF0-BDB7-5489E5A6C7EE}" destId="{DC16BBFD-8E9E-475E-89B7-6587A0E37790}" srcOrd="3" destOrd="0" parTransId="{815628C8-7318-464D-ABE0-8512E88D906C}" sibTransId="{EB5BF0DF-2D13-4754-AAB8-474B01BDE708}"/>
    <dgm:cxn modelId="{03AB662B-2E87-4F6C-ACFA-CD0FD7E1DBFD}" type="presOf" srcId="{EB5BF0DF-2D13-4754-AAB8-474B01BDE708}" destId="{8E14E94F-AD37-4D86-AB77-D8928FD4FD71}" srcOrd="0" destOrd="0" presId="urn:microsoft.com/office/officeart/2005/8/layout/process5"/>
    <dgm:cxn modelId="{ECB42C03-DF16-40A1-8D24-F7CB24D8F956}" type="presOf" srcId="{FEBD5A73-152A-4110-9229-7B1DB491D22F}" destId="{3E79CA29-13BD-4168-84C8-2FE13DC51497}" srcOrd="1" destOrd="0" presId="urn:microsoft.com/office/officeart/2005/8/layout/process5"/>
    <dgm:cxn modelId="{F42C31E7-FEBE-47D4-A965-692FCCC99034}" type="presOf" srcId="{8461D288-075F-4D32-B520-0325BBC1F566}" destId="{ABFF8647-B778-42D7-82B9-C6F3B6F9C331}" srcOrd="1" destOrd="0" presId="urn:microsoft.com/office/officeart/2005/8/layout/process5"/>
    <dgm:cxn modelId="{F60599A4-138A-4AD1-BC46-C1971521F685}" type="presOf" srcId="{8461D288-075F-4D32-B520-0325BBC1F566}" destId="{389A5F23-2BF6-4017-9E76-E4E1228CD3E5}" srcOrd="0" destOrd="0" presId="urn:microsoft.com/office/officeart/2005/8/layout/process5"/>
    <dgm:cxn modelId="{A00C9341-DBC9-42A2-B192-94B97E93DA60}" type="presOf" srcId="{0A6D1C7B-F4A4-42EA-AE07-457C3AE44D41}" destId="{9A4C1B44-8BDA-4B97-8291-F3755BC1F871}" srcOrd="1" destOrd="0" presId="urn:microsoft.com/office/officeart/2005/8/layout/process5"/>
    <dgm:cxn modelId="{7DC10D4B-36A5-4358-BCAF-16EB7C11A9AC}" srcId="{547BB92D-5A94-4DF0-BDB7-5489E5A6C7EE}" destId="{0B4C16BA-05F8-4C8C-AEDC-9C70493A0082}" srcOrd="2" destOrd="0" parTransId="{A2477094-69ED-481E-9E34-B35AE8D174DC}" sibTransId="{C623457F-6F70-4F3F-983B-F59A11C896E9}"/>
    <dgm:cxn modelId="{D266869E-B467-45C3-876B-1AC1F3FCC422}" type="presOf" srcId="{299E3088-07E1-49A4-A97B-66C7EEC0473F}" destId="{1D91F646-C302-42F6-9841-228E403AFC4F}" srcOrd="0" destOrd="0" presId="urn:microsoft.com/office/officeart/2005/8/layout/process5"/>
    <dgm:cxn modelId="{DE2BA175-25CE-4345-81C1-866940EB89B7}" type="presOf" srcId="{94E7DCFA-5920-40C9-AFDC-9573F2D0E002}" destId="{51F4A2F2-1BFB-4FD0-AD25-4A964F1ACA8E}" srcOrd="1" destOrd="0" presId="urn:microsoft.com/office/officeart/2005/8/layout/process5"/>
    <dgm:cxn modelId="{98115B5F-E0F7-4A64-8F27-E0A6E0C7A12C}" srcId="{547BB92D-5A94-4DF0-BDB7-5489E5A6C7EE}" destId="{C0EEA0DC-F7F0-48F5-A8D6-4D69FEE85139}" srcOrd="1" destOrd="0" parTransId="{F6081BC2-122F-4A0B-AFBD-0AA4FEA79116}" sibTransId="{D379A84A-188E-4C9A-8A8F-38ABF2CFA00A}"/>
    <dgm:cxn modelId="{60C5D382-47B2-403F-923D-BE0BF1C34956}" type="presOf" srcId="{6D11A236-1C65-4578-B82F-28BECBFA576D}" destId="{CC1EDF7C-29DC-4EAB-AAB3-28F842AF80ED}" srcOrd="0" destOrd="0" presId="urn:microsoft.com/office/officeart/2005/8/layout/process5"/>
    <dgm:cxn modelId="{90592B43-D469-41DD-AD4D-AEA57849B4D7}" srcId="{547BB92D-5A94-4DF0-BDB7-5489E5A6C7EE}" destId="{6D11A236-1C65-4578-B82F-28BECBFA576D}" srcOrd="7" destOrd="0" parTransId="{81E0549B-DA43-4B04-8BA4-9493FBE1621A}" sibTransId="{94E7DCFA-5920-40C9-AFDC-9573F2D0E002}"/>
    <dgm:cxn modelId="{17D2F5ED-A19C-410E-83DB-CC3BEC59C87D}" srcId="{547BB92D-5A94-4DF0-BDB7-5489E5A6C7EE}" destId="{4CD13A08-E06E-40CD-9C7A-50F830A1F6C5}" srcOrd="5" destOrd="0" parTransId="{1FB0F3EB-511E-49CB-870E-2A65D2E12EF1}" sibTransId="{8461D288-075F-4D32-B520-0325BBC1F566}"/>
    <dgm:cxn modelId="{FB79463E-43A2-471A-865F-76F6B494AA46}" type="presOf" srcId="{FEBD5A73-152A-4110-9229-7B1DB491D22F}" destId="{192E35F0-B436-4F63-B2A5-70C862C87D81}" srcOrd="0" destOrd="0" presId="urn:microsoft.com/office/officeart/2005/8/layout/process5"/>
    <dgm:cxn modelId="{6EAF7943-E105-44A4-847F-84D24773E472}" type="presOf" srcId="{76DF6246-5553-49AD-B966-CD4B7B49C8F1}" destId="{D4885297-1812-4C62-9B1A-4B0FB6F28A06}" srcOrd="0" destOrd="0" presId="urn:microsoft.com/office/officeart/2005/8/layout/process5"/>
    <dgm:cxn modelId="{0F2A7CF0-E864-41AE-A459-9B9C304FCF7F}" type="presOf" srcId="{55EBF52F-C078-4CE9-9687-21B45131C406}" destId="{92BA3D2D-88D2-433A-9EAD-DB37FBDE4DC4}" srcOrd="0" destOrd="0" presId="urn:microsoft.com/office/officeart/2005/8/layout/process5"/>
    <dgm:cxn modelId="{14DEA9F5-2B86-4058-9DEC-2D1BE24BD32A}" type="presOf" srcId="{DC16BBFD-8E9E-475E-89B7-6587A0E37790}" destId="{0701AC0B-13FA-41A9-93FC-170CC52B2F9B}" srcOrd="0" destOrd="0" presId="urn:microsoft.com/office/officeart/2005/8/layout/process5"/>
    <dgm:cxn modelId="{B374912A-1F25-44BD-B8F8-FA4D45772397}" type="presOf" srcId="{299E3088-07E1-49A4-A97B-66C7EEC0473F}" destId="{0E564F1B-DB51-4279-AF80-EEFDB19AC51E}" srcOrd="1" destOrd="0" presId="urn:microsoft.com/office/officeart/2005/8/layout/process5"/>
    <dgm:cxn modelId="{9567F507-C65B-41B9-9E75-88E75AB69B6B}" srcId="{547BB92D-5A94-4DF0-BDB7-5489E5A6C7EE}" destId="{76DF6246-5553-49AD-B966-CD4B7B49C8F1}" srcOrd="0" destOrd="0" parTransId="{BC84B6F3-0FBD-47B9-A79A-3685FCB05555}" sibTransId="{0A6D1C7B-F4A4-42EA-AE07-457C3AE44D41}"/>
    <dgm:cxn modelId="{95AE8DDF-91F9-4862-A422-6AC90AA1ED31}" type="presOf" srcId="{C623457F-6F70-4F3F-983B-F59A11C896E9}" destId="{56EB9E5C-0547-4CDD-9A29-BDE5BD777793}" srcOrd="1" destOrd="0" presId="urn:microsoft.com/office/officeart/2005/8/layout/process5"/>
    <dgm:cxn modelId="{CC37052D-7D58-4729-907D-3124E54746EA}" type="presOf" srcId="{6C47FCF1-ECEC-4C7E-9DAD-701BFA6575ED}" destId="{330F7960-218F-4B13-9F5B-6AFD5F74D480}" srcOrd="0" destOrd="0" presId="urn:microsoft.com/office/officeart/2005/8/layout/process5"/>
    <dgm:cxn modelId="{9C31F8D1-4D33-425E-919B-4DCE1C957E3F}" type="presOf" srcId="{94E7DCFA-5920-40C9-AFDC-9573F2D0E002}" destId="{CECA8EEE-D68D-4B76-A876-5D592F297F11}" srcOrd="0" destOrd="0" presId="urn:microsoft.com/office/officeart/2005/8/layout/process5"/>
    <dgm:cxn modelId="{59D743EB-DC6C-43B9-B27C-9B2AA86432AA}" type="presOf" srcId="{23BF97DE-237F-4CE1-A9E8-4ABEF41353DF}" destId="{68F9D0CC-8F20-436C-9F75-4A45029783C0}" srcOrd="0" destOrd="0" presId="urn:microsoft.com/office/officeart/2005/8/layout/process5"/>
    <dgm:cxn modelId="{509D937A-5497-4EA6-B058-380D2DF66679}" type="presOf" srcId="{547BB92D-5A94-4DF0-BDB7-5489E5A6C7EE}" destId="{66801F52-0382-48B7-9525-F61990EF817B}" srcOrd="0" destOrd="0" presId="urn:microsoft.com/office/officeart/2005/8/layout/process5"/>
    <dgm:cxn modelId="{38C4FE44-D4E7-4625-8F2E-7D031613D633}" srcId="{547BB92D-5A94-4DF0-BDB7-5489E5A6C7EE}" destId="{23BF97DE-237F-4CE1-A9E8-4ABEF41353DF}" srcOrd="8" destOrd="0" parTransId="{08F5C646-F360-4F3A-92F6-11C0B0562ACF}" sibTransId="{FC6E95DB-E3C1-42A4-9D6B-7DCCE0C2DF7F}"/>
    <dgm:cxn modelId="{93E005E6-AEB2-46AB-826A-750EAF7D7F29}" type="presOf" srcId="{4CD13A08-E06E-40CD-9C7A-50F830A1F6C5}" destId="{2E49329E-C971-4D11-B717-D86E506333B8}" srcOrd="0" destOrd="0" presId="urn:microsoft.com/office/officeart/2005/8/layout/process5"/>
    <dgm:cxn modelId="{946D1D36-12C2-424F-9E47-EBFA51175C04}" srcId="{547BB92D-5A94-4DF0-BDB7-5489E5A6C7EE}" destId="{55EBF52F-C078-4CE9-9687-21B45131C406}" srcOrd="6" destOrd="0" parTransId="{3B95EB11-9C23-4572-8322-3EBD0B7C81D0}" sibTransId="{FEBD5A73-152A-4110-9229-7B1DB491D22F}"/>
    <dgm:cxn modelId="{455EE2BB-4347-4469-AF88-EBD1397F6057}" type="presOf" srcId="{D379A84A-188E-4C9A-8A8F-38ABF2CFA00A}" destId="{B94EAAD0-B7D9-4F5C-A3B1-0910EB2B652C}" srcOrd="0" destOrd="0" presId="urn:microsoft.com/office/officeart/2005/8/layout/process5"/>
    <dgm:cxn modelId="{FFA8CA0B-29AA-4C35-B571-137C7FF29254}" srcId="{547BB92D-5A94-4DF0-BDB7-5489E5A6C7EE}" destId="{6C47FCF1-ECEC-4C7E-9DAD-701BFA6575ED}" srcOrd="4" destOrd="0" parTransId="{15347866-2FC6-42EE-AD6F-49627ABBA47B}" sibTransId="{299E3088-07E1-49A4-A97B-66C7EEC0473F}"/>
    <dgm:cxn modelId="{BFF343D7-3AE7-464E-9CB2-7F59446E3DF7}" type="presOf" srcId="{0B4C16BA-05F8-4C8C-AEDC-9C70493A0082}" destId="{86A0F4E0-E38E-4865-8981-1727E257C615}" srcOrd="0" destOrd="0" presId="urn:microsoft.com/office/officeart/2005/8/layout/process5"/>
    <dgm:cxn modelId="{CF1BCFA5-44DA-4EF3-8015-7EA5C7465A62}" type="presOf" srcId="{C623457F-6F70-4F3F-983B-F59A11C896E9}" destId="{1C983F61-6DD6-424C-A1CA-F972A0CDECE0}" srcOrd="0" destOrd="0" presId="urn:microsoft.com/office/officeart/2005/8/layout/process5"/>
    <dgm:cxn modelId="{B93AA520-CB12-4140-AA9D-5338BCAC20C0}" type="presOf" srcId="{0A6D1C7B-F4A4-42EA-AE07-457C3AE44D41}" destId="{31BF314A-B6C8-4C18-9CAD-6A50A0212ABF}" srcOrd="0" destOrd="0" presId="urn:microsoft.com/office/officeart/2005/8/layout/process5"/>
    <dgm:cxn modelId="{5EBF7EC7-5948-4CC3-BBB5-FA54A7280A94}" type="presOf" srcId="{EB5BF0DF-2D13-4754-AAB8-474B01BDE708}" destId="{7831D85C-18D9-45D2-A7A7-81369F1D6068}" srcOrd="1" destOrd="0" presId="urn:microsoft.com/office/officeart/2005/8/layout/process5"/>
    <dgm:cxn modelId="{DD52F207-D9A2-4BAF-A0D1-A7D34BD04A89}" type="presParOf" srcId="{66801F52-0382-48B7-9525-F61990EF817B}" destId="{D4885297-1812-4C62-9B1A-4B0FB6F28A06}" srcOrd="0" destOrd="0" presId="urn:microsoft.com/office/officeart/2005/8/layout/process5"/>
    <dgm:cxn modelId="{E53CA79C-32F7-4370-BC11-123A089A1AED}" type="presParOf" srcId="{66801F52-0382-48B7-9525-F61990EF817B}" destId="{31BF314A-B6C8-4C18-9CAD-6A50A0212ABF}" srcOrd="1" destOrd="0" presId="urn:microsoft.com/office/officeart/2005/8/layout/process5"/>
    <dgm:cxn modelId="{7D30743A-8365-4952-8ADE-559EFE6D0354}" type="presParOf" srcId="{31BF314A-B6C8-4C18-9CAD-6A50A0212ABF}" destId="{9A4C1B44-8BDA-4B97-8291-F3755BC1F871}" srcOrd="0" destOrd="0" presId="urn:microsoft.com/office/officeart/2005/8/layout/process5"/>
    <dgm:cxn modelId="{C94EE9A6-EE0D-42B7-B674-31D8BDB3823C}" type="presParOf" srcId="{66801F52-0382-48B7-9525-F61990EF817B}" destId="{9F3C161F-D2EC-46AB-8E67-5F84097805AD}" srcOrd="2" destOrd="0" presId="urn:microsoft.com/office/officeart/2005/8/layout/process5"/>
    <dgm:cxn modelId="{83161A46-597A-4515-A4F6-F0D9D7B30A5D}" type="presParOf" srcId="{66801F52-0382-48B7-9525-F61990EF817B}" destId="{B94EAAD0-B7D9-4F5C-A3B1-0910EB2B652C}" srcOrd="3" destOrd="0" presId="urn:microsoft.com/office/officeart/2005/8/layout/process5"/>
    <dgm:cxn modelId="{D7C7FA8C-DD45-4784-A6BC-AA758277C275}" type="presParOf" srcId="{B94EAAD0-B7D9-4F5C-A3B1-0910EB2B652C}" destId="{433B71FA-242B-49B6-8FF5-5ED15E3F61E3}" srcOrd="0" destOrd="0" presId="urn:microsoft.com/office/officeart/2005/8/layout/process5"/>
    <dgm:cxn modelId="{20524B42-4718-46FB-B1B1-86C1D5DEB086}" type="presParOf" srcId="{66801F52-0382-48B7-9525-F61990EF817B}" destId="{86A0F4E0-E38E-4865-8981-1727E257C615}" srcOrd="4" destOrd="0" presId="urn:microsoft.com/office/officeart/2005/8/layout/process5"/>
    <dgm:cxn modelId="{8A836986-2779-47EC-B402-59B011E2E750}" type="presParOf" srcId="{66801F52-0382-48B7-9525-F61990EF817B}" destId="{1C983F61-6DD6-424C-A1CA-F972A0CDECE0}" srcOrd="5" destOrd="0" presId="urn:microsoft.com/office/officeart/2005/8/layout/process5"/>
    <dgm:cxn modelId="{FE95CEAE-9669-4CD4-B7B1-E482419A34E8}" type="presParOf" srcId="{1C983F61-6DD6-424C-A1CA-F972A0CDECE0}" destId="{56EB9E5C-0547-4CDD-9A29-BDE5BD777793}" srcOrd="0" destOrd="0" presId="urn:microsoft.com/office/officeart/2005/8/layout/process5"/>
    <dgm:cxn modelId="{E9F5FBF1-D87A-46A8-A6A8-D1E818AAE976}" type="presParOf" srcId="{66801F52-0382-48B7-9525-F61990EF817B}" destId="{0701AC0B-13FA-41A9-93FC-170CC52B2F9B}" srcOrd="6" destOrd="0" presId="urn:microsoft.com/office/officeart/2005/8/layout/process5"/>
    <dgm:cxn modelId="{C5F4E09F-F240-461A-B3C9-41A571B02829}" type="presParOf" srcId="{66801F52-0382-48B7-9525-F61990EF817B}" destId="{8E14E94F-AD37-4D86-AB77-D8928FD4FD71}" srcOrd="7" destOrd="0" presId="urn:microsoft.com/office/officeart/2005/8/layout/process5"/>
    <dgm:cxn modelId="{263206E1-85B3-4843-81F6-E225E415CF76}" type="presParOf" srcId="{8E14E94F-AD37-4D86-AB77-D8928FD4FD71}" destId="{7831D85C-18D9-45D2-A7A7-81369F1D6068}" srcOrd="0" destOrd="0" presId="urn:microsoft.com/office/officeart/2005/8/layout/process5"/>
    <dgm:cxn modelId="{F67B5B10-810D-471B-A67C-FF36623140EA}" type="presParOf" srcId="{66801F52-0382-48B7-9525-F61990EF817B}" destId="{330F7960-218F-4B13-9F5B-6AFD5F74D480}" srcOrd="8" destOrd="0" presId="urn:microsoft.com/office/officeart/2005/8/layout/process5"/>
    <dgm:cxn modelId="{F58AECA5-757E-45BF-A0FC-E2394550429C}" type="presParOf" srcId="{66801F52-0382-48B7-9525-F61990EF817B}" destId="{1D91F646-C302-42F6-9841-228E403AFC4F}" srcOrd="9" destOrd="0" presId="urn:microsoft.com/office/officeart/2005/8/layout/process5"/>
    <dgm:cxn modelId="{3F648F1C-C445-4FBC-991E-AD5B7E743444}" type="presParOf" srcId="{1D91F646-C302-42F6-9841-228E403AFC4F}" destId="{0E564F1B-DB51-4279-AF80-EEFDB19AC51E}" srcOrd="0" destOrd="0" presId="urn:microsoft.com/office/officeart/2005/8/layout/process5"/>
    <dgm:cxn modelId="{BB9A1A60-2ED1-40BF-8814-3017D88008F7}" type="presParOf" srcId="{66801F52-0382-48B7-9525-F61990EF817B}" destId="{2E49329E-C971-4D11-B717-D86E506333B8}" srcOrd="10" destOrd="0" presId="urn:microsoft.com/office/officeart/2005/8/layout/process5"/>
    <dgm:cxn modelId="{1194303E-E7BF-461B-B7AC-F02AF483A06A}" type="presParOf" srcId="{66801F52-0382-48B7-9525-F61990EF817B}" destId="{389A5F23-2BF6-4017-9E76-E4E1228CD3E5}" srcOrd="11" destOrd="0" presId="urn:microsoft.com/office/officeart/2005/8/layout/process5"/>
    <dgm:cxn modelId="{5D5C472B-6C93-4FF4-8438-71835FA00DDB}" type="presParOf" srcId="{389A5F23-2BF6-4017-9E76-E4E1228CD3E5}" destId="{ABFF8647-B778-42D7-82B9-C6F3B6F9C331}" srcOrd="0" destOrd="0" presId="urn:microsoft.com/office/officeart/2005/8/layout/process5"/>
    <dgm:cxn modelId="{97A08ACD-4475-4B97-9F28-058E322E5679}" type="presParOf" srcId="{66801F52-0382-48B7-9525-F61990EF817B}" destId="{92BA3D2D-88D2-433A-9EAD-DB37FBDE4DC4}" srcOrd="12" destOrd="0" presId="urn:microsoft.com/office/officeart/2005/8/layout/process5"/>
    <dgm:cxn modelId="{82E68FF6-7B2D-42A9-9E38-E5710447135B}" type="presParOf" srcId="{66801F52-0382-48B7-9525-F61990EF817B}" destId="{192E35F0-B436-4F63-B2A5-70C862C87D81}" srcOrd="13" destOrd="0" presId="urn:microsoft.com/office/officeart/2005/8/layout/process5"/>
    <dgm:cxn modelId="{4F100D2A-80FD-4DF1-9A79-374E9ADAF00D}" type="presParOf" srcId="{192E35F0-B436-4F63-B2A5-70C862C87D81}" destId="{3E79CA29-13BD-4168-84C8-2FE13DC51497}" srcOrd="0" destOrd="0" presId="urn:microsoft.com/office/officeart/2005/8/layout/process5"/>
    <dgm:cxn modelId="{6DEF1A78-2037-45F5-95E8-6BD858A3B35D}" type="presParOf" srcId="{66801F52-0382-48B7-9525-F61990EF817B}" destId="{CC1EDF7C-29DC-4EAB-AAB3-28F842AF80ED}" srcOrd="14" destOrd="0" presId="urn:microsoft.com/office/officeart/2005/8/layout/process5"/>
    <dgm:cxn modelId="{B4557385-79DA-439D-8354-B18973AE1CA1}" type="presParOf" srcId="{66801F52-0382-48B7-9525-F61990EF817B}" destId="{CECA8EEE-D68D-4B76-A876-5D592F297F11}" srcOrd="15" destOrd="0" presId="urn:microsoft.com/office/officeart/2005/8/layout/process5"/>
    <dgm:cxn modelId="{57F60624-025B-4006-90D7-048DE6671551}" type="presParOf" srcId="{CECA8EEE-D68D-4B76-A876-5D592F297F11}" destId="{51F4A2F2-1BFB-4FD0-AD25-4A964F1ACA8E}" srcOrd="0" destOrd="0" presId="urn:microsoft.com/office/officeart/2005/8/layout/process5"/>
    <dgm:cxn modelId="{E78A00B9-7294-4CDB-88F5-C68FEE09B0C7}" type="presParOf" srcId="{66801F52-0382-48B7-9525-F61990EF817B}" destId="{68F9D0CC-8F20-436C-9F75-4A45029783C0}"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BB92D-5A94-4DF0-BDB7-5489E5A6C7E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6DF6246-5553-49AD-B966-CD4B7B49C8F1}">
      <dgm:prSet phldrT="[Text]" custT="1">
        <dgm:style>
          <a:lnRef idx="2">
            <a:schemeClr val="accent5"/>
          </a:lnRef>
          <a:fillRef idx="1">
            <a:schemeClr val="lt1"/>
          </a:fillRef>
          <a:effectRef idx="0">
            <a:schemeClr val="accent5"/>
          </a:effectRef>
          <a:fontRef idx="minor">
            <a:schemeClr val="dk1"/>
          </a:fontRef>
        </dgm:style>
      </dgm:prSet>
      <dgm:spPr>
        <a:xfrm>
          <a:off x="472261" y="245"/>
          <a:ext cx="1059040" cy="635424"/>
        </a:xfrm>
        <a:solidFill>
          <a:sysClr val="window" lastClr="FFFFFF"/>
        </a:solidFill>
        <a:ln w="12700" cap="flat" cmpd="sng" algn="ctr">
          <a:solidFill>
            <a:srgbClr val="4472C4"/>
          </a:solidFill>
          <a:prstDash val="solid"/>
          <a:miter lim="800000"/>
        </a:ln>
        <a:effectLst/>
      </dgm:spPr>
      <dgm:t>
        <a:bodyPr/>
        <a:lstStyle/>
        <a:p>
          <a:r>
            <a:rPr lang="en-US" sz="1600" b="1" dirty="0" smtClean="0">
              <a:solidFill>
                <a:sysClr val="windowText" lastClr="000000"/>
              </a:solidFill>
              <a:latin typeface="Arial" panose="020B0604020202020204" pitchFamily="34" charset="0"/>
              <a:ea typeface="+mn-ea"/>
              <a:cs typeface="Arial" panose="020B0604020202020204" pitchFamily="34" charset="0"/>
            </a:rPr>
            <a:t>the Agency </a:t>
          </a:r>
        </a:p>
      </dgm:t>
    </dgm:pt>
    <dgm:pt modelId="{BC84B6F3-0FBD-47B9-A79A-3685FCB05555}" type="parTrans" cxnId="{9567F507-C65B-41B9-9E75-88E75AB69B6B}">
      <dgm:prSet/>
      <dgm:spPr/>
      <dgm:t>
        <a:bodyPr/>
        <a:lstStyle/>
        <a:p>
          <a:endParaRPr lang="fr-BE" sz="1600" b="1">
            <a:latin typeface="Arial" panose="020B0604020202020204" pitchFamily="34" charset="0"/>
            <a:cs typeface="Arial" panose="020B0604020202020204" pitchFamily="34" charset="0"/>
          </a:endParaRPr>
        </a:p>
      </dgm:t>
    </dgm:pt>
    <dgm:pt modelId="{0A6D1C7B-F4A4-42EA-AE07-457C3AE44D41}" type="sibTrans" cxnId="{9567F507-C65B-41B9-9E75-88E75AB69B6B}">
      <dgm:prSet custT="1"/>
      <dgm:spPr>
        <a:xfrm>
          <a:off x="1624497" y="186636"/>
          <a:ext cx="224516" cy="262641"/>
        </a:xfrm>
        <a:solidFill>
          <a:srgbClr val="5B9BD5">
            <a:tint val="60000"/>
            <a:hueOff val="0"/>
            <a:satOff val="0"/>
            <a:lumOff val="0"/>
            <a:alphaOff val="0"/>
          </a:srgbClr>
        </a:solidFill>
        <a:ln>
          <a:noFill/>
        </a:ln>
        <a:effectLst/>
      </dgm:spPr>
      <dgm:t>
        <a:bodyPr/>
        <a:lstStyle/>
        <a:p>
          <a:endParaRPr lang="fr-BE" sz="1600" b="1">
            <a:solidFill>
              <a:sysClr val="window" lastClr="FFFFFF"/>
            </a:solidFill>
            <a:latin typeface="Arial" panose="020B0604020202020204" pitchFamily="34" charset="0"/>
            <a:ea typeface="+mn-ea"/>
            <a:cs typeface="Arial" panose="020B0604020202020204" pitchFamily="34" charset="0"/>
          </a:endParaRPr>
        </a:p>
      </dgm:t>
    </dgm:pt>
    <dgm:pt modelId="{8ED20FBD-3D40-43BD-A5E7-0922F3DD0030}">
      <dgm:prSet custT="1"/>
      <dgm:spPr/>
      <dgm:t>
        <a:bodyPr/>
        <a:lstStyle/>
        <a:p>
          <a:r>
            <a:rPr lang="en-US" sz="1600" b="1" dirty="0" smtClean="0"/>
            <a:t>- civil service bodies in the Federation of Bosnia and Herzegovina,</a:t>
          </a:r>
          <a:endParaRPr lang="en-US" sz="1600" b="1" dirty="0"/>
        </a:p>
      </dgm:t>
    </dgm:pt>
    <dgm:pt modelId="{B43AA635-1120-4D6A-88EA-7C0DE0D07109}" type="parTrans" cxnId="{7FE3073A-4146-45AD-B798-5F2B364405D2}">
      <dgm:prSet/>
      <dgm:spPr/>
      <dgm:t>
        <a:bodyPr/>
        <a:lstStyle/>
        <a:p>
          <a:endParaRPr lang="en-US"/>
        </a:p>
      </dgm:t>
    </dgm:pt>
    <dgm:pt modelId="{EE59BBA2-F240-43C0-915E-EB881E483FBF}" type="sibTrans" cxnId="{7FE3073A-4146-45AD-B798-5F2B364405D2}">
      <dgm:prSet/>
      <dgm:spPr/>
      <dgm:t>
        <a:bodyPr/>
        <a:lstStyle/>
        <a:p>
          <a:endParaRPr lang="en-US"/>
        </a:p>
      </dgm:t>
    </dgm:pt>
    <dgm:pt modelId="{34DE111C-0E79-4CAF-9B8E-18F1F72EBC8C}">
      <dgm:prSet custT="1"/>
      <dgm:spPr/>
      <dgm:t>
        <a:bodyPr/>
        <a:lstStyle/>
        <a:p>
          <a:r>
            <a:rPr lang="en-US" sz="1600" b="1" dirty="0" smtClean="0"/>
            <a:t>- Network for the development of human resources in civil service bodies in the Federation of Bosnia and Herzegovina,</a:t>
          </a:r>
          <a:endParaRPr lang="en-US" sz="1600" b="1" dirty="0"/>
        </a:p>
      </dgm:t>
    </dgm:pt>
    <dgm:pt modelId="{AC11DC6A-8814-45F8-AD0D-9F5E4702FF00}" type="parTrans" cxnId="{3658A8B8-7B89-4552-98BD-130B235A2CC9}">
      <dgm:prSet/>
      <dgm:spPr/>
      <dgm:t>
        <a:bodyPr/>
        <a:lstStyle/>
        <a:p>
          <a:endParaRPr lang="en-US"/>
        </a:p>
      </dgm:t>
    </dgm:pt>
    <dgm:pt modelId="{88D233F5-C263-4F51-B533-414FD473BAD1}" type="sibTrans" cxnId="{3658A8B8-7B89-4552-98BD-130B235A2CC9}">
      <dgm:prSet/>
      <dgm:spPr/>
      <dgm:t>
        <a:bodyPr/>
        <a:lstStyle/>
        <a:p>
          <a:endParaRPr lang="en-US"/>
        </a:p>
      </dgm:t>
    </dgm:pt>
    <dgm:pt modelId="{338EA648-FC21-4F72-BC0A-F5B1C04BC679}">
      <dgm:prSet custT="1"/>
      <dgm:spPr/>
      <dgm:t>
        <a:bodyPr/>
        <a:lstStyle/>
        <a:p>
          <a:r>
            <a:rPr lang="en-US" sz="1600" b="1" dirty="0" smtClean="0"/>
            <a:t>- Government of the Federation of Bosnia and Herzegovina,</a:t>
          </a:r>
          <a:endParaRPr lang="en-US" sz="1600" b="1" dirty="0"/>
        </a:p>
      </dgm:t>
    </dgm:pt>
    <dgm:pt modelId="{02E310C7-0AE2-432B-B095-59E080C2E58F}" type="parTrans" cxnId="{3343E171-DF1B-4FF6-AE64-6A2E84E6AE7A}">
      <dgm:prSet/>
      <dgm:spPr/>
      <dgm:t>
        <a:bodyPr/>
        <a:lstStyle/>
        <a:p>
          <a:endParaRPr lang="en-US"/>
        </a:p>
      </dgm:t>
    </dgm:pt>
    <dgm:pt modelId="{3196CB8C-2DE4-4237-B2A7-F5BD137131A1}" type="sibTrans" cxnId="{3343E171-DF1B-4FF6-AE64-6A2E84E6AE7A}">
      <dgm:prSet/>
      <dgm:spPr/>
      <dgm:t>
        <a:bodyPr/>
        <a:lstStyle/>
        <a:p>
          <a:endParaRPr lang="en-US"/>
        </a:p>
      </dgm:t>
    </dgm:pt>
    <dgm:pt modelId="{80AE2F5B-5273-443F-A76A-D1CD72C93345}">
      <dgm:prSet custT="1"/>
      <dgm:spPr/>
      <dgm:t>
        <a:bodyPr/>
        <a:lstStyle/>
        <a:p>
          <a:r>
            <a:rPr lang="en-US" sz="1600" b="1" dirty="0" smtClean="0"/>
            <a:t>- cantonal governments</a:t>
          </a:r>
          <a:endParaRPr lang="en-US" sz="1600" b="1" dirty="0"/>
        </a:p>
      </dgm:t>
    </dgm:pt>
    <dgm:pt modelId="{C1F858AC-786B-4CA5-BDC9-33FEF895ACC1}" type="parTrans" cxnId="{A8FC73AF-E735-4C0A-A477-A1A5A5DF399F}">
      <dgm:prSet/>
      <dgm:spPr/>
      <dgm:t>
        <a:bodyPr/>
        <a:lstStyle/>
        <a:p>
          <a:endParaRPr lang="en-US"/>
        </a:p>
      </dgm:t>
    </dgm:pt>
    <dgm:pt modelId="{D6A50936-7749-4889-BDD5-2B15FC68EAB4}" type="sibTrans" cxnId="{A8FC73AF-E735-4C0A-A477-A1A5A5DF399F}">
      <dgm:prSet/>
      <dgm:spPr/>
      <dgm:t>
        <a:bodyPr/>
        <a:lstStyle/>
        <a:p>
          <a:endParaRPr lang="en-US"/>
        </a:p>
      </dgm:t>
    </dgm:pt>
    <dgm:pt modelId="{D12089D9-F4DA-4175-8BE5-D440BEDA0BE3}">
      <dgm:prSet custT="1"/>
      <dgm:spPr/>
      <dgm:t>
        <a:bodyPr/>
        <a:lstStyle/>
        <a:p>
          <a:r>
            <a:rPr lang="en-US" sz="1600" b="1" dirty="0" smtClean="0"/>
            <a:t>- external actors who, together with the Agency, will be in charge of analyzing the submitted data.</a:t>
          </a:r>
          <a:endParaRPr lang="en-US" sz="1600" b="1" dirty="0"/>
        </a:p>
      </dgm:t>
    </dgm:pt>
    <dgm:pt modelId="{E49FA278-90D8-402A-8B78-DE927EE2B281}" type="parTrans" cxnId="{732F09E5-31E4-4CEF-A02D-5D0F2CD71582}">
      <dgm:prSet/>
      <dgm:spPr/>
      <dgm:t>
        <a:bodyPr/>
        <a:lstStyle/>
        <a:p>
          <a:endParaRPr lang="en-US"/>
        </a:p>
      </dgm:t>
    </dgm:pt>
    <dgm:pt modelId="{6E428D5A-F062-48F6-B186-9F894444146F}" type="sibTrans" cxnId="{732F09E5-31E4-4CEF-A02D-5D0F2CD71582}">
      <dgm:prSet/>
      <dgm:spPr/>
      <dgm:t>
        <a:bodyPr/>
        <a:lstStyle/>
        <a:p>
          <a:endParaRPr lang="en-US"/>
        </a:p>
      </dgm:t>
    </dgm:pt>
    <dgm:pt modelId="{918BE1D5-C2E0-4D14-AA72-A538598F4BE1}">
      <dgm:prSet custT="1"/>
      <dgm:spPr/>
      <dgm:t>
        <a:bodyPr/>
        <a:lstStyle/>
        <a:p>
          <a:r>
            <a:rPr lang="en-US" sz="1600" b="1" dirty="0" smtClean="0"/>
            <a:t>- contact point for cooperation with the Agency in front of civil service bodies,</a:t>
          </a:r>
          <a:endParaRPr lang="en-US" sz="1600" b="1" dirty="0"/>
        </a:p>
      </dgm:t>
    </dgm:pt>
    <dgm:pt modelId="{25588548-9759-4176-AF72-FAA7B5213177}" type="parTrans" cxnId="{38B6E5EB-2C1B-4F43-AD7A-E18DEB4F219A}">
      <dgm:prSet/>
      <dgm:spPr/>
      <dgm:t>
        <a:bodyPr/>
        <a:lstStyle/>
        <a:p>
          <a:endParaRPr lang="en-US"/>
        </a:p>
      </dgm:t>
    </dgm:pt>
    <dgm:pt modelId="{816CD238-A412-4114-9BA0-82E54DFA376E}" type="sibTrans" cxnId="{38B6E5EB-2C1B-4F43-AD7A-E18DEB4F219A}">
      <dgm:prSet/>
      <dgm:spPr/>
      <dgm:t>
        <a:bodyPr/>
        <a:lstStyle/>
        <a:p>
          <a:endParaRPr lang="en-US"/>
        </a:p>
      </dgm:t>
    </dgm:pt>
    <dgm:pt modelId="{97F55BD6-4A10-4159-8807-F3E374A68247}" type="pres">
      <dgm:prSet presAssocID="{547BB92D-5A94-4DF0-BDB7-5489E5A6C7EE}" presName="Name0" presStyleCnt="0">
        <dgm:presLayoutVars>
          <dgm:dir/>
          <dgm:resizeHandles val="exact"/>
        </dgm:presLayoutVars>
      </dgm:prSet>
      <dgm:spPr/>
      <dgm:t>
        <a:bodyPr/>
        <a:lstStyle/>
        <a:p>
          <a:endParaRPr lang="en-US"/>
        </a:p>
      </dgm:t>
    </dgm:pt>
    <dgm:pt modelId="{05B29C6B-2D5A-44E2-B16C-96C8908671B4}" type="pres">
      <dgm:prSet presAssocID="{547BB92D-5A94-4DF0-BDB7-5489E5A6C7EE}" presName="cycle" presStyleCnt="0"/>
      <dgm:spPr/>
    </dgm:pt>
    <dgm:pt modelId="{253D6CA5-2A44-492A-818E-E581EC22D6F9}" type="pres">
      <dgm:prSet presAssocID="{76DF6246-5553-49AD-B966-CD4B7B49C8F1}" presName="nodeFirstNode" presStyleLbl="node1" presStyleIdx="0" presStyleCnt="7" custScaleX="140582" custScaleY="55865" custRadScaleRad="101660" custRadScaleInc="-8249">
        <dgm:presLayoutVars>
          <dgm:bulletEnabled val="1"/>
        </dgm:presLayoutVars>
      </dgm:prSet>
      <dgm:spPr/>
      <dgm:t>
        <a:bodyPr/>
        <a:lstStyle/>
        <a:p>
          <a:endParaRPr lang="en-US"/>
        </a:p>
      </dgm:t>
    </dgm:pt>
    <dgm:pt modelId="{D9891F21-345D-4AF9-B3BD-30B991EE5456}" type="pres">
      <dgm:prSet presAssocID="{0A6D1C7B-F4A4-42EA-AE07-457C3AE44D41}" presName="sibTransFirstNode" presStyleLbl="bgShp" presStyleIdx="0" presStyleCnt="1"/>
      <dgm:spPr/>
      <dgm:t>
        <a:bodyPr/>
        <a:lstStyle/>
        <a:p>
          <a:endParaRPr lang="en-US"/>
        </a:p>
      </dgm:t>
    </dgm:pt>
    <dgm:pt modelId="{D7EBBDDE-E965-459B-842C-F73D0DC0A15B}" type="pres">
      <dgm:prSet presAssocID="{8ED20FBD-3D40-43BD-A5E7-0922F3DD0030}" presName="nodeFollowingNodes" presStyleLbl="node1" presStyleIdx="1" presStyleCnt="7" custScaleX="219661" custRadScaleRad="102836" custRadScaleInc="15339">
        <dgm:presLayoutVars>
          <dgm:bulletEnabled val="1"/>
        </dgm:presLayoutVars>
      </dgm:prSet>
      <dgm:spPr/>
      <dgm:t>
        <a:bodyPr/>
        <a:lstStyle/>
        <a:p>
          <a:endParaRPr lang="en-US"/>
        </a:p>
      </dgm:t>
    </dgm:pt>
    <dgm:pt modelId="{BCCC2550-B8C1-44B7-8A14-CA9A8BA571CD}" type="pres">
      <dgm:prSet presAssocID="{34DE111C-0E79-4CAF-9B8E-18F1F72EBC8C}" presName="nodeFollowingNodes" presStyleLbl="node1" presStyleIdx="2" presStyleCnt="7" custScaleX="221833" custRadScaleRad="86546" custRadScaleInc="-19366">
        <dgm:presLayoutVars>
          <dgm:bulletEnabled val="1"/>
        </dgm:presLayoutVars>
      </dgm:prSet>
      <dgm:spPr/>
      <dgm:t>
        <a:bodyPr/>
        <a:lstStyle/>
        <a:p>
          <a:endParaRPr lang="en-US"/>
        </a:p>
      </dgm:t>
    </dgm:pt>
    <dgm:pt modelId="{FBC5A491-BA39-421A-A001-5403DD10E0A1}" type="pres">
      <dgm:prSet presAssocID="{338EA648-FC21-4F72-BC0A-F5B1C04BC679}" presName="nodeFollowingNodes" presStyleLbl="node1" presStyleIdx="3" presStyleCnt="7" custScaleX="217996" custRadScaleRad="114981" custRadScaleInc="-55467">
        <dgm:presLayoutVars>
          <dgm:bulletEnabled val="1"/>
        </dgm:presLayoutVars>
      </dgm:prSet>
      <dgm:spPr/>
      <dgm:t>
        <a:bodyPr/>
        <a:lstStyle/>
        <a:p>
          <a:endParaRPr lang="en-US"/>
        </a:p>
      </dgm:t>
    </dgm:pt>
    <dgm:pt modelId="{F296736C-D83C-4E1A-A7DF-D8879B058EB7}" type="pres">
      <dgm:prSet presAssocID="{80AE2F5B-5273-443F-A76A-D1CD72C93345}" presName="nodeFollowingNodes" presStyleLbl="node1" presStyleIdx="4" presStyleCnt="7" custScaleX="191456" custRadScaleRad="106934" custRadScaleInc="72435">
        <dgm:presLayoutVars>
          <dgm:bulletEnabled val="1"/>
        </dgm:presLayoutVars>
      </dgm:prSet>
      <dgm:spPr/>
      <dgm:t>
        <a:bodyPr/>
        <a:lstStyle/>
        <a:p>
          <a:endParaRPr lang="en-US"/>
        </a:p>
      </dgm:t>
    </dgm:pt>
    <dgm:pt modelId="{293B88E0-B2A5-4B03-8F05-3BF333FB2C9A}" type="pres">
      <dgm:prSet presAssocID="{D12089D9-F4DA-4175-8BE5-D440BEDA0BE3}" presName="nodeFollowingNodes" presStyleLbl="node1" presStyleIdx="5" presStyleCnt="7" custScaleX="198095" custRadScaleRad="92283" custRadScaleInc="31715">
        <dgm:presLayoutVars>
          <dgm:bulletEnabled val="1"/>
        </dgm:presLayoutVars>
      </dgm:prSet>
      <dgm:spPr/>
      <dgm:t>
        <a:bodyPr/>
        <a:lstStyle/>
        <a:p>
          <a:endParaRPr lang="en-US"/>
        </a:p>
      </dgm:t>
    </dgm:pt>
    <dgm:pt modelId="{F3F74196-1F4C-4C77-90E0-AAE34CB6C359}" type="pres">
      <dgm:prSet presAssocID="{918BE1D5-C2E0-4D14-AA72-A538598F4BE1}" presName="nodeFollowingNodes" presStyleLbl="node1" presStyleIdx="6" presStyleCnt="7" custScaleX="202477" custRadScaleRad="112273" custRadScaleInc="-3810">
        <dgm:presLayoutVars>
          <dgm:bulletEnabled val="1"/>
        </dgm:presLayoutVars>
      </dgm:prSet>
      <dgm:spPr/>
      <dgm:t>
        <a:bodyPr/>
        <a:lstStyle/>
        <a:p>
          <a:endParaRPr lang="en-US"/>
        </a:p>
      </dgm:t>
    </dgm:pt>
  </dgm:ptLst>
  <dgm:cxnLst>
    <dgm:cxn modelId="{6BE24FEF-AEA2-4BEF-86DA-4C115A6A1AC7}" type="presOf" srcId="{34DE111C-0E79-4CAF-9B8E-18F1F72EBC8C}" destId="{BCCC2550-B8C1-44B7-8A14-CA9A8BA571CD}" srcOrd="0" destOrd="0" presId="urn:microsoft.com/office/officeart/2005/8/layout/cycle3"/>
    <dgm:cxn modelId="{52141E25-374F-457D-B323-66B5EEA2B014}" type="presOf" srcId="{918BE1D5-C2E0-4D14-AA72-A538598F4BE1}" destId="{F3F74196-1F4C-4C77-90E0-AAE34CB6C359}" srcOrd="0" destOrd="0" presId="urn:microsoft.com/office/officeart/2005/8/layout/cycle3"/>
    <dgm:cxn modelId="{3C0AD261-9C10-49B1-9037-3D75817292D0}" type="presOf" srcId="{8ED20FBD-3D40-43BD-A5E7-0922F3DD0030}" destId="{D7EBBDDE-E965-459B-842C-F73D0DC0A15B}" srcOrd="0" destOrd="0" presId="urn:microsoft.com/office/officeart/2005/8/layout/cycle3"/>
    <dgm:cxn modelId="{15B128C4-B9C2-4479-AFA8-5D559EAEBF55}" type="presOf" srcId="{0A6D1C7B-F4A4-42EA-AE07-457C3AE44D41}" destId="{D9891F21-345D-4AF9-B3BD-30B991EE5456}" srcOrd="0" destOrd="0" presId="urn:microsoft.com/office/officeart/2005/8/layout/cycle3"/>
    <dgm:cxn modelId="{38B6E5EB-2C1B-4F43-AD7A-E18DEB4F219A}" srcId="{547BB92D-5A94-4DF0-BDB7-5489E5A6C7EE}" destId="{918BE1D5-C2E0-4D14-AA72-A538598F4BE1}" srcOrd="6" destOrd="0" parTransId="{25588548-9759-4176-AF72-FAA7B5213177}" sibTransId="{816CD238-A412-4114-9BA0-82E54DFA376E}"/>
    <dgm:cxn modelId="{601CE6BC-476D-467A-A488-7ED1544B15C8}" type="presOf" srcId="{80AE2F5B-5273-443F-A76A-D1CD72C93345}" destId="{F296736C-D83C-4E1A-A7DF-D8879B058EB7}" srcOrd="0" destOrd="0" presId="urn:microsoft.com/office/officeart/2005/8/layout/cycle3"/>
    <dgm:cxn modelId="{7FE3073A-4146-45AD-B798-5F2B364405D2}" srcId="{547BB92D-5A94-4DF0-BDB7-5489E5A6C7EE}" destId="{8ED20FBD-3D40-43BD-A5E7-0922F3DD0030}" srcOrd="1" destOrd="0" parTransId="{B43AA635-1120-4D6A-88EA-7C0DE0D07109}" sibTransId="{EE59BBA2-F240-43C0-915E-EB881E483FBF}"/>
    <dgm:cxn modelId="{3658A8B8-7B89-4552-98BD-130B235A2CC9}" srcId="{547BB92D-5A94-4DF0-BDB7-5489E5A6C7EE}" destId="{34DE111C-0E79-4CAF-9B8E-18F1F72EBC8C}" srcOrd="2" destOrd="0" parTransId="{AC11DC6A-8814-45F8-AD0D-9F5E4702FF00}" sibTransId="{88D233F5-C263-4F51-B533-414FD473BAD1}"/>
    <dgm:cxn modelId="{9567F507-C65B-41B9-9E75-88E75AB69B6B}" srcId="{547BB92D-5A94-4DF0-BDB7-5489E5A6C7EE}" destId="{76DF6246-5553-49AD-B966-CD4B7B49C8F1}" srcOrd="0" destOrd="0" parTransId="{BC84B6F3-0FBD-47B9-A79A-3685FCB05555}" sibTransId="{0A6D1C7B-F4A4-42EA-AE07-457C3AE44D41}"/>
    <dgm:cxn modelId="{888A54D8-C15E-4FF5-A846-E70E9C869924}" type="presOf" srcId="{547BB92D-5A94-4DF0-BDB7-5489E5A6C7EE}" destId="{97F55BD6-4A10-4159-8807-F3E374A68247}" srcOrd="0" destOrd="0" presId="urn:microsoft.com/office/officeart/2005/8/layout/cycle3"/>
    <dgm:cxn modelId="{4738AF2A-400A-445D-8916-B4F7DC763E6C}" type="presOf" srcId="{76DF6246-5553-49AD-B966-CD4B7B49C8F1}" destId="{253D6CA5-2A44-492A-818E-E581EC22D6F9}" srcOrd="0" destOrd="0" presId="urn:microsoft.com/office/officeart/2005/8/layout/cycle3"/>
    <dgm:cxn modelId="{732F09E5-31E4-4CEF-A02D-5D0F2CD71582}" srcId="{547BB92D-5A94-4DF0-BDB7-5489E5A6C7EE}" destId="{D12089D9-F4DA-4175-8BE5-D440BEDA0BE3}" srcOrd="5" destOrd="0" parTransId="{E49FA278-90D8-402A-8B78-DE927EE2B281}" sibTransId="{6E428D5A-F062-48F6-B186-9F894444146F}"/>
    <dgm:cxn modelId="{3343E171-DF1B-4FF6-AE64-6A2E84E6AE7A}" srcId="{547BB92D-5A94-4DF0-BDB7-5489E5A6C7EE}" destId="{338EA648-FC21-4F72-BC0A-F5B1C04BC679}" srcOrd="3" destOrd="0" parTransId="{02E310C7-0AE2-432B-B095-59E080C2E58F}" sibTransId="{3196CB8C-2DE4-4237-B2A7-F5BD137131A1}"/>
    <dgm:cxn modelId="{A8FC73AF-E735-4C0A-A477-A1A5A5DF399F}" srcId="{547BB92D-5A94-4DF0-BDB7-5489E5A6C7EE}" destId="{80AE2F5B-5273-443F-A76A-D1CD72C93345}" srcOrd="4" destOrd="0" parTransId="{C1F858AC-786B-4CA5-BDC9-33FEF895ACC1}" sibTransId="{D6A50936-7749-4889-BDD5-2B15FC68EAB4}"/>
    <dgm:cxn modelId="{91E8FDB1-530B-40CF-A4D0-F7B480916B78}" type="presOf" srcId="{D12089D9-F4DA-4175-8BE5-D440BEDA0BE3}" destId="{293B88E0-B2A5-4B03-8F05-3BF333FB2C9A}" srcOrd="0" destOrd="0" presId="urn:microsoft.com/office/officeart/2005/8/layout/cycle3"/>
    <dgm:cxn modelId="{43035C3E-F8DF-4234-8277-79E3E9A4CEB1}" type="presOf" srcId="{338EA648-FC21-4F72-BC0A-F5B1C04BC679}" destId="{FBC5A491-BA39-421A-A001-5403DD10E0A1}" srcOrd="0" destOrd="0" presId="urn:microsoft.com/office/officeart/2005/8/layout/cycle3"/>
    <dgm:cxn modelId="{44FBD555-A4ED-48A3-B432-BC6271CA3AEE}" type="presParOf" srcId="{97F55BD6-4A10-4159-8807-F3E374A68247}" destId="{05B29C6B-2D5A-44E2-B16C-96C8908671B4}" srcOrd="0" destOrd="0" presId="urn:microsoft.com/office/officeart/2005/8/layout/cycle3"/>
    <dgm:cxn modelId="{FFD9777E-2C90-49FF-AC30-1A4C7C867E18}" type="presParOf" srcId="{05B29C6B-2D5A-44E2-B16C-96C8908671B4}" destId="{253D6CA5-2A44-492A-818E-E581EC22D6F9}" srcOrd="0" destOrd="0" presId="urn:microsoft.com/office/officeart/2005/8/layout/cycle3"/>
    <dgm:cxn modelId="{9F37DCD1-F629-40B4-A549-6A0125121EBA}" type="presParOf" srcId="{05B29C6B-2D5A-44E2-B16C-96C8908671B4}" destId="{D9891F21-345D-4AF9-B3BD-30B991EE5456}" srcOrd="1" destOrd="0" presId="urn:microsoft.com/office/officeart/2005/8/layout/cycle3"/>
    <dgm:cxn modelId="{305FC4FB-1042-49A4-BF71-9C350FCEAA38}" type="presParOf" srcId="{05B29C6B-2D5A-44E2-B16C-96C8908671B4}" destId="{D7EBBDDE-E965-459B-842C-F73D0DC0A15B}" srcOrd="2" destOrd="0" presId="urn:microsoft.com/office/officeart/2005/8/layout/cycle3"/>
    <dgm:cxn modelId="{85553D1B-D5E9-4F55-9DA6-72F0B43C9207}" type="presParOf" srcId="{05B29C6B-2D5A-44E2-B16C-96C8908671B4}" destId="{BCCC2550-B8C1-44B7-8A14-CA9A8BA571CD}" srcOrd="3" destOrd="0" presId="urn:microsoft.com/office/officeart/2005/8/layout/cycle3"/>
    <dgm:cxn modelId="{3350FB8A-C982-4D43-8A40-1A8ED7F721B2}" type="presParOf" srcId="{05B29C6B-2D5A-44E2-B16C-96C8908671B4}" destId="{FBC5A491-BA39-421A-A001-5403DD10E0A1}" srcOrd="4" destOrd="0" presId="urn:microsoft.com/office/officeart/2005/8/layout/cycle3"/>
    <dgm:cxn modelId="{0F212AFE-E0A0-45DD-9CB1-7ABE5F5A6037}" type="presParOf" srcId="{05B29C6B-2D5A-44E2-B16C-96C8908671B4}" destId="{F296736C-D83C-4E1A-A7DF-D8879B058EB7}" srcOrd="5" destOrd="0" presId="urn:microsoft.com/office/officeart/2005/8/layout/cycle3"/>
    <dgm:cxn modelId="{D1EBFCC3-2DC7-4F4A-95AA-678229D77989}" type="presParOf" srcId="{05B29C6B-2D5A-44E2-B16C-96C8908671B4}" destId="{293B88E0-B2A5-4B03-8F05-3BF333FB2C9A}" srcOrd="6" destOrd="0" presId="urn:microsoft.com/office/officeart/2005/8/layout/cycle3"/>
    <dgm:cxn modelId="{88C13E3B-7CFD-4BE8-A57D-A2A422C692A0}" type="presParOf" srcId="{05B29C6B-2D5A-44E2-B16C-96C8908671B4}" destId="{F3F74196-1F4C-4C77-90E0-AAE34CB6C359}"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BB92D-5A94-4DF0-BDB7-5489E5A6C7E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0EEA0DC-F7F0-48F5-A8D6-4D69FEE85139}">
      <dgm:prSet phldrT="[Text]" custT="1">
        <dgm:style>
          <a:lnRef idx="2">
            <a:schemeClr val="accent5"/>
          </a:lnRef>
          <a:fillRef idx="1">
            <a:schemeClr val="lt1"/>
          </a:fillRef>
          <a:effectRef idx="0">
            <a:schemeClr val="accent5"/>
          </a:effectRef>
          <a:fontRef idx="minor">
            <a:schemeClr val="dk1"/>
          </a:fontRef>
        </dgm:style>
      </dgm:prSet>
      <dgm:spPr>
        <a:xfrm>
          <a:off x="1954917" y="245"/>
          <a:ext cx="1059040" cy="635424"/>
        </a:xfrm>
        <a:solidFill>
          <a:sysClr val="window" lastClr="FFFFFF"/>
        </a:solidFill>
        <a:ln w="12700" cap="flat" cmpd="sng" algn="ctr">
          <a:solidFill>
            <a:srgbClr val="4472C4"/>
          </a:solidFill>
          <a:prstDash val="solid"/>
          <a:miter lim="800000"/>
        </a:ln>
        <a:effectLst/>
      </dgm:spPr>
      <dgm:t>
        <a:bodyPr/>
        <a:lstStyle/>
        <a:p>
          <a:pPr algn="ctr"/>
          <a:r>
            <a:rPr lang="en" sz="2800" b="1" dirty="0" smtClean="0">
              <a:solidFill>
                <a:sysClr val="windowText" lastClr="000000"/>
              </a:solidFill>
              <a:latin typeface="+mn-lt"/>
              <a:ea typeface="+mn-ea"/>
              <a:cs typeface="Arial" panose="020B0604020202020204" pitchFamily="34" charset="0"/>
            </a:rPr>
            <a:t>Determine </a:t>
          </a:r>
          <a:r>
            <a:rPr lang="en" sz="2800" b="1" dirty="0">
              <a:solidFill>
                <a:sysClr val="windowText" lastClr="000000"/>
              </a:solidFill>
              <a:latin typeface="+mn-lt"/>
              <a:ea typeface="+mn-ea"/>
              <a:cs typeface="Arial" panose="020B0604020202020204" pitchFamily="34" charset="0"/>
            </a:rPr>
            <a:t>the goal</a:t>
          </a:r>
        </a:p>
      </dgm:t>
    </dgm:pt>
    <dgm:pt modelId="{F6081BC2-122F-4A0B-AFBD-0AA4FEA79116}" type="parTrans" cxnId="{98115B5F-E0F7-4A64-8F27-E0A6E0C7A12C}">
      <dgm:prSet/>
      <dgm:spPr/>
      <dgm:t>
        <a:bodyPr/>
        <a:lstStyle/>
        <a:p>
          <a:endParaRPr lang="fr-BE" sz="2000" b="1">
            <a:latin typeface="Arial" panose="020B0604020202020204" pitchFamily="34" charset="0"/>
            <a:cs typeface="Arial" panose="020B0604020202020204" pitchFamily="34" charset="0"/>
          </a:endParaRPr>
        </a:p>
      </dgm:t>
    </dgm:pt>
    <dgm:pt modelId="{D379A84A-188E-4C9A-8A8F-38ABF2CFA00A}" type="sibTrans" cxnId="{98115B5F-E0F7-4A64-8F27-E0A6E0C7A12C}">
      <dgm:prSet custT="1"/>
      <dgm:spPr>
        <a:xfrm>
          <a:off x="3107153" y="186636"/>
          <a:ext cx="224516" cy="262641"/>
        </a:xfrm>
        <a:solidFill>
          <a:srgbClr val="5B9BD5">
            <a:tint val="60000"/>
            <a:hueOff val="0"/>
            <a:satOff val="0"/>
            <a:lumOff val="0"/>
            <a:alphaOff val="0"/>
          </a:srgbClr>
        </a:solidFill>
        <a:ln>
          <a:noFill/>
        </a:ln>
        <a:effectLst/>
      </dgm:spPr>
      <dgm:t>
        <a:bodyPr/>
        <a:lstStyle/>
        <a:p>
          <a:endParaRPr lang="fr-BE" sz="2000" b="1">
            <a:solidFill>
              <a:sysClr val="window" lastClr="FFFFFF"/>
            </a:solidFill>
            <a:latin typeface="Arial" panose="020B0604020202020204" pitchFamily="34" charset="0"/>
            <a:ea typeface="+mn-ea"/>
            <a:cs typeface="Arial" panose="020B0604020202020204" pitchFamily="34" charset="0"/>
          </a:endParaRPr>
        </a:p>
      </dgm:t>
    </dgm:pt>
    <dgm:pt modelId="{801792FA-A40B-4576-90A5-E68158E9A8A8}">
      <dgm:prSet custT="1"/>
      <dgm:spPr/>
      <dgm:t>
        <a:bodyPr/>
        <a:lstStyle/>
        <a:p>
          <a:pPr algn="just"/>
          <a:r>
            <a:rPr lang="en-US" sz="2000" dirty="0" smtClean="0">
              <a:latin typeface="+mn-lt"/>
            </a:rPr>
            <a:t>a. lack of harmonized practice of monitoring human resources in civil service bodies in the Federation of Bosnia and Herzegovina </a:t>
          </a:r>
          <a:endParaRPr lang="en-US" sz="2000" dirty="0">
            <a:latin typeface="+mn-lt"/>
          </a:endParaRPr>
        </a:p>
      </dgm:t>
    </dgm:pt>
    <dgm:pt modelId="{9A891891-FA0C-4B4F-BCB7-FA53BE33FF25}" type="sibTrans" cxnId="{37695553-581D-44C0-9C4D-0F0E0A1A4DD1}">
      <dgm:prSet custT="1"/>
      <dgm:spPr/>
      <dgm:t>
        <a:bodyPr/>
        <a:lstStyle/>
        <a:p>
          <a:endParaRPr lang="en-US" sz="2000"/>
        </a:p>
      </dgm:t>
    </dgm:pt>
    <dgm:pt modelId="{2AAEFF62-4D10-45C6-A1EC-3AE32608572F}" type="parTrans" cxnId="{37695553-581D-44C0-9C4D-0F0E0A1A4DD1}">
      <dgm:prSet/>
      <dgm:spPr/>
      <dgm:t>
        <a:bodyPr/>
        <a:lstStyle/>
        <a:p>
          <a:endParaRPr lang="en-US" sz="2000"/>
        </a:p>
      </dgm:t>
    </dgm:pt>
    <dgm:pt modelId="{11F31C55-856E-4C24-AF5A-2228AB57BE40}">
      <dgm:prSet custT="1"/>
      <dgm:spPr/>
      <dgm:t>
        <a:bodyPr/>
        <a:lstStyle/>
        <a:p>
          <a:r>
            <a:rPr lang="en-US" sz="2000" dirty="0" smtClean="0">
              <a:latin typeface="+mn-lt"/>
            </a:rPr>
            <a:t>b. lack of information about the current personnel practices of human resources management units, which is especially reflected in the highly fragmented system of human resources management in the Federation of Bosnia and Herzegovina.</a:t>
          </a:r>
          <a:endParaRPr lang="en-US" sz="2000" dirty="0">
            <a:latin typeface="+mn-lt"/>
          </a:endParaRPr>
        </a:p>
      </dgm:t>
    </dgm:pt>
    <dgm:pt modelId="{10831C52-7D73-4FBB-9EFA-6C3ECDB840E9}" type="sibTrans" cxnId="{FFA67321-0756-4D61-9AF4-76BFDC56B35D}">
      <dgm:prSet/>
      <dgm:spPr/>
      <dgm:t>
        <a:bodyPr/>
        <a:lstStyle/>
        <a:p>
          <a:endParaRPr lang="en-US" sz="2000"/>
        </a:p>
      </dgm:t>
    </dgm:pt>
    <dgm:pt modelId="{CDE149B9-9F67-4201-831A-08700C1E0E6B}" type="parTrans" cxnId="{FFA67321-0756-4D61-9AF4-76BFDC56B35D}">
      <dgm:prSet/>
      <dgm:spPr/>
      <dgm:t>
        <a:bodyPr/>
        <a:lstStyle/>
        <a:p>
          <a:endParaRPr lang="en-US" sz="2000"/>
        </a:p>
      </dgm:t>
    </dgm:pt>
    <dgm:pt modelId="{16F6BF2E-3906-493D-856C-F85C57B33B67}" type="pres">
      <dgm:prSet presAssocID="{547BB92D-5A94-4DF0-BDB7-5489E5A6C7EE}" presName="outerComposite" presStyleCnt="0">
        <dgm:presLayoutVars>
          <dgm:chMax val="5"/>
          <dgm:dir/>
          <dgm:resizeHandles val="exact"/>
        </dgm:presLayoutVars>
      </dgm:prSet>
      <dgm:spPr/>
      <dgm:t>
        <a:bodyPr/>
        <a:lstStyle/>
        <a:p>
          <a:endParaRPr lang="en-US"/>
        </a:p>
      </dgm:t>
    </dgm:pt>
    <dgm:pt modelId="{9E0DE036-D819-4F04-8A38-F80A3B460012}" type="pres">
      <dgm:prSet presAssocID="{547BB92D-5A94-4DF0-BDB7-5489E5A6C7EE}" presName="dummyMaxCanvas" presStyleCnt="0">
        <dgm:presLayoutVars/>
      </dgm:prSet>
      <dgm:spPr/>
    </dgm:pt>
    <dgm:pt modelId="{8E18D250-73A7-4C83-A46D-8B1AB3E29BD4}" type="pres">
      <dgm:prSet presAssocID="{547BB92D-5A94-4DF0-BDB7-5489E5A6C7EE}" presName="ThreeNodes_1" presStyleLbl="node1" presStyleIdx="0" presStyleCnt="3" custScaleX="96560">
        <dgm:presLayoutVars>
          <dgm:bulletEnabled val="1"/>
        </dgm:presLayoutVars>
      </dgm:prSet>
      <dgm:spPr/>
      <dgm:t>
        <a:bodyPr/>
        <a:lstStyle/>
        <a:p>
          <a:endParaRPr lang="en-US"/>
        </a:p>
      </dgm:t>
    </dgm:pt>
    <dgm:pt modelId="{BD26E7A7-FE78-42EA-A005-FB4590C0E4B5}" type="pres">
      <dgm:prSet presAssocID="{547BB92D-5A94-4DF0-BDB7-5489E5A6C7EE}" presName="ThreeNodes_2" presStyleLbl="node1" presStyleIdx="1" presStyleCnt="3" custScaleX="106072">
        <dgm:presLayoutVars>
          <dgm:bulletEnabled val="1"/>
        </dgm:presLayoutVars>
      </dgm:prSet>
      <dgm:spPr/>
      <dgm:t>
        <a:bodyPr/>
        <a:lstStyle/>
        <a:p>
          <a:endParaRPr lang="en-US"/>
        </a:p>
      </dgm:t>
    </dgm:pt>
    <dgm:pt modelId="{FB61C290-B9D8-4C28-8795-124E17988E87}" type="pres">
      <dgm:prSet presAssocID="{547BB92D-5A94-4DF0-BDB7-5489E5A6C7EE}" presName="ThreeNodes_3" presStyleLbl="node1" presStyleIdx="2" presStyleCnt="3" custScaleX="116774">
        <dgm:presLayoutVars>
          <dgm:bulletEnabled val="1"/>
        </dgm:presLayoutVars>
      </dgm:prSet>
      <dgm:spPr/>
      <dgm:t>
        <a:bodyPr/>
        <a:lstStyle/>
        <a:p>
          <a:endParaRPr lang="en-US"/>
        </a:p>
      </dgm:t>
    </dgm:pt>
    <dgm:pt modelId="{B8C8E3B1-B428-4EC8-8746-888DBDA4ABF2}" type="pres">
      <dgm:prSet presAssocID="{547BB92D-5A94-4DF0-BDB7-5489E5A6C7EE}" presName="ThreeConn_1-2" presStyleLbl="fgAccFollowNode1" presStyleIdx="0" presStyleCnt="2">
        <dgm:presLayoutVars>
          <dgm:bulletEnabled val="1"/>
        </dgm:presLayoutVars>
      </dgm:prSet>
      <dgm:spPr/>
      <dgm:t>
        <a:bodyPr/>
        <a:lstStyle/>
        <a:p>
          <a:endParaRPr lang="en-US"/>
        </a:p>
      </dgm:t>
    </dgm:pt>
    <dgm:pt modelId="{5D1EF3E8-FF80-43B5-B306-9145E6CC0A1D}" type="pres">
      <dgm:prSet presAssocID="{547BB92D-5A94-4DF0-BDB7-5489E5A6C7EE}" presName="ThreeConn_2-3" presStyleLbl="fgAccFollowNode1" presStyleIdx="1" presStyleCnt="2">
        <dgm:presLayoutVars>
          <dgm:bulletEnabled val="1"/>
        </dgm:presLayoutVars>
      </dgm:prSet>
      <dgm:spPr/>
      <dgm:t>
        <a:bodyPr/>
        <a:lstStyle/>
        <a:p>
          <a:endParaRPr lang="en-US"/>
        </a:p>
      </dgm:t>
    </dgm:pt>
    <dgm:pt modelId="{49C3DD38-5A47-4A9E-B6A5-857F2A4D8179}" type="pres">
      <dgm:prSet presAssocID="{547BB92D-5A94-4DF0-BDB7-5489E5A6C7EE}" presName="ThreeNodes_1_text" presStyleLbl="node1" presStyleIdx="2" presStyleCnt="3">
        <dgm:presLayoutVars>
          <dgm:bulletEnabled val="1"/>
        </dgm:presLayoutVars>
      </dgm:prSet>
      <dgm:spPr/>
      <dgm:t>
        <a:bodyPr/>
        <a:lstStyle/>
        <a:p>
          <a:endParaRPr lang="en-US"/>
        </a:p>
      </dgm:t>
    </dgm:pt>
    <dgm:pt modelId="{4921C307-7203-40BA-A9B5-24BCB279E92F}" type="pres">
      <dgm:prSet presAssocID="{547BB92D-5A94-4DF0-BDB7-5489E5A6C7EE}" presName="ThreeNodes_2_text" presStyleLbl="node1" presStyleIdx="2" presStyleCnt="3">
        <dgm:presLayoutVars>
          <dgm:bulletEnabled val="1"/>
        </dgm:presLayoutVars>
      </dgm:prSet>
      <dgm:spPr/>
      <dgm:t>
        <a:bodyPr/>
        <a:lstStyle/>
        <a:p>
          <a:endParaRPr lang="en-US"/>
        </a:p>
      </dgm:t>
    </dgm:pt>
    <dgm:pt modelId="{B1458922-FE71-4FB8-9A34-72B32BD18516}" type="pres">
      <dgm:prSet presAssocID="{547BB92D-5A94-4DF0-BDB7-5489E5A6C7EE}" presName="ThreeNodes_3_text" presStyleLbl="node1" presStyleIdx="2" presStyleCnt="3">
        <dgm:presLayoutVars>
          <dgm:bulletEnabled val="1"/>
        </dgm:presLayoutVars>
      </dgm:prSet>
      <dgm:spPr/>
      <dgm:t>
        <a:bodyPr/>
        <a:lstStyle/>
        <a:p>
          <a:endParaRPr lang="en-US"/>
        </a:p>
      </dgm:t>
    </dgm:pt>
  </dgm:ptLst>
  <dgm:cxnLst>
    <dgm:cxn modelId="{28F12144-0E7A-46C6-B1EC-B90E24262472}" type="presOf" srcId="{D379A84A-188E-4C9A-8A8F-38ABF2CFA00A}" destId="{B8C8E3B1-B428-4EC8-8746-888DBDA4ABF2}" srcOrd="0" destOrd="0" presId="urn:microsoft.com/office/officeart/2005/8/layout/vProcess5"/>
    <dgm:cxn modelId="{39C35AF6-FE20-41DC-98C1-343AD92F2F0D}" type="presOf" srcId="{11F31C55-856E-4C24-AF5A-2228AB57BE40}" destId="{FB61C290-B9D8-4C28-8795-124E17988E87}" srcOrd="0" destOrd="0" presId="urn:microsoft.com/office/officeart/2005/8/layout/vProcess5"/>
    <dgm:cxn modelId="{B7F60BD3-EED1-45E0-8D46-E7AE4C929DF3}" type="presOf" srcId="{9A891891-FA0C-4B4F-BCB7-FA53BE33FF25}" destId="{5D1EF3E8-FF80-43B5-B306-9145E6CC0A1D}" srcOrd="0" destOrd="0" presId="urn:microsoft.com/office/officeart/2005/8/layout/vProcess5"/>
    <dgm:cxn modelId="{98115B5F-E0F7-4A64-8F27-E0A6E0C7A12C}" srcId="{547BB92D-5A94-4DF0-BDB7-5489E5A6C7EE}" destId="{C0EEA0DC-F7F0-48F5-A8D6-4D69FEE85139}" srcOrd="0" destOrd="0" parTransId="{F6081BC2-122F-4A0B-AFBD-0AA4FEA79116}" sibTransId="{D379A84A-188E-4C9A-8A8F-38ABF2CFA00A}"/>
    <dgm:cxn modelId="{FFA67321-0756-4D61-9AF4-76BFDC56B35D}" srcId="{547BB92D-5A94-4DF0-BDB7-5489E5A6C7EE}" destId="{11F31C55-856E-4C24-AF5A-2228AB57BE40}" srcOrd="2" destOrd="0" parTransId="{CDE149B9-9F67-4201-831A-08700C1E0E6B}" sibTransId="{10831C52-7D73-4FBB-9EFA-6C3ECDB840E9}"/>
    <dgm:cxn modelId="{D596CE49-7075-4128-A1BE-735985223DA7}" type="presOf" srcId="{547BB92D-5A94-4DF0-BDB7-5489E5A6C7EE}" destId="{16F6BF2E-3906-493D-856C-F85C57B33B67}" srcOrd="0" destOrd="0" presId="urn:microsoft.com/office/officeart/2005/8/layout/vProcess5"/>
    <dgm:cxn modelId="{36BA86EA-D1E0-4B27-8A9F-04D4A7AAF95C}" type="presOf" srcId="{C0EEA0DC-F7F0-48F5-A8D6-4D69FEE85139}" destId="{8E18D250-73A7-4C83-A46D-8B1AB3E29BD4}" srcOrd="0" destOrd="0" presId="urn:microsoft.com/office/officeart/2005/8/layout/vProcess5"/>
    <dgm:cxn modelId="{2702CAAA-6D71-4C7B-8536-8E1185562D90}" type="presOf" srcId="{801792FA-A40B-4576-90A5-E68158E9A8A8}" destId="{4921C307-7203-40BA-A9B5-24BCB279E92F}" srcOrd="1" destOrd="0" presId="urn:microsoft.com/office/officeart/2005/8/layout/vProcess5"/>
    <dgm:cxn modelId="{75157CDA-A67B-4DB1-8621-F0AA96AD9206}" type="presOf" srcId="{801792FA-A40B-4576-90A5-E68158E9A8A8}" destId="{BD26E7A7-FE78-42EA-A005-FB4590C0E4B5}" srcOrd="0" destOrd="0" presId="urn:microsoft.com/office/officeart/2005/8/layout/vProcess5"/>
    <dgm:cxn modelId="{37695553-581D-44C0-9C4D-0F0E0A1A4DD1}" srcId="{547BB92D-5A94-4DF0-BDB7-5489E5A6C7EE}" destId="{801792FA-A40B-4576-90A5-E68158E9A8A8}" srcOrd="1" destOrd="0" parTransId="{2AAEFF62-4D10-45C6-A1EC-3AE32608572F}" sibTransId="{9A891891-FA0C-4B4F-BCB7-FA53BE33FF25}"/>
    <dgm:cxn modelId="{7D10CD2A-9698-43C2-BF29-F738161BE9FD}" type="presOf" srcId="{C0EEA0DC-F7F0-48F5-A8D6-4D69FEE85139}" destId="{49C3DD38-5A47-4A9E-B6A5-857F2A4D8179}" srcOrd="1" destOrd="0" presId="urn:microsoft.com/office/officeart/2005/8/layout/vProcess5"/>
    <dgm:cxn modelId="{49A89A24-EC7B-4838-8991-EF5B30BFB6DD}" type="presOf" srcId="{11F31C55-856E-4C24-AF5A-2228AB57BE40}" destId="{B1458922-FE71-4FB8-9A34-72B32BD18516}" srcOrd="1" destOrd="0" presId="urn:microsoft.com/office/officeart/2005/8/layout/vProcess5"/>
    <dgm:cxn modelId="{A6F960B4-B5B9-4216-A310-BD1034AEC908}" type="presParOf" srcId="{16F6BF2E-3906-493D-856C-F85C57B33B67}" destId="{9E0DE036-D819-4F04-8A38-F80A3B460012}" srcOrd="0" destOrd="0" presId="urn:microsoft.com/office/officeart/2005/8/layout/vProcess5"/>
    <dgm:cxn modelId="{63CC859B-0439-4953-AF54-A0221249F32A}" type="presParOf" srcId="{16F6BF2E-3906-493D-856C-F85C57B33B67}" destId="{8E18D250-73A7-4C83-A46D-8B1AB3E29BD4}" srcOrd="1" destOrd="0" presId="urn:microsoft.com/office/officeart/2005/8/layout/vProcess5"/>
    <dgm:cxn modelId="{1E1E067E-7EF4-4167-9E41-9B8D43490B62}" type="presParOf" srcId="{16F6BF2E-3906-493D-856C-F85C57B33B67}" destId="{BD26E7A7-FE78-42EA-A005-FB4590C0E4B5}" srcOrd="2" destOrd="0" presId="urn:microsoft.com/office/officeart/2005/8/layout/vProcess5"/>
    <dgm:cxn modelId="{F488A808-79EA-4A2E-AEC0-32C03E185607}" type="presParOf" srcId="{16F6BF2E-3906-493D-856C-F85C57B33B67}" destId="{FB61C290-B9D8-4C28-8795-124E17988E87}" srcOrd="3" destOrd="0" presId="urn:microsoft.com/office/officeart/2005/8/layout/vProcess5"/>
    <dgm:cxn modelId="{A9230B85-232B-4614-B583-ECD5C25674B2}" type="presParOf" srcId="{16F6BF2E-3906-493D-856C-F85C57B33B67}" destId="{B8C8E3B1-B428-4EC8-8746-888DBDA4ABF2}" srcOrd="4" destOrd="0" presId="urn:microsoft.com/office/officeart/2005/8/layout/vProcess5"/>
    <dgm:cxn modelId="{92EFAC57-4503-4A8A-ABE4-F6DF3B270222}" type="presParOf" srcId="{16F6BF2E-3906-493D-856C-F85C57B33B67}" destId="{5D1EF3E8-FF80-43B5-B306-9145E6CC0A1D}" srcOrd="5" destOrd="0" presId="urn:microsoft.com/office/officeart/2005/8/layout/vProcess5"/>
    <dgm:cxn modelId="{F855A580-9841-417F-9C52-C2FD85A8A6B8}" type="presParOf" srcId="{16F6BF2E-3906-493D-856C-F85C57B33B67}" destId="{49C3DD38-5A47-4A9E-B6A5-857F2A4D8179}" srcOrd="6" destOrd="0" presId="urn:microsoft.com/office/officeart/2005/8/layout/vProcess5"/>
    <dgm:cxn modelId="{5E38949F-1101-4CE9-A04D-3BD51DC6B71E}" type="presParOf" srcId="{16F6BF2E-3906-493D-856C-F85C57B33B67}" destId="{4921C307-7203-40BA-A9B5-24BCB279E92F}" srcOrd="7" destOrd="0" presId="urn:microsoft.com/office/officeart/2005/8/layout/vProcess5"/>
    <dgm:cxn modelId="{DB9C2DFB-66BE-49FC-8F82-7C0E0892AB4E}" type="presParOf" srcId="{16F6BF2E-3906-493D-856C-F85C57B33B67}" destId="{B1458922-FE71-4FB8-9A34-72B32BD1851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85297-1812-4C62-9B1A-4B0FB6F28A06}">
      <dsp:nvSpPr>
        <dsp:cNvPr id="0" name=""/>
        <dsp:cNvSpPr/>
      </dsp:nvSpPr>
      <dsp:spPr>
        <a:xfrm>
          <a:off x="93028" y="4903"/>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1. Define actors</a:t>
          </a:r>
        </a:p>
      </dsp:txBody>
      <dsp:txXfrm>
        <a:off x="127984" y="39859"/>
        <a:ext cx="1919239" cy="1123578"/>
      </dsp:txXfrm>
    </dsp:sp>
    <dsp:sp modelId="{31BF314A-B6C8-4C18-9CAD-6A50A0212ABF}">
      <dsp:nvSpPr>
        <dsp:cNvPr id="0" name=""/>
        <dsp:cNvSpPr/>
      </dsp:nvSpPr>
      <dsp:spPr>
        <a:xfrm>
          <a:off x="2257225" y="354994"/>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a:off x="2257225" y="453656"/>
        <a:ext cx="295190" cy="295985"/>
      </dsp:txXfrm>
    </dsp:sp>
    <dsp:sp modelId="{9F3C161F-D2EC-46AB-8E67-5F84097805AD}">
      <dsp:nvSpPr>
        <dsp:cNvPr id="0" name=""/>
        <dsp:cNvSpPr/>
      </dsp:nvSpPr>
      <dsp:spPr>
        <a:xfrm>
          <a:off x="2877840" y="4903"/>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a:solidFill>
                <a:sysClr val="windowText" lastClr="000000"/>
              </a:solidFill>
              <a:latin typeface="Arial" panose="020B0604020202020204" pitchFamily="34" charset="0"/>
              <a:ea typeface="+mn-ea"/>
              <a:cs typeface="Arial" panose="020B0604020202020204" pitchFamily="34" charset="0"/>
            </a:rPr>
            <a:t>2. Determine the goal</a:t>
          </a:r>
        </a:p>
      </dsp:txBody>
      <dsp:txXfrm>
        <a:off x="2912796" y="39859"/>
        <a:ext cx="1919239" cy="1123578"/>
      </dsp:txXfrm>
    </dsp:sp>
    <dsp:sp modelId="{B94EAAD0-B7D9-4F5C-A3B1-0910EB2B652C}">
      <dsp:nvSpPr>
        <dsp:cNvPr id="0" name=""/>
        <dsp:cNvSpPr/>
      </dsp:nvSpPr>
      <dsp:spPr>
        <a:xfrm>
          <a:off x="5042036" y="354994"/>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a:off x="5042036" y="453656"/>
        <a:ext cx="295190" cy="295985"/>
      </dsp:txXfrm>
    </dsp:sp>
    <dsp:sp modelId="{86A0F4E0-E38E-4865-8981-1727E257C615}">
      <dsp:nvSpPr>
        <dsp:cNvPr id="0" name=""/>
        <dsp:cNvSpPr/>
      </dsp:nvSpPr>
      <dsp:spPr>
        <a:xfrm>
          <a:off x="5662652" y="4903"/>
          <a:ext cx="1989151" cy="1193490"/>
        </a:xfrm>
        <a:prstGeom prst="roundRect">
          <a:avLst>
            <a:gd name="adj" fmla="val 10000"/>
          </a:avLst>
        </a:prstGeom>
        <a:solidFill>
          <a:srgbClr val="E7E6E6"/>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3. Select key success factors (KSF) for HR</a:t>
          </a:r>
        </a:p>
      </dsp:txBody>
      <dsp:txXfrm>
        <a:off x="5697608" y="39859"/>
        <a:ext cx="1919239" cy="1123578"/>
      </dsp:txXfrm>
    </dsp:sp>
    <dsp:sp modelId="{1C983F61-6DD6-424C-A1CA-F972A0CDECE0}">
      <dsp:nvSpPr>
        <dsp:cNvPr id="0" name=""/>
        <dsp:cNvSpPr/>
      </dsp:nvSpPr>
      <dsp:spPr>
        <a:xfrm rot="5400000">
          <a:off x="6446377" y="1337634"/>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rot="-5400000">
        <a:off x="6509235" y="1373438"/>
        <a:ext cx="295985" cy="295190"/>
      </dsp:txXfrm>
    </dsp:sp>
    <dsp:sp modelId="{0701AC0B-13FA-41A9-93FC-170CC52B2F9B}">
      <dsp:nvSpPr>
        <dsp:cNvPr id="0" name=""/>
        <dsp:cNvSpPr/>
      </dsp:nvSpPr>
      <dsp:spPr>
        <a:xfrm>
          <a:off x="5662652" y="1994054"/>
          <a:ext cx="1989151" cy="1193490"/>
        </a:xfrm>
        <a:prstGeom prst="roundRect">
          <a:avLst>
            <a:gd name="adj" fmla="val 10000"/>
          </a:avLst>
        </a:prstGeom>
        <a:solidFill>
          <a:srgbClr val="E7E6E6"/>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4. Choose metrics and </a:t>
          </a:r>
          <a:r>
            <a:rPr lang="en" sz="1600" b="1" kern="1200" dirty="0" err="1">
              <a:solidFill>
                <a:sysClr val="windowText" lastClr="000000"/>
              </a:solidFill>
              <a:latin typeface="Arial" panose="020B0604020202020204" pitchFamily="34" charset="0"/>
              <a:ea typeface="+mn-ea"/>
              <a:cs typeface="Arial" panose="020B0604020202020204" pitchFamily="34" charset="0"/>
            </a:rPr>
            <a:t>KPIs</a:t>
          </a:r>
          <a:endParaRPr lang="bs-Latn-BA" sz="1600" b="1" kern="1200" dirty="0">
            <a:solidFill>
              <a:sysClr val="windowText" lastClr="000000"/>
            </a:solidFill>
            <a:latin typeface="Arial" panose="020B0604020202020204" pitchFamily="34" charset="0"/>
            <a:ea typeface="+mn-ea"/>
            <a:cs typeface="Arial" panose="020B0604020202020204" pitchFamily="34" charset="0"/>
          </a:endParaRPr>
        </a:p>
      </dsp:txBody>
      <dsp:txXfrm>
        <a:off x="5697608" y="2029010"/>
        <a:ext cx="1919239" cy="1123578"/>
      </dsp:txXfrm>
    </dsp:sp>
    <dsp:sp modelId="{8E14E94F-AD37-4D86-AB77-D8928FD4FD71}">
      <dsp:nvSpPr>
        <dsp:cNvPr id="0" name=""/>
        <dsp:cNvSpPr/>
      </dsp:nvSpPr>
      <dsp:spPr>
        <a:xfrm rot="10800000">
          <a:off x="5065906" y="2344145"/>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rot="10800000">
        <a:off x="5192416" y="2442807"/>
        <a:ext cx="295190" cy="295985"/>
      </dsp:txXfrm>
    </dsp:sp>
    <dsp:sp modelId="{330F7960-218F-4B13-9F5B-6AFD5F74D480}">
      <dsp:nvSpPr>
        <dsp:cNvPr id="0" name=""/>
        <dsp:cNvSpPr/>
      </dsp:nvSpPr>
      <dsp:spPr>
        <a:xfrm>
          <a:off x="2877840" y="1994054"/>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5. Identify/address sources</a:t>
          </a:r>
        </a:p>
      </dsp:txBody>
      <dsp:txXfrm>
        <a:off x="2912796" y="2029010"/>
        <a:ext cx="1919239" cy="1123578"/>
      </dsp:txXfrm>
    </dsp:sp>
    <dsp:sp modelId="{1D91F646-C302-42F6-9841-228E403AFC4F}">
      <dsp:nvSpPr>
        <dsp:cNvPr id="0" name=""/>
        <dsp:cNvSpPr/>
      </dsp:nvSpPr>
      <dsp:spPr>
        <a:xfrm rot="10800000">
          <a:off x="2281095" y="2344145"/>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rot="10800000">
        <a:off x="2407605" y="2442807"/>
        <a:ext cx="295190" cy="295985"/>
      </dsp:txXfrm>
    </dsp:sp>
    <dsp:sp modelId="{2E49329E-C971-4D11-B717-D86E506333B8}">
      <dsp:nvSpPr>
        <dsp:cNvPr id="0" name=""/>
        <dsp:cNvSpPr/>
      </dsp:nvSpPr>
      <dsp:spPr>
        <a:xfrm>
          <a:off x="93028" y="1994054"/>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6. Establish and implement the results of HR analytics</a:t>
          </a:r>
        </a:p>
      </dsp:txBody>
      <dsp:txXfrm>
        <a:off x="127984" y="2029010"/>
        <a:ext cx="1919239" cy="1123578"/>
      </dsp:txXfrm>
    </dsp:sp>
    <dsp:sp modelId="{389A5F23-2BF6-4017-9E76-E4E1228CD3E5}">
      <dsp:nvSpPr>
        <dsp:cNvPr id="0" name=""/>
        <dsp:cNvSpPr/>
      </dsp:nvSpPr>
      <dsp:spPr>
        <a:xfrm rot="5400000">
          <a:off x="876754" y="3326785"/>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rot="-5400000">
        <a:off x="939612" y="3362589"/>
        <a:ext cx="295985" cy="295190"/>
      </dsp:txXfrm>
    </dsp:sp>
    <dsp:sp modelId="{92BA3D2D-88D2-433A-9EAD-DB37FBDE4DC4}">
      <dsp:nvSpPr>
        <dsp:cNvPr id="0" name=""/>
        <dsp:cNvSpPr/>
      </dsp:nvSpPr>
      <dsp:spPr>
        <a:xfrm>
          <a:off x="93028" y="3983205"/>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7. Develop a user interface / tool</a:t>
          </a:r>
        </a:p>
      </dsp:txBody>
      <dsp:txXfrm>
        <a:off x="127984" y="4018161"/>
        <a:ext cx="1919239" cy="1123578"/>
      </dsp:txXfrm>
    </dsp:sp>
    <dsp:sp modelId="{192E35F0-B436-4F63-B2A5-70C862C87D81}">
      <dsp:nvSpPr>
        <dsp:cNvPr id="0" name=""/>
        <dsp:cNvSpPr/>
      </dsp:nvSpPr>
      <dsp:spPr>
        <a:xfrm>
          <a:off x="2257225" y="4333296"/>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a:off x="2257225" y="4431958"/>
        <a:ext cx="295190" cy="295985"/>
      </dsp:txXfrm>
    </dsp:sp>
    <dsp:sp modelId="{CC1EDF7C-29DC-4EAB-AAB3-28F842AF80ED}">
      <dsp:nvSpPr>
        <dsp:cNvPr id="0" name=""/>
        <dsp:cNvSpPr/>
      </dsp:nvSpPr>
      <dsp:spPr>
        <a:xfrm>
          <a:off x="2877840" y="3983205"/>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dirty="0">
              <a:solidFill>
                <a:sysClr val="windowText" lastClr="000000"/>
              </a:solidFill>
              <a:latin typeface="Arial" panose="020B0604020202020204" pitchFamily="34" charset="0"/>
              <a:ea typeface="+mn-ea"/>
              <a:cs typeface="Arial" panose="020B0604020202020204" pitchFamily="34" charset="0"/>
            </a:rPr>
            <a:t>8. Collect and transform data</a:t>
          </a:r>
        </a:p>
      </dsp:txBody>
      <dsp:txXfrm>
        <a:off x="2912796" y="4018161"/>
        <a:ext cx="1919239" cy="1123578"/>
      </dsp:txXfrm>
    </dsp:sp>
    <dsp:sp modelId="{CECA8EEE-D68D-4B76-A876-5D592F297F11}">
      <dsp:nvSpPr>
        <dsp:cNvPr id="0" name=""/>
        <dsp:cNvSpPr/>
      </dsp:nvSpPr>
      <dsp:spPr>
        <a:xfrm>
          <a:off x="5042036" y="4333296"/>
          <a:ext cx="421700" cy="493309"/>
        </a:xfrm>
        <a:prstGeom prst="rightArrow">
          <a:avLst>
            <a:gd name="adj1" fmla="val 60000"/>
            <a:gd name="adj2" fmla="val 50000"/>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BE" sz="1600" b="1" kern="1200">
            <a:solidFill>
              <a:sysClr val="window" lastClr="FFFFFF"/>
            </a:solidFill>
            <a:latin typeface="Arial" panose="020B0604020202020204" pitchFamily="34" charset="0"/>
            <a:ea typeface="+mn-ea"/>
            <a:cs typeface="Arial" panose="020B0604020202020204" pitchFamily="34" charset="0"/>
          </a:endParaRPr>
        </a:p>
      </dsp:txBody>
      <dsp:txXfrm>
        <a:off x="5042036" y="4431958"/>
        <a:ext cx="295190" cy="295985"/>
      </dsp:txXfrm>
    </dsp:sp>
    <dsp:sp modelId="{68F9D0CC-8F20-436C-9F75-4A45029783C0}">
      <dsp:nvSpPr>
        <dsp:cNvPr id="0" name=""/>
        <dsp:cNvSpPr/>
      </dsp:nvSpPr>
      <dsp:spPr>
        <a:xfrm>
          <a:off x="5662652" y="3983205"/>
          <a:ext cx="1989151" cy="119349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b="1" kern="1200">
              <a:solidFill>
                <a:sysClr val="windowText" lastClr="000000"/>
              </a:solidFill>
              <a:latin typeface="Arial" panose="020B0604020202020204" pitchFamily="34" charset="0"/>
              <a:ea typeface="+mn-ea"/>
              <a:cs typeface="Arial" panose="020B0604020202020204" pitchFamily="34" charset="0"/>
            </a:rPr>
            <a:t>9. Communicate with end users</a:t>
          </a:r>
        </a:p>
      </dsp:txBody>
      <dsp:txXfrm>
        <a:off x="5697608" y="4018161"/>
        <a:ext cx="1919239" cy="112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91F21-345D-4AF9-B3BD-30B991EE5456}">
      <dsp:nvSpPr>
        <dsp:cNvPr id="0" name=""/>
        <dsp:cNvSpPr/>
      </dsp:nvSpPr>
      <dsp:spPr>
        <a:xfrm>
          <a:off x="946212" y="-321031"/>
          <a:ext cx="5352654" cy="5352654"/>
        </a:xfrm>
        <a:prstGeom prst="circularArrow">
          <a:avLst>
            <a:gd name="adj1" fmla="val 5544"/>
            <a:gd name="adj2" fmla="val 330680"/>
            <a:gd name="adj3" fmla="val 13909628"/>
            <a:gd name="adj4" fmla="val 17305119"/>
            <a:gd name="adj5" fmla="val 5757"/>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53D6CA5-2A44-492A-818E-E581EC22D6F9}">
      <dsp:nvSpPr>
        <dsp:cNvPr id="0" name=""/>
        <dsp:cNvSpPr/>
      </dsp:nvSpPr>
      <dsp:spPr>
        <a:xfrm>
          <a:off x="2442315" y="61086"/>
          <a:ext cx="2360449" cy="469002"/>
        </a:xfrm>
        <a:prstGeom prst="roundRect">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Text" lastClr="000000"/>
              </a:solidFill>
              <a:latin typeface="Arial" panose="020B0604020202020204" pitchFamily="34" charset="0"/>
              <a:ea typeface="+mn-ea"/>
              <a:cs typeface="Arial" panose="020B0604020202020204" pitchFamily="34" charset="0"/>
            </a:rPr>
            <a:t>the Agency </a:t>
          </a:r>
        </a:p>
      </dsp:txBody>
      <dsp:txXfrm>
        <a:off x="2465210" y="83981"/>
        <a:ext cx="2314659" cy="423212"/>
      </dsp:txXfrm>
    </dsp:sp>
    <dsp:sp modelId="{D7EBBDDE-E965-459B-842C-F73D0DC0A15B}">
      <dsp:nvSpPr>
        <dsp:cNvPr id="0" name=""/>
        <dsp:cNvSpPr/>
      </dsp:nvSpPr>
      <dsp:spPr>
        <a:xfrm>
          <a:off x="3926449" y="959065"/>
          <a:ext cx="3688229" cy="83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civil service bodies in the Federation of Bosnia and Herzegovina,</a:t>
          </a:r>
          <a:endParaRPr lang="en-US" sz="1600" b="1" kern="1200" dirty="0"/>
        </a:p>
      </dsp:txBody>
      <dsp:txXfrm>
        <a:off x="3967431" y="1000047"/>
        <a:ext cx="3606265" cy="757563"/>
      </dsp:txXfrm>
    </dsp:sp>
    <dsp:sp modelId="{BCCC2550-B8C1-44B7-8A14-CA9A8BA571CD}">
      <dsp:nvSpPr>
        <dsp:cNvPr id="0" name=""/>
        <dsp:cNvSpPr/>
      </dsp:nvSpPr>
      <dsp:spPr>
        <a:xfrm>
          <a:off x="3880745" y="2334129"/>
          <a:ext cx="3724698" cy="83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Network for the development of human resources in civil service bodies in the Federation of Bosnia and Herzegovina,</a:t>
          </a:r>
          <a:endParaRPr lang="en-US" sz="1600" b="1" kern="1200" dirty="0"/>
        </a:p>
      </dsp:txBody>
      <dsp:txXfrm>
        <a:off x="3921727" y="2375111"/>
        <a:ext cx="3642734" cy="757563"/>
      </dsp:txXfrm>
    </dsp:sp>
    <dsp:sp modelId="{FBC5A491-BA39-421A-A001-5403DD10E0A1}">
      <dsp:nvSpPr>
        <dsp:cNvPr id="0" name=""/>
        <dsp:cNvSpPr/>
      </dsp:nvSpPr>
      <dsp:spPr>
        <a:xfrm>
          <a:off x="3972864" y="3854664"/>
          <a:ext cx="3660273" cy="83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Government of the Federation of Bosnia and Herzegovina,</a:t>
          </a:r>
          <a:endParaRPr lang="en-US" sz="1600" b="1" kern="1200" dirty="0"/>
        </a:p>
      </dsp:txBody>
      <dsp:txXfrm>
        <a:off x="4013846" y="3895646"/>
        <a:ext cx="3578309" cy="757563"/>
      </dsp:txXfrm>
    </dsp:sp>
    <dsp:sp modelId="{F296736C-D83C-4E1A-A7DF-D8879B058EB7}">
      <dsp:nvSpPr>
        <dsp:cNvPr id="0" name=""/>
        <dsp:cNvSpPr/>
      </dsp:nvSpPr>
      <dsp:spPr>
        <a:xfrm>
          <a:off x="88514" y="3473665"/>
          <a:ext cx="3214652" cy="83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cantonal governments</a:t>
          </a:r>
          <a:endParaRPr lang="en-US" sz="1600" b="1" kern="1200" dirty="0"/>
        </a:p>
      </dsp:txBody>
      <dsp:txXfrm>
        <a:off x="129496" y="3514647"/>
        <a:ext cx="3132688" cy="757563"/>
      </dsp:txXfrm>
    </dsp:sp>
    <dsp:sp modelId="{293B88E0-B2A5-4B03-8F05-3BF333FB2C9A}">
      <dsp:nvSpPr>
        <dsp:cNvPr id="0" name=""/>
        <dsp:cNvSpPr/>
      </dsp:nvSpPr>
      <dsp:spPr>
        <a:xfrm>
          <a:off x="3916" y="2139426"/>
          <a:ext cx="3326124" cy="83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external actors who, together with the Agency, will be in charge of analyzing the submitted data.</a:t>
          </a:r>
          <a:endParaRPr lang="en-US" sz="1600" b="1" kern="1200" dirty="0"/>
        </a:p>
      </dsp:txBody>
      <dsp:txXfrm>
        <a:off x="44898" y="2180408"/>
        <a:ext cx="3244160" cy="757563"/>
      </dsp:txXfrm>
    </dsp:sp>
    <dsp:sp modelId="{F3F74196-1F4C-4C77-90E0-AAE34CB6C359}">
      <dsp:nvSpPr>
        <dsp:cNvPr id="0" name=""/>
        <dsp:cNvSpPr/>
      </dsp:nvSpPr>
      <dsp:spPr>
        <a:xfrm>
          <a:off x="22395" y="654258"/>
          <a:ext cx="3399700" cy="8395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 contact point for cooperation with the Agency in front of civil service bodies,</a:t>
          </a:r>
          <a:endParaRPr lang="en-US" sz="1600" b="1" kern="1200" dirty="0"/>
        </a:p>
      </dsp:txBody>
      <dsp:txXfrm>
        <a:off x="63377" y="695240"/>
        <a:ext cx="3317736" cy="757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8D250-73A7-4C83-A46D-8B1AB3E29BD4}">
      <dsp:nvSpPr>
        <dsp:cNvPr id="0" name=""/>
        <dsp:cNvSpPr/>
      </dsp:nvSpPr>
      <dsp:spPr>
        <a:xfrm>
          <a:off x="-162833" y="0"/>
          <a:ext cx="6356648" cy="1554480"/>
        </a:xfrm>
        <a:prstGeom prst="roundRect">
          <a:avLst>
            <a:gd name="adj" fmla="val 10000"/>
          </a:avLst>
        </a:prstGeom>
        <a:solidFill>
          <a:sysClr val="window" lastClr="FFFFFF"/>
        </a:solidFill>
        <a:ln w="12700" cap="flat" cmpd="sng" algn="ctr">
          <a:solidFill>
            <a:srgbClr val="4472C4"/>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 sz="2800" b="1" kern="1200" dirty="0" smtClean="0">
              <a:solidFill>
                <a:sysClr val="windowText" lastClr="000000"/>
              </a:solidFill>
              <a:latin typeface="+mn-lt"/>
              <a:ea typeface="+mn-ea"/>
              <a:cs typeface="Arial" panose="020B0604020202020204" pitchFamily="34" charset="0"/>
            </a:rPr>
            <a:t>Determine </a:t>
          </a:r>
          <a:r>
            <a:rPr lang="en" sz="2800" b="1" kern="1200" dirty="0">
              <a:solidFill>
                <a:sysClr val="windowText" lastClr="000000"/>
              </a:solidFill>
              <a:latin typeface="+mn-lt"/>
              <a:ea typeface="+mn-ea"/>
              <a:cs typeface="Arial" panose="020B0604020202020204" pitchFamily="34" charset="0"/>
            </a:rPr>
            <a:t>the goal</a:t>
          </a:r>
        </a:p>
      </dsp:txBody>
      <dsp:txXfrm>
        <a:off x="-117304" y="45529"/>
        <a:ext cx="4733813" cy="1463422"/>
      </dsp:txXfrm>
    </dsp:sp>
    <dsp:sp modelId="{BD26E7A7-FE78-42EA-A005-FB4590C0E4B5}">
      <dsp:nvSpPr>
        <dsp:cNvPr id="0" name=""/>
        <dsp:cNvSpPr/>
      </dsp:nvSpPr>
      <dsp:spPr>
        <a:xfrm>
          <a:off x="104936" y="1813560"/>
          <a:ext cx="6982833" cy="155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mn-lt"/>
            </a:rPr>
            <a:t>a. lack of harmonized practice of monitoring human resources in civil service bodies in the Federation of Bosnia and Herzegovina </a:t>
          </a:r>
          <a:endParaRPr lang="en-US" sz="2000" kern="1200" dirty="0">
            <a:latin typeface="+mn-lt"/>
          </a:endParaRPr>
        </a:p>
      </dsp:txBody>
      <dsp:txXfrm>
        <a:off x="150465" y="1859089"/>
        <a:ext cx="5203878" cy="1463422"/>
      </dsp:txXfrm>
    </dsp:sp>
    <dsp:sp modelId="{FB61C290-B9D8-4C28-8795-124E17988E87}">
      <dsp:nvSpPr>
        <dsp:cNvPr id="0" name=""/>
        <dsp:cNvSpPr/>
      </dsp:nvSpPr>
      <dsp:spPr>
        <a:xfrm>
          <a:off x="333536" y="3627120"/>
          <a:ext cx="7687357" cy="15544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mn-lt"/>
            </a:rPr>
            <a:t>b. lack of information about the current personnel practices of human resources management units, which is especially reflected in the highly fragmented system of human resources management in the Federation of Bosnia and Herzegovina.</a:t>
          </a:r>
          <a:endParaRPr lang="en-US" sz="2000" kern="1200" dirty="0">
            <a:latin typeface="+mn-lt"/>
          </a:endParaRPr>
        </a:p>
      </dsp:txBody>
      <dsp:txXfrm>
        <a:off x="379065" y="3672649"/>
        <a:ext cx="5738104" cy="1463422"/>
      </dsp:txXfrm>
    </dsp:sp>
    <dsp:sp modelId="{B8C8E3B1-B428-4EC8-8746-888DBDA4ABF2}">
      <dsp:nvSpPr>
        <dsp:cNvPr id="0" name=""/>
        <dsp:cNvSpPr/>
      </dsp:nvSpPr>
      <dsp:spPr>
        <a:xfrm>
          <a:off x="5296632" y="1178814"/>
          <a:ext cx="1010412" cy="1010412"/>
        </a:xfrm>
        <a:prstGeom prst="downArrow">
          <a:avLst>
            <a:gd name="adj1" fmla="val 55000"/>
            <a:gd name="adj2" fmla="val 45000"/>
          </a:avLst>
        </a:prstGeom>
        <a:solidFill>
          <a:srgbClr val="5B9BD5">
            <a:tint val="60000"/>
            <a:hueOff val="0"/>
            <a:satOff val="0"/>
            <a:lumOff val="0"/>
            <a:alphaOff val="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fr-BE" sz="2000" b="1" kern="1200">
            <a:solidFill>
              <a:sysClr val="window" lastClr="FFFFFF"/>
            </a:solidFill>
            <a:latin typeface="Arial" panose="020B0604020202020204" pitchFamily="34" charset="0"/>
            <a:ea typeface="+mn-ea"/>
            <a:cs typeface="Arial" panose="020B0604020202020204" pitchFamily="34" charset="0"/>
          </a:endParaRPr>
        </a:p>
      </dsp:txBody>
      <dsp:txXfrm>
        <a:off x="5523975" y="1178814"/>
        <a:ext cx="555726" cy="760335"/>
      </dsp:txXfrm>
    </dsp:sp>
    <dsp:sp modelId="{5D1EF3E8-FF80-43B5-B306-9145E6CC0A1D}">
      <dsp:nvSpPr>
        <dsp:cNvPr id="0" name=""/>
        <dsp:cNvSpPr/>
      </dsp:nvSpPr>
      <dsp:spPr>
        <a:xfrm>
          <a:off x="5877494" y="2982010"/>
          <a:ext cx="1010412" cy="101041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6104837" y="2982010"/>
        <a:ext cx="555726" cy="7603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DAB8D-D9A8-449E-A3EA-32C7FB9B28AA}" type="datetimeFigureOut">
              <a:rPr lang="bs-Latn-BA" smtClean="0"/>
              <a:t>03.05. 2024.</a:t>
            </a:fld>
            <a:endParaRPr lang="bs-Latn-B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4FD14-8281-44C9-BB97-648BD86D8DCD}" type="slidenum">
              <a:rPr lang="bs-Latn-BA" smtClean="0"/>
              <a:t>‹#›</a:t>
            </a:fld>
            <a:endParaRPr lang="bs-Latn-BA"/>
          </a:p>
        </p:txBody>
      </p:sp>
    </p:spTree>
    <p:extLst>
      <p:ext uri="{BB962C8B-B14F-4D97-AF65-F5344CB8AC3E}">
        <p14:creationId xmlns:p14="http://schemas.microsoft.com/office/powerpoint/2010/main" val="36532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a:p>
        </p:txBody>
      </p:sp>
      <p:sp>
        <p:nvSpPr>
          <p:cNvPr id="4" name="Slide Number Placeholder 3"/>
          <p:cNvSpPr>
            <a:spLocks noGrp="1"/>
          </p:cNvSpPr>
          <p:nvPr>
            <p:ph type="sldNum" sz="quarter" idx="10"/>
          </p:nvPr>
        </p:nvSpPr>
        <p:spPr/>
        <p:txBody>
          <a:bodyPr/>
          <a:lstStyle/>
          <a:p>
            <a:fld id="{9D04FD14-8281-44C9-BB97-648BD86D8DCD}" type="slidenum">
              <a:rPr lang="bs-Latn-BA" smtClean="0"/>
              <a:t>6</a:t>
            </a:fld>
            <a:endParaRPr lang="bs-Latn-BA"/>
          </a:p>
        </p:txBody>
      </p:sp>
    </p:spTree>
    <p:extLst>
      <p:ext uri="{BB962C8B-B14F-4D97-AF65-F5344CB8AC3E}">
        <p14:creationId xmlns:p14="http://schemas.microsoft.com/office/powerpoint/2010/main" val="1705873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refik.begic@adsfbih.gov.ba" TargetMode="External"/><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hyperlink" Target="https://hrm.adsfbih.gov.ba/" TargetMode="External"/><Relationship Id="rId4" Type="http://schemas.openxmlformats.org/officeDocument/2006/relationships/image" Target="../media/image2.png"/><Relationship Id="rId9" Type="http://schemas.openxmlformats.org/officeDocument/2006/relationships/hyperlink" Target="https://www.adsfbih.gov.b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7.png"/><Relationship Id="rId18" Type="http://schemas.openxmlformats.org/officeDocument/2006/relationships/image" Target="../media/image6.jpe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28.svg"/><Relationship Id="rId17" Type="http://schemas.openxmlformats.org/officeDocument/2006/relationships/image" Target="../media/image4.png"/><Relationship Id="rId2" Type="http://schemas.openxmlformats.org/officeDocument/2006/relationships/image" Target="../media/image10.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hyperlink" Target="https://hrm.adsfbih.gov.ba" TargetMode="External"/><Relationship Id="rId10" Type="http://schemas.openxmlformats.org/officeDocument/2006/relationships/image" Target="../media/image26.sv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629107" y="2032178"/>
            <a:ext cx="7537234" cy="3250843"/>
          </a:xfrm>
          <a:custGeom>
            <a:avLst/>
            <a:gdLst/>
            <a:ahLst/>
            <a:cxnLst/>
            <a:rect l="l" t="t" r="r" b="b"/>
            <a:pathLst>
              <a:path w="7537234" h="3250843">
                <a:moveTo>
                  <a:pt x="0" y="0"/>
                </a:moveTo>
                <a:lnTo>
                  <a:pt x="7537234" y="0"/>
                </a:lnTo>
                <a:lnTo>
                  <a:pt x="7537234" y="3250844"/>
                </a:lnTo>
                <a:lnTo>
                  <a:pt x="0" y="3250844"/>
                </a:lnTo>
                <a:lnTo>
                  <a:pt x="0" y="0"/>
                </a:lnTo>
                <a:close/>
              </a:path>
            </a:pathLst>
          </a:custGeom>
          <a:blipFill>
            <a:blip r:embed="rId2">
              <a:extLst>
                <a:ext uri="{96DAC541-7B7A-43D3-8B79-37D633B846F1}">
                  <asvg:svgBlip xmlns:asvg="http://schemas.microsoft.com/office/drawing/2016/SVG/main" xmlns="" r:embed="rId3"/>
                </a:ext>
              </a:extLst>
            </a:blip>
            <a:stretch>
              <a:fillRect r="-25470"/>
            </a:stretch>
          </a:blipFill>
        </p:spPr>
      </p:sp>
      <p:grpSp>
        <p:nvGrpSpPr>
          <p:cNvPr id="3" name="Group 3"/>
          <p:cNvGrpSpPr>
            <a:grpSpLocks noChangeAspect="1"/>
          </p:cNvGrpSpPr>
          <p:nvPr/>
        </p:nvGrpSpPr>
        <p:grpSpPr>
          <a:xfrm>
            <a:off x="5688998" y="487187"/>
            <a:ext cx="5140101" cy="5120022"/>
            <a:chOff x="0" y="0"/>
            <a:chExt cx="6502400" cy="6477000"/>
          </a:xfrm>
        </p:grpSpPr>
        <p:sp>
          <p:nvSpPr>
            <p:cNvPr id="4" name="Freeform 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17322" r="-15415"/>
              </a:stretch>
            </a:blipFill>
          </p:spPr>
        </p:sp>
        <p:sp>
          <p:nvSpPr>
            <p:cNvPr id="5" name="Freeform 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grpSp>
        <p:nvGrpSpPr>
          <p:cNvPr id="6" name="Group 6"/>
          <p:cNvGrpSpPr/>
          <p:nvPr/>
        </p:nvGrpSpPr>
        <p:grpSpPr>
          <a:xfrm>
            <a:off x="928024" y="4347019"/>
            <a:ext cx="2241438" cy="575668"/>
            <a:chOff x="0" y="0"/>
            <a:chExt cx="2988584" cy="767557"/>
          </a:xfrm>
        </p:grpSpPr>
        <p:sp>
          <p:nvSpPr>
            <p:cNvPr id="8" name="Freeform 8"/>
            <p:cNvSpPr/>
            <p:nvPr/>
          </p:nvSpPr>
          <p:spPr>
            <a:xfrm>
              <a:off x="0" y="0"/>
              <a:ext cx="767557" cy="767557"/>
            </a:xfrm>
            <a:custGeom>
              <a:avLst/>
              <a:gdLst/>
              <a:ahLst/>
              <a:cxnLst/>
              <a:rect l="l" t="t" r="r" b="b"/>
              <a:pathLst>
                <a:path w="767557" h="767557">
                  <a:moveTo>
                    <a:pt x="0" y="0"/>
                  </a:moveTo>
                  <a:lnTo>
                    <a:pt x="767557" y="0"/>
                  </a:lnTo>
                  <a:lnTo>
                    <a:pt x="767557" y="767557"/>
                  </a:lnTo>
                  <a:lnTo>
                    <a:pt x="0" y="76755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p:cNvSpPr txBox="1"/>
            <p:nvPr/>
          </p:nvSpPr>
          <p:spPr>
            <a:xfrm>
              <a:off x="861876" y="215289"/>
              <a:ext cx="2126708" cy="307776"/>
            </a:xfrm>
            <a:prstGeom prst="rect">
              <a:avLst/>
            </a:prstGeom>
          </p:spPr>
          <p:txBody>
            <a:bodyPr wrap="square" lIns="0" tIns="0" rIns="0" bIns="0" rtlCol="0" anchor="t">
              <a:spAutoFit/>
            </a:bodyPr>
            <a:lstStyle/>
            <a:p>
              <a:pPr>
                <a:lnSpc>
                  <a:spcPts val="1768"/>
                </a:lnSpc>
                <a:spcBef>
                  <a:spcPct val="0"/>
                </a:spcBef>
              </a:pPr>
              <a:r>
                <a:rPr lang="bs-Latn-BA" sz="1600" b="1" dirty="0" smtClean="0">
                  <a:solidFill>
                    <a:srgbClr val="000000"/>
                  </a:solidFill>
                  <a:latin typeface="Montserrat Medium"/>
                </a:rPr>
                <a:t>23-25</a:t>
              </a:r>
              <a:r>
                <a:rPr lang="en-US" sz="1600" b="1" dirty="0" smtClean="0">
                  <a:solidFill>
                    <a:srgbClr val="000000"/>
                  </a:solidFill>
                  <a:latin typeface="Montserrat Medium"/>
                </a:rPr>
                <a:t>.0</a:t>
              </a:r>
              <a:r>
                <a:rPr lang="bs-Latn-BA" sz="1600" b="1" dirty="0" smtClean="0">
                  <a:solidFill>
                    <a:srgbClr val="000000"/>
                  </a:solidFill>
                  <a:latin typeface="Montserrat Medium"/>
                </a:rPr>
                <a:t>5</a:t>
              </a:r>
              <a:r>
                <a:rPr lang="en-US" sz="1600" b="1" dirty="0" smtClean="0">
                  <a:solidFill>
                    <a:srgbClr val="000000"/>
                  </a:solidFill>
                  <a:latin typeface="Montserrat Medium"/>
                </a:rPr>
                <a:t>.2024</a:t>
              </a:r>
              <a:r>
                <a:rPr lang="en-US" sz="1600" b="1" dirty="0">
                  <a:solidFill>
                    <a:srgbClr val="000000"/>
                  </a:solidFill>
                  <a:latin typeface="Montserrat Medium"/>
                </a:rPr>
                <a:t>.</a:t>
              </a:r>
            </a:p>
          </p:txBody>
        </p:sp>
      </p:grpSp>
      <p:sp>
        <p:nvSpPr>
          <p:cNvPr id="14" name="Freeform 14"/>
          <p:cNvSpPr/>
          <p:nvPr/>
        </p:nvSpPr>
        <p:spPr>
          <a:xfrm>
            <a:off x="5908572" y="559863"/>
            <a:ext cx="977326" cy="659338"/>
          </a:xfrm>
          <a:custGeom>
            <a:avLst/>
            <a:gdLst/>
            <a:ahLst/>
            <a:cxnLst/>
            <a:rect l="l" t="t" r="r" b="b"/>
            <a:pathLst>
              <a:path w="1349416" h="1012823">
                <a:moveTo>
                  <a:pt x="0" y="0"/>
                </a:moveTo>
                <a:lnTo>
                  <a:pt x="1349416" y="0"/>
                </a:lnTo>
                <a:lnTo>
                  <a:pt x="1349416" y="1012823"/>
                </a:lnTo>
                <a:lnTo>
                  <a:pt x="0" y="1012823"/>
                </a:lnTo>
                <a:lnTo>
                  <a:pt x="0" y="0"/>
                </a:lnTo>
                <a:close/>
              </a:path>
            </a:pathLst>
          </a:custGeom>
          <a:blipFill>
            <a:blip r:embed="rId7"/>
            <a:stretch>
              <a:fillRect/>
            </a:stretch>
          </a:blipFill>
        </p:spPr>
      </p:sp>
      <p:sp>
        <p:nvSpPr>
          <p:cNvPr id="17" name="TextBox 17"/>
          <p:cNvSpPr txBox="1"/>
          <p:nvPr/>
        </p:nvSpPr>
        <p:spPr>
          <a:xfrm>
            <a:off x="928024" y="2238778"/>
            <a:ext cx="4742759" cy="1723549"/>
          </a:xfrm>
          <a:prstGeom prst="rect">
            <a:avLst/>
          </a:prstGeom>
        </p:spPr>
        <p:txBody>
          <a:bodyPr wrap="square" lIns="0" tIns="0" rIns="0" bIns="0" rtlCol="0" anchor="t">
            <a:spAutoFit/>
          </a:bodyPr>
          <a:lstStyle/>
          <a:p>
            <a:pPr algn="ctr">
              <a:spcBef>
                <a:spcPct val="0"/>
              </a:spcBef>
            </a:pPr>
            <a:r>
              <a:rPr lang="en-US" sz="2800" dirty="0">
                <a:solidFill>
                  <a:srgbClr val="000000"/>
                </a:solidFill>
                <a:latin typeface="Avenir Bold"/>
              </a:rPr>
              <a:t>Methodological framework for monitoring human resources - general principles </a:t>
            </a:r>
          </a:p>
        </p:txBody>
      </p:sp>
      <p:sp>
        <p:nvSpPr>
          <p:cNvPr id="26" name="Rectangle 8"/>
          <p:cNvSpPr>
            <a:spLocks noChangeArrowheads="1"/>
          </p:cNvSpPr>
          <p:nvPr/>
        </p:nvSpPr>
        <p:spPr bwMode="auto">
          <a:xfrm>
            <a:off x="928024" y="5352648"/>
            <a:ext cx="10558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600" b="1"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DIRECTOR</a:t>
            </a:r>
            <a:endParaRPr kumimoji="0" lang="sr-Latn-RS" altLang="sr-Latn-R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600" b="1" i="1"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Refik Begić</a:t>
            </a:r>
            <a:endParaRPr kumimoji="0" lang="sr-Latn-RS" altLang="sr-Latn-RS" sz="1600" b="0" i="0" u="none" strike="noStrike" cap="none" normalizeH="0" baseline="0" dirty="0" smtClean="0">
              <a:ln>
                <a:noFill/>
              </a:ln>
              <a:solidFill>
                <a:schemeClr val="tx1"/>
              </a:solidFill>
              <a:effectLst/>
              <a:latin typeface="Arial" panose="020B0604020202020204" pitchFamily="34" charset="0"/>
            </a:endParaRPr>
          </a:p>
        </p:txBody>
      </p:sp>
      <p:sp>
        <p:nvSpPr>
          <p:cNvPr id="27" name="Rectangle 9"/>
          <p:cNvSpPr>
            <a:spLocks noChangeArrowheads="1"/>
          </p:cNvSpPr>
          <p:nvPr/>
        </p:nvSpPr>
        <p:spPr bwMode="auto">
          <a:xfrm>
            <a:off x="928024" y="5946797"/>
            <a:ext cx="6654707"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sr-Latn-RS" sz="1400" b="0" i="0" u="none" strike="noStrike" cap="none" normalizeH="0" baseline="0" dirty="0" smtClean="0">
                <a:ln>
                  <a:noFill/>
                </a:ln>
                <a:solidFill>
                  <a:srgbClr val="2F5496"/>
                </a:solidFill>
                <a:effectLst/>
                <a:latin typeface="Segoe UI Emoji" panose="020B0502040204020203" pitchFamily="34" charset="0"/>
                <a:ea typeface="Calibri" panose="020F0502020204030204" pitchFamily="34" charset="0"/>
              </a:rPr>
              <a:t>☎</a:t>
            </a:r>
            <a:r>
              <a:rPr kumimoji="0" lang="sr-Latn-RS"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+ 387 (0) 33  55 20 40</a:t>
            </a:r>
            <a:endParaRPr kumimoji="0" lang="en-GB" altLang="sr-Latn-R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400" b="0" i="0" u="none" strike="noStrike" cap="none" normalizeH="0" baseline="0" dirty="0" smtClean="0">
                <a:ln>
                  <a:noFill/>
                </a:ln>
                <a:solidFill>
                  <a:srgbClr val="2F5496"/>
                </a:solidFill>
                <a:effectLst/>
                <a:latin typeface="Segoe UI Emoji" panose="020B0502040204020203" pitchFamily="34" charset="0"/>
                <a:ea typeface="Calibri" panose="020F0502020204030204" pitchFamily="34" charset="0"/>
              </a:rPr>
              <a:t>📱</a:t>
            </a:r>
            <a:r>
              <a:rPr kumimoji="0" lang="en-GB"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  + 387 (0) 62 74 10 00</a:t>
            </a:r>
            <a:endParaRPr kumimoji="0" lang="en-GB" altLang="sr-Latn-R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400" b="0" i="0" u="none" strike="noStrike" cap="none" normalizeH="0" baseline="0" dirty="0" smtClean="0">
                <a:ln>
                  <a:noFill/>
                </a:ln>
                <a:solidFill>
                  <a:srgbClr val="2F5496"/>
                </a:solidFill>
                <a:effectLst/>
                <a:latin typeface="Segoe UI Emoji" panose="020B0502040204020203" pitchFamily="34" charset="0"/>
                <a:ea typeface="Calibri" panose="020F0502020204030204" pitchFamily="34" charset="0"/>
              </a:rPr>
              <a:t>📧</a:t>
            </a:r>
            <a:r>
              <a:rPr kumimoji="0" lang="en-GB"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hlinkClick r:id="rId8"/>
              </a:rPr>
              <a:t>refik.begic@adsfbih.gov.ba</a:t>
            </a:r>
            <a:endParaRPr kumimoji="0" lang="en-GB" altLang="sr-Latn-R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400" b="0" i="0" u="none" strike="noStrike" cap="none" normalizeH="0" baseline="0" dirty="0" err="1"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Alipašina</a:t>
            </a:r>
            <a:r>
              <a:rPr kumimoji="0" lang="en-GB"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 6, 71 000 Sarajevo; web: </a:t>
            </a:r>
            <a:r>
              <a:rPr kumimoji="0" lang="en-GB" altLang="sr-Latn-RS" sz="1400" b="0" i="0" u="none" strike="noStrike" cap="none" normalizeH="0" baseline="0" dirty="0" smtClean="0">
                <a:ln>
                  <a:noFill/>
                </a:ln>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9"/>
              </a:rPr>
              <a:t>https://www.adsfbih.gov.ba</a:t>
            </a:r>
            <a:r>
              <a:rPr kumimoji="0" lang="en-GB" altLang="sr-Latn-RS" sz="1400" b="0" i="0" u="none" strike="noStrike" cap="none" normalizeH="0" baseline="0" dirty="0" smtClean="0">
                <a:ln>
                  <a:noFill/>
                </a:ln>
                <a:solidFill>
                  <a:srgbClr val="2F5496"/>
                </a:solidFill>
                <a:effectLst/>
                <a:latin typeface="Calibri Light" panose="020F0302020204030204" pitchFamily="34" charset="0"/>
                <a:ea typeface="Calibri" panose="020F0502020204030204" pitchFamily="34" charset="0"/>
                <a:cs typeface="Calibri Light" panose="020F0302020204030204" pitchFamily="34" charset="0"/>
              </a:rPr>
              <a:t>; </a:t>
            </a:r>
            <a:r>
              <a:rPr kumimoji="0" lang="en-GB" altLang="sr-Latn-RS" sz="1400" b="0" i="0" u="none" strike="noStrike" cap="none" normalizeH="0" baseline="0" dirty="0" smtClean="0">
                <a:ln>
                  <a:noFill/>
                </a:ln>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10"/>
              </a:rPr>
              <a:t>https://hrm.adsfbih.gov.ba</a:t>
            </a:r>
            <a:endParaRPr kumimoji="0" lang="en-GB" altLang="sr-Latn-RS" sz="1400" b="0" i="0" u="none" strike="noStrike" cap="none" normalizeH="0" baseline="0" dirty="0" smtClean="0">
              <a:ln>
                <a:noFill/>
              </a:ln>
              <a:solidFill>
                <a:schemeClr val="tx1"/>
              </a:solidFill>
              <a:effectLst/>
              <a:latin typeface="Arial" panose="020B0604020202020204" pitchFamily="34" charset="0"/>
            </a:endParaRPr>
          </a:p>
        </p:txBody>
      </p:sp>
      <p:pic>
        <p:nvPicPr>
          <p:cNvPr id="31" name="image2.png"/>
          <p:cNvPicPr/>
          <p:nvPr/>
        </p:nvPicPr>
        <p:blipFill>
          <a:blip r:embed="rId11" cstate="print">
            <a:duotone>
              <a:schemeClr val="accent1">
                <a:shade val="45000"/>
                <a:satMod val="135000"/>
              </a:schemeClr>
              <a:prstClr val="white"/>
            </a:duotone>
          </a:blip>
          <a:stretch>
            <a:fillRect/>
          </a:stretch>
        </p:blipFill>
        <p:spPr>
          <a:xfrm>
            <a:off x="3388041" y="4391694"/>
            <a:ext cx="543950" cy="530993"/>
          </a:xfrm>
          <a:prstGeom prst="rect">
            <a:avLst/>
          </a:prstGeom>
        </p:spPr>
      </p:pic>
      <p:sp>
        <p:nvSpPr>
          <p:cNvPr id="32" name="TextBox 12"/>
          <p:cNvSpPr txBox="1"/>
          <p:nvPr/>
        </p:nvSpPr>
        <p:spPr>
          <a:xfrm>
            <a:off x="4099301" y="4508486"/>
            <a:ext cx="1571482" cy="230832"/>
          </a:xfrm>
          <a:prstGeom prst="rect">
            <a:avLst/>
          </a:prstGeom>
        </p:spPr>
        <p:txBody>
          <a:bodyPr wrap="square" lIns="0" tIns="0" rIns="0" bIns="0" rtlCol="0" anchor="t">
            <a:spAutoFit/>
          </a:bodyPr>
          <a:lstStyle/>
          <a:p>
            <a:pPr>
              <a:lnSpc>
                <a:spcPts val="1768"/>
              </a:lnSpc>
              <a:spcBef>
                <a:spcPct val="0"/>
              </a:spcBef>
            </a:pPr>
            <a:r>
              <a:rPr lang="bs-Latn-BA" b="1" dirty="0" smtClean="0">
                <a:solidFill>
                  <a:srgbClr val="000000"/>
                </a:solidFill>
                <a:latin typeface="Montserrat Medium"/>
              </a:rPr>
              <a:t>Tbilisi, Gruzia</a:t>
            </a:r>
            <a:endParaRPr lang="en-US" b="1" dirty="0">
              <a:solidFill>
                <a:srgbClr val="000000"/>
              </a:solidFill>
              <a:latin typeface="Montserrat Medium"/>
            </a:endParaRPr>
          </a:p>
        </p:txBody>
      </p:sp>
      <p:pic>
        <p:nvPicPr>
          <p:cNvPr id="1034" name="Picture 7" descr="LOGO_ADSBIH_TRI-JEZIKA_velik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539572"/>
            <a:ext cx="5451621" cy="80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9972" y="31534"/>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599570"/>
            <a:ext cx="6441531" cy="461665"/>
          </a:xfrm>
          <a:prstGeom prst="rect">
            <a:avLst/>
          </a:prstGeom>
        </p:spPr>
        <p:txBody>
          <a:bodyPr wrap="square" lIns="0" tIns="0" rIns="0" bIns="0" rtlCol="0" anchor="t">
            <a:spAutoFit/>
          </a:bodyPr>
          <a:lstStyle/>
          <a:p>
            <a:pPr algn="ctr">
              <a:lnSpc>
                <a:spcPts val="3588"/>
              </a:lnSpc>
            </a:pPr>
            <a:r>
              <a:rPr lang="en-US" sz="3900" spc="39" dirty="0" smtClean="0">
                <a:solidFill>
                  <a:srgbClr val="FFFFFF"/>
                </a:solidFill>
                <a:latin typeface="Aileron Bold"/>
              </a:rPr>
              <a:t>Develop interface/tool</a:t>
            </a:r>
            <a:endParaRPr lang="bs-Latn-BA" sz="3900" spc="39" dirty="0">
              <a:solidFill>
                <a:srgbClr val="FFFFFF"/>
              </a:solidFill>
              <a:latin typeface="Aileron Bold"/>
            </a:endParaRPr>
          </a:p>
        </p:txBody>
      </p:sp>
      <p:grpSp>
        <p:nvGrpSpPr>
          <p:cNvPr id="8" name="Group 8"/>
          <p:cNvGrpSpPr/>
          <p:nvPr/>
        </p:nvGrpSpPr>
        <p:grpSpPr>
          <a:xfrm>
            <a:off x="1418086" y="1235471"/>
            <a:ext cx="8030714" cy="517129"/>
            <a:chOff x="0" y="-1"/>
            <a:chExt cx="4590382" cy="661403"/>
          </a:xfrm>
        </p:grpSpPr>
        <p:grpSp>
          <p:nvGrpSpPr>
            <p:cNvPr id="9" name="Group 9"/>
            <p:cNvGrpSpPr/>
            <p:nvPr/>
          </p:nvGrpSpPr>
          <p:grpSpPr>
            <a:xfrm>
              <a:off x="0" y="-1"/>
              <a:ext cx="4590382" cy="661403"/>
              <a:chOff x="0" y="-1"/>
              <a:chExt cx="3913674" cy="563900"/>
            </a:xfrm>
          </p:grpSpPr>
          <p:sp>
            <p:nvSpPr>
              <p:cNvPr id="10"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1" name="TextBox 11"/>
            <p:cNvSpPr txBox="1"/>
            <p:nvPr/>
          </p:nvSpPr>
          <p:spPr>
            <a:xfrm>
              <a:off x="44142" y="98302"/>
              <a:ext cx="4529841" cy="410046"/>
            </a:xfrm>
            <a:prstGeom prst="rect">
              <a:avLst/>
            </a:prstGeom>
          </p:spPr>
          <p:txBody>
            <a:bodyPr wrap="square" lIns="0" tIns="0" rIns="0" bIns="0" rtlCol="0" anchor="t">
              <a:spAutoFit/>
            </a:bodyPr>
            <a:lstStyle/>
            <a:p>
              <a:pPr>
                <a:lnSpc>
                  <a:spcPts val="2458"/>
                </a:lnSpc>
              </a:pPr>
              <a:r>
                <a:rPr lang="en-US" sz="2400" b="1" dirty="0"/>
                <a:t>Develop the user interface/tool</a:t>
              </a:r>
              <a:endParaRPr lang="bs-Latn-BA" sz="3200" b="1" dirty="0">
                <a:solidFill>
                  <a:srgbClr val="000000"/>
                </a:solidFill>
                <a:latin typeface="Aileron Bold"/>
              </a:endParaRPr>
            </a:p>
          </p:txBody>
        </p:sp>
      </p:grpSp>
      <p:sp>
        <p:nvSpPr>
          <p:cNvPr id="22" name="TextBox 22"/>
          <p:cNvSpPr txBox="1"/>
          <p:nvPr/>
        </p:nvSpPr>
        <p:spPr>
          <a:xfrm>
            <a:off x="2014366" y="2445407"/>
            <a:ext cx="6886689" cy="2154436"/>
          </a:xfrm>
          <a:prstGeom prst="rect">
            <a:avLst/>
          </a:prstGeom>
        </p:spPr>
        <p:txBody>
          <a:bodyPr wrap="square" lIns="0" tIns="0" rIns="0" bIns="0" rtlCol="0" anchor="t">
            <a:spAutoFit/>
          </a:bodyPr>
          <a:lstStyle/>
          <a:p>
            <a:pPr lvl="0" algn="just">
              <a:spcBef>
                <a:spcPct val="0"/>
              </a:spcBef>
            </a:pPr>
            <a:r>
              <a:rPr lang="en-US" sz="2000" b="1" dirty="0"/>
              <a:t>The tools that will be used for data analysis are Excel tables, directly exported from the Agency's existing IT systems https://hrmis.adsfbih.gov.ba ; https://hrm.adsfbih.gov.ba ; https://ekonkurs.adsfbih.gov.ba as well as other tools for creating analytical data such as Business Intelligence (Bi</a:t>
            </a:r>
            <a:r>
              <a:rPr lang="en-US" sz="2000" b="1" dirty="0" smtClean="0"/>
              <a:t>).</a:t>
            </a:r>
            <a:endParaRPr lang="bs-Latn-BA" sz="2000" b="1" dirty="0">
              <a:solidFill>
                <a:srgbClr val="000000"/>
              </a:solidFill>
              <a:cs typeface="Arial" panose="020B0604020202020204" pitchFamily="34" charset="0"/>
            </a:endParaRPr>
          </a:p>
          <a:p>
            <a:pPr lvl="0" algn="just">
              <a:spcBef>
                <a:spcPct val="0"/>
              </a:spcBef>
            </a:pPr>
            <a:endParaRPr lang="bs-Latn-BA" sz="2000" b="1" dirty="0" smtClean="0">
              <a:solidFill>
                <a:srgbClr val="000000"/>
              </a:solidFill>
              <a:cs typeface="Arial" panose="020B0604020202020204" pitchFamily="34" charset="0"/>
            </a:endParaRPr>
          </a:p>
          <a:p>
            <a:pPr lvl="0" algn="just">
              <a:spcBef>
                <a:spcPct val="0"/>
              </a:spcBef>
            </a:pPr>
            <a:endParaRPr lang="bs-Latn-BA" sz="2000" b="1" dirty="0">
              <a:solidFill>
                <a:srgbClr val="000000"/>
              </a:solidFill>
              <a:cs typeface="Arial" panose="020B0604020202020204" pitchFamily="34" charset="0"/>
            </a:endParaRPr>
          </a:p>
        </p:txBody>
      </p:sp>
      <p:sp>
        <p:nvSpPr>
          <p:cNvPr id="14"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137893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9972" y="31534"/>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368738"/>
            <a:ext cx="6441531" cy="923330"/>
          </a:xfrm>
          <a:prstGeom prst="rect">
            <a:avLst/>
          </a:prstGeom>
        </p:spPr>
        <p:txBody>
          <a:bodyPr wrap="square" lIns="0" tIns="0" rIns="0" bIns="0" rtlCol="0" anchor="t">
            <a:spAutoFit/>
          </a:bodyPr>
          <a:lstStyle/>
          <a:p>
            <a:pPr algn="ctr">
              <a:lnSpc>
                <a:spcPts val="3588"/>
              </a:lnSpc>
            </a:pPr>
            <a:r>
              <a:rPr lang="en-US" sz="3900" spc="39" dirty="0" smtClean="0">
                <a:solidFill>
                  <a:srgbClr val="FFFFFF"/>
                </a:solidFill>
                <a:latin typeface="Aileron Bold"/>
              </a:rPr>
              <a:t>Database</a:t>
            </a:r>
            <a:r>
              <a:rPr lang="bs-Latn-BA" sz="3900" spc="39" dirty="0" smtClean="0">
                <a:solidFill>
                  <a:srgbClr val="FFFFFF"/>
                </a:solidFill>
                <a:latin typeface="Aileron Bold"/>
              </a:rPr>
              <a:t> </a:t>
            </a:r>
            <a:r>
              <a:rPr lang="bs-Latn-BA" sz="3900" spc="39" dirty="0">
                <a:solidFill>
                  <a:srgbClr val="FFFFFF"/>
                </a:solidFill>
                <a:latin typeface="Aileron Bold"/>
              </a:rPr>
              <a:t>and Communicating</a:t>
            </a:r>
          </a:p>
        </p:txBody>
      </p:sp>
      <p:grpSp>
        <p:nvGrpSpPr>
          <p:cNvPr id="8" name="Group 8"/>
          <p:cNvGrpSpPr/>
          <p:nvPr/>
        </p:nvGrpSpPr>
        <p:grpSpPr>
          <a:xfrm>
            <a:off x="1418086" y="1235471"/>
            <a:ext cx="8030714" cy="517129"/>
            <a:chOff x="0" y="-1"/>
            <a:chExt cx="4590382" cy="661403"/>
          </a:xfrm>
        </p:grpSpPr>
        <p:grpSp>
          <p:nvGrpSpPr>
            <p:cNvPr id="9" name="Group 9"/>
            <p:cNvGrpSpPr/>
            <p:nvPr/>
          </p:nvGrpSpPr>
          <p:grpSpPr>
            <a:xfrm>
              <a:off x="0" y="-1"/>
              <a:ext cx="4590382" cy="661403"/>
              <a:chOff x="0" y="-1"/>
              <a:chExt cx="3913674" cy="563900"/>
            </a:xfrm>
          </p:grpSpPr>
          <p:sp>
            <p:nvSpPr>
              <p:cNvPr id="10"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1" name="TextBox 11"/>
            <p:cNvSpPr txBox="1"/>
            <p:nvPr/>
          </p:nvSpPr>
          <p:spPr>
            <a:xfrm>
              <a:off x="44142" y="98302"/>
              <a:ext cx="4529841" cy="410046"/>
            </a:xfrm>
            <a:prstGeom prst="rect">
              <a:avLst/>
            </a:prstGeom>
          </p:spPr>
          <p:txBody>
            <a:bodyPr wrap="square" lIns="0" tIns="0" rIns="0" bIns="0" rtlCol="0" anchor="t">
              <a:spAutoFit/>
            </a:bodyPr>
            <a:lstStyle/>
            <a:p>
              <a:pPr>
                <a:lnSpc>
                  <a:spcPts val="2458"/>
                </a:lnSpc>
              </a:pPr>
              <a:r>
                <a:rPr lang="en-US" sz="2400" b="1" dirty="0"/>
                <a:t>Collect and transform data</a:t>
              </a:r>
              <a:endParaRPr lang="bs-Latn-BA" sz="3200" b="1" dirty="0">
                <a:solidFill>
                  <a:srgbClr val="000000"/>
                </a:solidFill>
                <a:latin typeface="Aileron Bold"/>
              </a:endParaRPr>
            </a:p>
          </p:txBody>
        </p:sp>
      </p:grpSp>
      <p:sp>
        <p:nvSpPr>
          <p:cNvPr id="22" name="TextBox 22"/>
          <p:cNvSpPr txBox="1"/>
          <p:nvPr/>
        </p:nvSpPr>
        <p:spPr>
          <a:xfrm>
            <a:off x="2014366" y="2445407"/>
            <a:ext cx="6886689" cy="1846659"/>
          </a:xfrm>
          <a:prstGeom prst="rect">
            <a:avLst/>
          </a:prstGeom>
        </p:spPr>
        <p:txBody>
          <a:bodyPr wrap="square" lIns="0" tIns="0" rIns="0" bIns="0" rtlCol="0" anchor="t">
            <a:spAutoFit/>
          </a:bodyPr>
          <a:lstStyle/>
          <a:p>
            <a:pPr lvl="0" algn="just">
              <a:spcBef>
                <a:spcPct val="0"/>
              </a:spcBef>
            </a:pPr>
            <a:r>
              <a:rPr lang="en-US" sz="2000" b="1" dirty="0"/>
              <a:t>The agency will, using a specially developed IT tool "</a:t>
            </a:r>
            <a:r>
              <a:rPr lang="en-US" sz="2000" b="1" dirty="0" err="1"/>
              <a:t>eispit</a:t>
            </a:r>
            <a:r>
              <a:rPr lang="en-US" sz="2000" b="1" dirty="0"/>
              <a:t>", create a database of indicators by key success factors and integrate data in one place by year, which will be presented as statistical reports, while other tools will be used for dynamic reports in the following cycles. condition monitoring.</a:t>
            </a:r>
            <a:endParaRPr lang="bs-Latn-BA" sz="2000" b="1" dirty="0" smtClean="0">
              <a:solidFill>
                <a:srgbClr val="000000"/>
              </a:solidFill>
              <a:cs typeface="Arial" panose="020B0604020202020204" pitchFamily="34" charset="0"/>
            </a:endParaRPr>
          </a:p>
          <a:p>
            <a:pPr lvl="0" algn="just">
              <a:spcBef>
                <a:spcPct val="0"/>
              </a:spcBef>
            </a:pPr>
            <a:endParaRPr lang="bs-Latn-BA" sz="2000" b="1" dirty="0">
              <a:solidFill>
                <a:srgbClr val="000000"/>
              </a:solidFill>
              <a:cs typeface="Arial" panose="020B0604020202020204" pitchFamily="34" charset="0"/>
            </a:endParaRPr>
          </a:p>
        </p:txBody>
      </p:sp>
      <p:grpSp>
        <p:nvGrpSpPr>
          <p:cNvPr id="14" name="Group 8"/>
          <p:cNvGrpSpPr/>
          <p:nvPr/>
        </p:nvGrpSpPr>
        <p:grpSpPr>
          <a:xfrm>
            <a:off x="1418086" y="4389526"/>
            <a:ext cx="8030714" cy="517129"/>
            <a:chOff x="0" y="-1"/>
            <a:chExt cx="4590382" cy="661403"/>
          </a:xfrm>
        </p:grpSpPr>
        <p:grpSp>
          <p:nvGrpSpPr>
            <p:cNvPr id="15" name="Group 9"/>
            <p:cNvGrpSpPr/>
            <p:nvPr/>
          </p:nvGrpSpPr>
          <p:grpSpPr>
            <a:xfrm>
              <a:off x="0" y="-1"/>
              <a:ext cx="4590382" cy="661403"/>
              <a:chOff x="0" y="-1"/>
              <a:chExt cx="3913674" cy="563900"/>
            </a:xfrm>
          </p:grpSpPr>
          <p:sp>
            <p:nvSpPr>
              <p:cNvPr id="17"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6" name="TextBox 11"/>
            <p:cNvSpPr txBox="1"/>
            <p:nvPr/>
          </p:nvSpPr>
          <p:spPr>
            <a:xfrm>
              <a:off x="44142" y="98302"/>
              <a:ext cx="4529841" cy="410046"/>
            </a:xfrm>
            <a:prstGeom prst="rect">
              <a:avLst/>
            </a:prstGeom>
          </p:spPr>
          <p:txBody>
            <a:bodyPr wrap="square" lIns="0" tIns="0" rIns="0" bIns="0" rtlCol="0" anchor="t">
              <a:spAutoFit/>
            </a:bodyPr>
            <a:lstStyle/>
            <a:p>
              <a:pPr>
                <a:lnSpc>
                  <a:spcPts val="2458"/>
                </a:lnSpc>
              </a:pPr>
              <a:r>
                <a:rPr lang="en-US" sz="2400" b="1" dirty="0"/>
                <a:t>Communicate with end users</a:t>
              </a:r>
              <a:endParaRPr lang="bs-Latn-BA" sz="3200" b="1" dirty="0">
                <a:solidFill>
                  <a:srgbClr val="000000"/>
                </a:solidFill>
                <a:latin typeface="Aileron Bold"/>
              </a:endParaRPr>
            </a:p>
          </p:txBody>
        </p:sp>
      </p:grpSp>
      <p:sp>
        <p:nvSpPr>
          <p:cNvPr id="18" name="TextBox 22"/>
          <p:cNvSpPr txBox="1"/>
          <p:nvPr/>
        </p:nvSpPr>
        <p:spPr>
          <a:xfrm>
            <a:off x="2014366" y="5599462"/>
            <a:ext cx="6886689" cy="615553"/>
          </a:xfrm>
          <a:prstGeom prst="rect">
            <a:avLst/>
          </a:prstGeom>
        </p:spPr>
        <p:txBody>
          <a:bodyPr wrap="square" lIns="0" tIns="0" rIns="0" bIns="0" rtlCol="0" anchor="t">
            <a:spAutoFit/>
          </a:bodyPr>
          <a:lstStyle/>
          <a:p>
            <a:pPr lvl="0" algn="just">
              <a:spcBef>
                <a:spcPct val="0"/>
              </a:spcBef>
            </a:pPr>
            <a:r>
              <a:rPr lang="bs-Latn-BA" sz="2000" b="1" dirty="0" smtClean="0"/>
              <a:t>O</a:t>
            </a:r>
            <a:r>
              <a:rPr lang="en-US" sz="2000" b="1" dirty="0" smtClean="0"/>
              <a:t>n </a:t>
            </a:r>
            <a:r>
              <a:rPr lang="en-US" sz="2000" b="1" dirty="0"/>
              <a:t>the Agency's website https://hrm.adsfbih.gov.ba and the public will be informed of the results once a year</a:t>
            </a:r>
            <a:endParaRPr lang="bs-Latn-BA" sz="2000" b="1" dirty="0">
              <a:solidFill>
                <a:srgbClr val="000000"/>
              </a:solidFill>
              <a:cs typeface="Arial" panose="020B0604020202020204" pitchFamily="34" charset="0"/>
            </a:endParaRPr>
          </a:p>
        </p:txBody>
      </p:sp>
      <p:sp>
        <p:nvSpPr>
          <p:cNvPr id="19"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3605776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0865" y="172802"/>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599570"/>
            <a:ext cx="6441531" cy="461665"/>
          </a:xfrm>
          <a:prstGeom prst="rect">
            <a:avLst/>
          </a:prstGeom>
        </p:spPr>
        <p:txBody>
          <a:bodyPr wrap="square" lIns="0" tIns="0" rIns="0" bIns="0" rtlCol="0" anchor="t">
            <a:spAutoFit/>
          </a:bodyPr>
          <a:lstStyle/>
          <a:p>
            <a:pPr algn="ctr">
              <a:lnSpc>
                <a:spcPts val="3588"/>
              </a:lnSpc>
            </a:pPr>
            <a:r>
              <a:rPr lang="en-US" sz="3900" spc="39" dirty="0">
                <a:solidFill>
                  <a:srgbClr val="FFFFFF"/>
                </a:solidFill>
                <a:latin typeface="Aileron Bold"/>
              </a:rPr>
              <a:t>Time dynamics</a:t>
            </a:r>
          </a:p>
        </p:txBody>
      </p:sp>
      <p:grpSp>
        <p:nvGrpSpPr>
          <p:cNvPr id="8" name="Group 8"/>
          <p:cNvGrpSpPr/>
          <p:nvPr/>
        </p:nvGrpSpPr>
        <p:grpSpPr>
          <a:xfrm>
            <a:off x="1418086" y="1235471"/>
            <a:ext cx="8119324" cy="1871952"/>
            <a:chOff x="0" y="-1"/>
            <a:chExt cx="4641032" cy="2394208"/>
          </a:xfrm>
        </p:grpSpPr>
        <p:grpSp>
          <p:nvGrpSpPr>
            <p:cNvPr id="9" name="Group 9"/>
            <p:cNvGrpSpPr/>
            <p:nvPr/>
          </p:nvGrpSpPr>
          <p:grpSpPr>
            <a:xfrm>
              <a:off x="0" y="-1"/>
              <a:ext cx="4590382" cy="661403"/>
              <a:chOff x="0" y="-1"/>
              <a:chExt cx="3913674" cy="563900"/>
            </a:xfrm>
          </p:grpSpPr>
          <p:sp>
            <p:nvSpPr>
              <p:cNvPr id="10"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txBody>
              <a:bodyPr/>
              <a:lstStyle/>
              <a:p>
                <a:r>
                  <a:rPr lang="en-US" sz="2400" b="1" dirty="0"/>
                  <a:t>Time dynamics</a:t>
                </a:r>
              </a:p>
              <a:p>
                <a:endParaRPr lang="bs-Latn-BA" dirty="0"/>
              </a:p>
            </p:txBody>
          </p:sp>
        </p:grpSp>
        <p:sp>
          <p:nvSpPr>
            <p:cNvPr id="11" name="TextBox 11"/>
            <p:cNvSpPr txBox="1"/>
            <p:nvPr/>
          </p:nvSpPr>
          <p:spPr>
            <a:xfrm>
              <a:off x="111191" y="343981"/>
              <a:ext cx="4529841" cy="2050226"/>
            </a:xfrm>
            <a:prstGeom prst="rect">
              <a:avLst/>
            </a:prstGeom>
          </p:spPr>
          <p:txBody>
            <a:bodyPr wrap="square" lIns="0" tIns="0" rIns="0" bIns="0" rtlCol="0" anchor="t">
              <a:spAutoFit/>
            </a:bodyPr>
            <a:lstStyle/>
            <a:p>
              <a:pPr>
                <a:lnSpc>
                  <a:spcPts val="2458"/>
                </a:lnSpc>
              </a:pPr>
              <a:endParaRPr lang="en-US" sz="2400" b="1" dirty="0"/>
            </a:p>
            <a:p>
              <a:pPr>
                <a:lnSpc>
                  <a:spcPts val="2458"/>
                </a:lnSpc>
              </a:pPr>
              <a:r>
                <a:rPr lang="en-US" sz="2400" b="1" dirty="0"/>
                <a:t>Time dynamics follows the PDCA continuous cycle , which includes: planning (data preparation), action (data collection), control (data analysis), action (after analysis, reporting and taking certain measures</a:t>
              </a:r>
            </a:p>
          </p:txBody>
        </p:sp>
      </p:grpSp>
      <p:graphicFrame>
        <p:nvGraphicFramePr>
          <p:cNvPr id="12" name="Table 11"/>
          <p:cNvGraphicFramePr>
            <a:graphicFrameLocks noGrp="1"/>
          </p:cNvGraphicFramePr>
          <p:nvPr>
            <p:extLst>
              <p:ext uri="{D42A27DB-BD31-4B8C-83A1-F6EECF244321}">
                <p14:modId xmlns:p14="http://schemas.microsoft.com/office/powerpoint/2010/main" val="1546416693"/>
              </p:ext>
            </p:extLst>
          </p:nvPr>
        </p:nvGraphicFramePr>
        <p:xfrm>
          <a:off x="1503504" y="3107423"/>
          <a:ext cx="7622593" cy="4059982"/>
        </p:xfrm>
        <a:graphic>
          <a:graphicData uri="http://schemas.openxmlformats.org/drawingml/2006/table">
            <a:tbl>
              <a:tblPr firstRow="1" firstCol="1" bandRow="1">
                <a:tableStyleId>{69012ECD-51FC-41F1-AA8D-1B2483CD663E}</a:tableStyleId>
              </a:tblPr>
              <a:tblGrid>
                <a:gridCol w="3497920">
                  <a:extLst>
                    <a:ext uri="{9D8B030D-6E8A-4147-A177-3AD203B41FA5}">
                      <a16:colId xmlns:a16="http://schemas.microsoft.com/office/drawing/2014/main" val="1726588084"/>
                    </a:ext>
                  </a:extLst>
                </a:gridCol>
                <a:gridCol w="2028483">
                  <a:extLst>
                    <a:ext uri="{9D8B030D-6E8A-4147-A177-3AD203B41FA5}">
                      <a16:colId xmlns:a16="http://schemas.microsoft.com/office/drawing/2014/main" val="2105315815"/>
                    </a:ext>
                  </a:extLst>
                </a:gridCol>
                <a:gridCol w="2096190">
                  <a:extLst>
                    <a:ext uri="{9D8B030D-6E8A-4147-A177-3AD203B41FA5}">
                      <a16:colId xmlns:a16="http://schemas.microsoft.com/office/drawing/2014/main" val="289248506"/>
                    </a:ext>
                  </a:extLst>
                </a:gridCol>
              </a:tblGrid>
              <a:tr h="141436">
                <a:tc>
                  <a:txBody>
                    <a:bodyPr/>
                    <a:lstStyle/>
                    <a:p>
                      <a:pPr algn="ctr">
                        <a:spcAft>
                          <a:spcPts val="0"/>
                        </a:spcAft>
                      </a:pPr>
                      <a:r>
                        <a:rPr lang="en-GB" sz="1100">
                          <a:effectLst/>
                        </a:rPr>
                        <a:t>Activity</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ctr">
                        <a:spcAft>
                          <a:spcPts val="0"/>
                        </a:spcAft>
                      </a:pPr>
                      <a:r>
                        <a:rPr lang="en-GB" sz="1100">
                          <a:effectLst/>
                        </a:rPr>
                        <a:t>Time limit</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ctr">
                        <a:spcAft>
                          <a:spcPts val="0"/>
                        </a:spcAft>
                      </a:pPr>
                      <a:r>
                        <a:rPr lang="en-GB" sz="1100">
                          <a:effectLst/>
                        </a:rPr>
                        <a:t>Responsibility</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2560393661"/>
                  </a:ext>
                </a:extLst>
              </a:tr>
              <a:tr h="1134270">
                <a:tc>
                  <a:txBody>
                    <a:bodyPr/>
                    <a:lstStyle/>
                    <a:p>
                      <a:pPr algn="just">
                        <a:spcAft>
                          <a:spcPts val="0"/>
                        </a:spcAft>
                      </a:pPr>
                      <a:r>
                        <a:rPr lang="en-GB" sz="1100">
                          <a:effectLst/>
                        </a:rPr>
                        <a:t>Preparatory activity :</a:t>
                      </a:r>
                      <a:endParaRPr lang="bs-Latn-BA" sz="1100">
                        <a:effectLst/>
                      </a:endParaRPr>
                    </a:p>
                    <a:p>
                      <a:pPr marL="342900" lvl="0" indent="-342900" algn="l">
                        <a:spcAft>
                          <a:spcPts val="0"/>
                        </a:spcAft>
                        <a:buFont typeface="Franklin Gothic Book" panose="020B0503020102020204" pitchFamily="34" charset="0"/>
                        <a:buChar char="-"/>
                      </a:pPr>
                      <a:r>
                        <a:rPr lang="bs-Latn-BA" sz="1100">
                          <a:effectLst/>
                        </a:rPr>
                        <a:t>determination of HR elements of action</a:t>
                      </a:r>
                    </a:p>
                    <a:p>
                      <a:pPr marL="342900" lvl="0" indent="-342900" algn="l">
                        <a:spcAft>
                          <a:spcPts val="0"/>
                        </a:spcAft>
                        <a:buFont typeface="Franklin Gothic Book" panose="020B0503020102020204" pitchFamily="34" charset="0"/>
                        <a:buChar char="-"/>
                      </a:pPr>
                      <a:r>
                        <a:rPr lang="bs-Latn-BA" sz="1100">
                          <a:effectLst/>
                        </a:rPr>
                        <a:t>determination of key success factors (KSF)</a:t>
                      </a:r>
                    </a:p>
                    <a:p>
                      <a:pPr marL="342900" lvl="0" indent="-342900" algn="l">
                        <a:spcAft>
                          <a:spcPts val="0"/>
                        </a:spcAft>
                        <a:buFont typeface="Franklin Gothic Book" panose="020B0503020102020204" pitchFamily="34" charset="0"/>
                        <a:buChar char="-"/>
                      </a:pPr>
                      <a:r>
                        <a:rPr lang="en-US" sz="1100">
                          <a:effectLst/>
                        </a:rPr>
                        <a:t>selection of performance indicators (KPI's)</a:t>
                      </a:r>
                      <a:endParaRPr lang="bs-Latn-BA" sz="1100">
                        <a:effectLst/>
                      </a:endParaRPr>
                    </a:p>
                    <a:p>
                      <a:pPr marL="342900" lvl="0" indent="-342900" algn="l">
                        <a:spcAft>
                          <a:spcPts val="0"/>
                        </a:spcAft>
                        <a:buFont typeface="Franklin Gothic Book" panose="020B0503020102020204" pitchFamily="34" charset="0"/>
                        <a:buChar char="-"/>
                      </a:pPr>
                      <a:r>
                        <a:rPr lang="bs-Latn-BA" sz="1100">
                          <a:effectLst/>
                        </a:rPr>
                        <a:t>defense of the methodological approach by the Government of the Federation of Bosnia and Herzegovina</a:t>
                      </a:r>
                    </a:p>
                    <a:p>
                      <a:pPr marL="342900" lvl="0" indent="-342900" algn="l">
                        <a:spcAft>
                          <a:spcPts val="0"/>
                        </a:spcAft>
                        <a:buFont typeface="Franklin Gothic Book" panose="020B0503020102020204" pitchFamily="34" charset="0"/>
                        <a:buChar char="-"/>
                      </a:pPr>
                      <a:r>
                        <a:rPr lang="en-US" sz="1100">
                          <a:effectLst/>
                        </a:rPr>
                        <a:t>preparations in the "eispit" IT system</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just">
                        <a:spcAft>
                          <a:spcPts val="0"/>
                        </a:spcAft>
                      </a:pPr>
                      <a:r>
                        <a:rPr lang="en-GB" sz="1100" dirty="0">
                          <a:effectLst/>
                        </a:rPr>
                        <a:t>February-March</a:t>
                      </a:r>
                      <a:endParaRPr lang="bs-Latn-BA"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l">
                        <a:spcAft>
                          <a:spcPts val="0"/>
                        </a:spcAft>
                      </a:pPr>
                      <a:r>
                        <a:rPr lang="bs-Latn-BA" sz="1100">
                          <a:effectLst/>
                        </a:rPr>
                        <a:t>ADSFBIH, Working Group (Development Network)</a:t>
                      </a:r>
                    </a:p>
                    <a:p>
                      <a:pPr algn="l">
                        <a:spcAft>
                          <a:spcPts val="0"/>
                        </a:spcAft>
                      </a:pPr>
                      <a:r>
                        <a:rPr lang="bs-Latn-BA" sz="1100">
                          <a:effectLst/>
                        </a:rPr>
                        <a:t>Government of the Federation of Bosnia and Herzegovina/Cantonal Governments</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1053337160"/>
                  </a:ext>
                </a:extLst>
              </a:tr>
              <a:tr h="707182">
                <a:tc>
                  <a:txBody>
                    <a:bodyPr/>
                    <a:lstStyle/>
                    <a:p>
                      <a:pPr algn="just">
                        <a:spcAft>
                          <a:spcPts val="0"/>
                        </a:spcAft>
                      </a:pPr>
                      <a:r>
                        <a:rPr lang="en-GB" sz="1100">
                          <a:effectLst/>
                        </a:rPr>
                        <a:t>Data collection</a:t>
                      </a:r>
                      <a:endParaRPr lang="bs-Latn-BA" sz="1100">
                        <a:effectLst/>
                      </a:endParaRPr>
                    </a:p>
                    <a:p>
                      <a:pPr marL="342900" lvl="0" indent="-342900" algn="l">
                        <a:spcAft>
                          <a:spcPts val="0"/>
                        </a:spcAft>
                        <a:buFont typeface="Franklin Gothic Book" panose="020B0503020102020204" pitchFamily="34" charset="0"/>
                        <a:buChar char="-"/>
                      </a:pPr>
                      <a:r>
                        <a:rPr lang="en-US" sz="1100">
                          <a:effectLst/>
                        </a:rPr>
                        <a:t>On line meeting regarding the methodological approach</a:t>
                      </a:r>
                      <a:endParaRPr lang="bs-Latn-BA" sz="1100">
                        <a:effectLst/>
                      </a:endParaRPr>
                    </a:p>
                    <a:p>
                      <a:pPr marL="342900" lvl="0" indent="-342900" algn="l">
                        <a:spcAft>
                          <a:spcPts val="0"/>
                        </a:spcAft>
                        <a:buFont typeface="Franklin Gothic Book" panose="020B0503020102020204" pitchFamily="34" charset="0"/>
                        <a:buChar char="-"/>
                      </a:pPr>
                      <a:r>
                        <a:rPr lang="en-US" sz="1100">
                          <a:effectLst/>
                        </a:rPr>
                        <a:t>sending KPI indicators to federal and cantonal civil service bodies</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just">
                        <a:spcAft>
                          <a:spcPts val="0"/>
                        </a:spcAft>
                      </a:pPr>
                      <a:r>
                        <a:rPr lang="en-GB" sz="1100">
                          <a:effectLst/>
                        </a:rPr>
                        <a:t>April-May-June</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just">
                        <a:spcAft>
                          <a:spcPts val="0"/>
                        </a:spcAft>
                      </a:pPr>
                      <a:r>
                        <a:rPr lang="en-GB" sz="1100">
                          <a:effectLst/>
                        </a:rPr>
                        <a:t>ADSFBIH, HR units for ULJR</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2984720760"/>
                  </a:ext>
                </a:extLst>
              </a:tr>
              <a:tr h="707182">
                <a:tc>
                  <a:txBody>
                    <a:bodyPr/>
                    <a:lstStyle/>
                    <a:p>
                      <a:pPr algn="just">
                        <a:spcAft>
                          <a:spcPts val="0"/>
                        </a:spcAft>
                      </a:pPr>
                      <a:r>
                        <a:rPr lang="en-GB" sz="1100">
                          <a:effectLst/>
                        </a:rPr>
                        <a:t>Analysis</a:t>
                      </a:r>
                      <a:endParaRPr lang="bs-Latn-BA" sz="1100">
                        <a:effectLst/>
                      </a:endParaRPr>
                    </a:p>
                    <a:p>
                      <a:pPr marL="342900" lvl="0" indent="-342900" algn="l">
                        <a:spcAft>
                          <a:spcPts val="0"/>
                        </a:spcAft>
                        <a:buFont typeface="Franklin Gothic Book" panose="020B0503020102020204" pitchFamily="34" charset="0"/>
                        <a:buChar char="-"/>
                      </a:pPr>
                      <a:r>
                        <a:rPr lang="en-US" sz="1100">
                          <a:effectLst/>
                        </a:rPr>
                        <a:t>analysis of collected data</a:t>
                      </a:r>
                      <a:endParaRPr lang="bs-Latn-BA" sz="1100">
                        <a:effectLst/>
                      </a:endParaRPr>
                    </a:p>
                    <a:p>
                      <a:pPr marL="342900" lvl="0" indent="-342900" algn="l">
                        <a:spcAft>
                          <a:spcPts val="0"/>
                        </a:spcAft>
                        <a:buFont typeface="Franklin Gothic Book" panose="020B0503020102020204" pitchFamily="34" charset="0"/>
                        <a:buChar char="-"/>
                      </a:pPr>
                      <a:r>
                        <a:rPr lang="en-US" sz="1100">
                          <a:effectLst/>
                        </a:rPr>
                        <a:t>if necessary, organizing meetings with authorities to clarify indicators</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l">
                        <a:spcAft>
                          <a:spcPts val="0"/>
                        </a:spcAft>
                      </a:pPr>
                      <a:r>
                        <a:rPr lang="en-GB" sz="1100">
                          <a:effectLst/>
                        </a:rPr>
                        <a:t>July–August–September</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just">
                        <a:spcAft>
                          <a:spcPts val="0"/>
                        </a:spcAft>
                      </a:pPr>
                      <a:r>
                        <a:rPr lang="en-GB" sz="1100">
                          <a:effectLst/>
                        </a:rPr>
                        <a:t>ADSFBIH, HR units for ULJR</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2762553566"/>
                  </a:ext>
                </a:extLst>
              </a:tr>
              <a:tr h="719236">
                <a:tc>
                  <a:txBody>
                    <a:bodyPr/>
                    <a:lstStyle/>
                    <a:p>
                      <a:pPr algn="just">
                        <a:spcAft>
                          <a:spcPts val="0"/>
                        </a:spcAft>
                      </a:pPr>
                      <a:r>
                        <a:rPr lang="en-GB" sz="1100">
                          <a:effectLst/>
                        </a:rPr>
                        <a:t>Reporting</a:t>
                      </a:r>
                      <a:endParaRPr lang="bs-Latn-BA" sz="1100">
                        <a:effectLst/>
                      </a:endParaRPr>
                    </a:p>
                    <a:p>
                      <a:pPr marL="342900" lvl="0" indent="-342900" algn="l">
                        <a:spcAft>
                          <a:spcPts val="0"/>
                        </a:spcAft>
                        <a:buFont typeface="Franklin Gothic Book" panose="020B0503020102020204" pitchFamily="34" charset="0"/>
                        <a:buChar char="-"/>
                      </a:pPr>
                      <a:r>
                        <a:rPr lang="bs-Latn-BA" sz="1100">
                          <a:effectLst/>
                        </a:rPr>
                        <a:t>Reporting to the FBIH Government/Cantonal Government</a:t>
                      </a:r>
                    </a:p>
                    <a:p>
                      <a:pPr marL="342900" lvl="0" indent="-342900" algn="l">
                        <a:spcAft>
                          <a:spcPts val="0"/>
                        </a:spcAft>
                        <a:buFont typeface="Franklin Gothic Book" panose="020B0503020102020204" pitchFamily="34" charset="0"/>
                        <a:buChar char="-"/>
                      </a:pPr>
                      <a:r>
                        <a:rPr lang="bs-Latn-BA" sz="1100">
                          <a:effectLst/>
                        </a:rPr>
                        <a:t>Presentation of findings to the public via the website and social networks</a:t>
                      </a:r>
                    </a:p>
                    <a:p>
                      <a:pPr algn="just">
                        <a:spcAft>
                          <a:spcPts val="0"/>
                        </a:spcAft>
                      </a:pPr>
                      <a:r>
                        <a:rPr lang="en-GB" sz="1100">
                          <a:effectLst/>
                        </a:rPr>
                        <a:t> </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just">
                        <a:spcAft>
                          <a:spcPts val="0"/>
                        </a:spcAft>
                      </a:pPr>
                      <a:r>
                        <a:rPr lang="en-GB" sz="1100">
                          <a:effectLst/>
                        </a:rPr>
                        <a:t>December-January</a:t>
                      </a:r>
                      <a:endParaRPr lang="bs-Latn-BA" sz="110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tc>
                  <a:txBody>
                    <a:bodyPr/>
                    <a:lstStyle/>
                    <a:p>
                      <a:pPr algn="l">
                        <a:spcAft>
                          <a:spcPts val="0"/>
                        </a:spcAft>
                      </a:pPr>
                      <a:r>
                        <a:rPr lang="en-GB" sz="1100" dirty="0">
                          <a:effectLst/>
                        </a:rPr>
                        <a:t>ADSFBIH, Ministry of Justice and Administration</a:t>
                      </a:r>
                      <a:endParaRPr lang="bs-Latn-BA" sz="11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57860" marR="57860" marT="0" marB="0"/>
                </a:tc>
                <a:extLst>
                  <a:ext uri="{0D108BD9-81ED-4DB2-BD59-A6C34878D82A}">
                    <a16:rowId xmlns:a16="http://schemas.microsoft.com/office/drawing/2014/main" val="2017572341"/>
                  </a:ext>
                </a:extLst>
              </a:tr>
            </a:tbl>
          </a:graphicData>
        </a:graphic>
      </p:graphicFrame>
      <p:sp>
        <p:nvSpPr>
          <p:cNvPr id="15"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881864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0865" y="172802"/>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599570"/>
            <a:ext cx="6441531" cy="461665"/>
          </a:xfrm>
          <a:prstGeom prst="rect">
            <a:avLst/>
          </a:prstGeom>
        </p:spPr>
        <p:txBody>
          <a:bodyPr wrap="square" lIns="0" tIns="0" rIns="0" bIns="0" rtlCol="0" anchor="t">
            <a:spAutoFit/>
          </a:bodyPr>
          <a:lstStyle/>
          <a:p>
            <a:pPr algn="ctr">
              <a:lnSpc>
                <a:spcPts val="3588"/>
              </a:lnSpc>
            </a:pPr>
            <a:r>
              <a:rPr lang="en-US" sz="3900" spc="39" dirty="0">
                <a:solidFill>
                  <a:srgbClr val="FFFFFF"/>
                </a:solidFill>
                <a:latin typeface="Aileron Bold"/>
              </a:rPr>
              <a:t>Time dynamics</a:t>
            </a:r>
          </a:p>
        </p:txBody>
      </p:sp>
      <p:grpSp>
        <p:nvGrpSpPr>
          <p:cNvPr id="8" name="Group 8"/>
          <p:cNvGrpSpPr/>
          <p:nvPr/>
        </p:nvGrpSpPr>
        <p:grpSpPr>
          <a:xfrm>
            <a:off x="1418086" y="1235471"/>
            <a:ext cx="8119324" cy="1871952"/>
            <a:chOff x="0" y="-1"/>
            <a:chExt cx="4641032" cy="2394208"/>
          </a:xfrm>
        </p:grpSpPr>
        <p:grpSp>
          <p:nvGrpSpPr>
            <p:cNvPr id="9" name="Group 9"/>
            <p:cNvGrpSpPr/>
            <p:nvPr/>
          </p:nvGrpSpPr>
          <p:grpSpPr>
            <a:xfrm>
              <a:off x="0" y="-1"/>
              <a:ext cx="4590382" cy="661403"/>
              <a:chOff x="0" y="-1"/>
              <a:chExt cx="3913674" cy="563900"/>
            </a:xfrm>
          </p:grpSpPr>
          <p:sp>
            <p:nvSpPr>
              <p:cNvPr id="10"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txBody>
              <a:bodyPr/>
              <a:lstStyle/>
              <a:p>
                <a:r>
                  <a:rPr lang="en-US" sz="2400" b="1" dirty="0"/>
                  <a:t>Time dynamics</a:t>
                </a:r>
              </a:p>
              <a:p>
                <a:endParaRPr lang="bs-Latn-BA" dirty="0"/>
              </a:p>
            </p:txBody>
          </p:sp>
        </p:grpSp>
        <p:sp>
          <p:nvSpPr>
            <p:cNvPr id="11" name="TextBox 11"/>
            <p:cNvSpPr txBox="1"/>
            <p:nvPr/>
          </p:nvSpPr>
          <p:spPr>
            <a:xfrm>
              <a:off x="111191" y="343981"/>
              <a:ext cx="4529841" cy="2050226"/>
            </a:xfrm>
            <a:prstGeom prst="rect">
              <a:avLst/>
            </a:prstGeom>
          </p:spPr>
          <p:txBody>
            <a:bodyPr wrap="square" lIns="0" tIns="0" rIns="0" bIns="0" rtlCol="0" anchor="t">
              <a:spAutoFit/>
            </a:bodyPr>
            <a:lstStyle/>
            <a:p>
              <a:pPr>
                <a:lnSpc>
                  <a:spcPts val="2458"/>
                </a:lnSpc>
              </a:pPr>
              <a:endParaRPr lang="en-US" sz="2400" b="1" dirty="0"/>
            </a:p>
            <a:p>
              <a:pPr>
                <a:lnSpc>
                  <a:spcPts val="2458"/>
                </a:lnSpc>
              </a:pPr>
              <a:r>
                <a:rPr lang="en-US" sz="2400" b="1" dirty="0"/>
                <a:t>Time dynamics follows the PDCA continuous cycle , which includes: planning (data preparation), action (data collection), control (data analysis), action (after analysis, reporting and taking certain measures</a:t>
              </a:r>
            </a:p>
          </p:txBody>
        </p:sp>
      </p:grpSp>
      <p:sp>
        <p:nvSpPr>
          <p:cNvPr id="14"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5270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0865" y="172802"/>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marL="0" marR="0" lvl="0" indent="0" algn="ctr" defTabSz="914400" rtl="0" eaLnBrk="1" fontAlgn="auto" latinLnBrk="0" hangingPunct="1">
                <a:lnSpc>
                  <a:spcPts val="1593"/>
                </a:lnSpc>
                <a:spcBef>
                  <a:spcPts val="0"/>
                </a:spcBef>
                <a:spcAft>
                  <a:spcPts val="0"/>
                </a:spcAft>
                <a:buClrTx/>
                <a:buSzTx/>
                <a:buFontTx/>
                <a:buNone/>
                <a:tabLst/>
                <a:defRPr/>
              </a:pPr>
              <a:endParaRPr kumimoji="0" lang="bs-Latn-BA"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 name="TextBox 7"/>
          <p:cNvSpPr txBox="1"/>
          <p:nvPr/>
        </p:nvSpPr>
        <p:spPr>
          <a:xfrm rot="-5400000">
            <a:off x="-2507350" y="3599570"/>
            <a:ext cx="6441531" cy="461665"/>
          </a:xfrm>
          <a:prstGeom prst="rect">
            <a:avLst/>
          </a:prstGeom>
        </p:spPr>
        <p:txBody>
          <a:bodyPr wrap="square" lIns="0" tIns="0" rIns="0" bIns="0" rtlCol="0" anchor="t">
            <a:spAutoFit/>
          </a:bodyPr>
          <a:lstStyle/>
          <a:p>
            <a:pPr lvl="0" algn="ctr">
              <a:lnSpc>
                <a:spcPts val="3588"/>
              </a:lnSpc>
            </a:pPr>
            <a:r>
              <a:rPr lang="en-US" sz="3900" spc="39" dirty="0">
                <a:solidFill>
                  <a:srgbClr val="FFFFFF"/>
                </a:solidFill>
                <a:latin typeface="Aileron Bold"/>
              </a:rPr>
              <a:t>Conclusion</a:t>
            </a:r>
            <a:endParaRPr kumimoji="0" lang="en-US" sz="3900" b="0" i="0" u="none" strike="noStrike" kern="1200" cap="none" spc="39" normalizeH="0" baseline="0" noProof="0" dirty="0">
              <a:ln>
                <a:noFill/>
              </a:ln>
              <a:solidFill>
                <a:srgbClr val="FFFFFF"/>
              </a:solidFill>
              <a:effectLst/>
              <a:uLnTx/>
              <a:uFillTx/>
              <a:latin typeface="Aileron Bold"/>
              <a:ea typeface="+mn-ea"/>
              <a:cs typeface="+mn-cs"/>
            </a:endParaRPr>
          </a:p>
        </p:txBody>
      </p:sp>
      <p:grpSp>
        <p:nvGrpSpPr>
          <p:cNvPr id="8" name="Group 8"/>
          <p:cNvGrpSpPr/>
          <p:nvPr/>
        </p:nvGrpSpPr>
        <p:grpSpPr>
          <a:xfrm>
            <a:off x="1418086" y="1235471"/>
            <a:ext cx="8030714" cy="4835902"/>
            <a:chOff x="0" y="-1"/>
            <a:chExt cx="4590382" cy="6185071"/>
          </a:xfrm>
        </p:grpSpPr>
        <p:grpSp>
          <p:nvGrpSpPr>
            <p:cNvPr id="9" name="Group 9"/>
            <p:cNvGrpSpPr/>
            <p:nvPr/>
          </p:nvGrpSpPr>
          <p:grpSpPr>
            <a:xfrm>
              <a:off x="0" y="-1"/>
              <a:ext cx="4590382" cy="661403"/>
              <a:chOff x="0" y="-1"/>
              <a:chExt cx="3913674" cy="563900"/>
            </a:xfrm>
          </p:grpSpPr>
          <p:sp>
            <p:nvSpPr>
              <p:cNvPr id="10"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txBody>
              <a:bodyPr/>
              <a:lstStyle/>
              <a:p>
                <a:pPr lvl="0"/>
                <a:r>
                  <a:rPr lang="en-US" sz="2400" b="1" dirty="0">
                    <a:solidFill>
                      <a:prstClr val="black"/>
                    </a:solidFill>
                  </a:rPr>
                  <a:t>Conclusion</a:t>
                </a:r>
                <a:endParaRPr kumimoji="0" lang="bs-Latn-BA"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1" name="TextBox 11"/>
            <p:cNvSpPr txBox="1"/>
            <p:nvPr/>
          </p:nvSpPr>
          <p:spPr>
            <a:xfrm>
              <a:off x="42063" y="854485"/>
              <a:ext cx="4529841" cy="5330585"/>
            </a:xfrm>
            <a:prstGeom prst="rect">
              <a:avLst/>
            </a:prstGeom>
          </p:spPr>
          <p:txBody>
            <a:bodyPr wrap="square" lIns="0" tIns="0" rIns="0" bIns="0" rtlCol="0" anchor="t">
              <a:spAutoFit/>
            </a:bodyPr>
            <a:lstStyle/>
            <a:p>
              <a:pPr marL="0" marR="0" lvl="0" indent="0" algn="l" defTabSz="914400" rtl="0" eaLnBrk="1" fontAlgn="auto" latinLnBrk="0" hangingPunct="1">
                <a:lnSpc>
                  <a:spcPts val="2458"/>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lvl="0" algn="just">
                <a:lnSpc>
                  <a:spcPts val="2458"/>
                </a:lnSpc>
              </a:pPr>
              <a:r>
                <a:rPr lang="en-US" sz="2400" b="1" dirty="0">
                  <a:solidFill>
                    <a:prstClr val="black"/>
                  </a:solidFill>
                </a:rPr>
                <a:t>Human resource management monitoring is a continuous process of collecting and analyzing data on the status, efficiency and effectiveness of the application of human resource management practices, policies and processes in civil service bodies in the Federation of Bosnia and Herzegovina. Monitoring of human resources management is of great importance for the establishment of adequate human resources planning, as well as for the development and promotion of policies for efficient and effective human resource management while providing expert assistance to civil service bodies through constant monitoring and analysis of results against desired results.</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1613082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68100" y="3976076"/>
            <a:ext cx="4738166" cy="2496232"/>
            <a:chOff x="0" y="-85725"/>
            <a:chExt cx="6317555" cy="3328310"/>
          </a:xfrm>
        </p:grpSpPr>
        <p:sp>
          <p:nvSpPr>
            <p:cNvPr id="3" name="Freeform 3"/>
            <p:cNvSpPr/>
            <p:nvPr/>
          </p:nvSpPr>
          <p:spPr>
            <a:xfrm>
              <a:off x="1883563" y="695770"/>
              <a:ext cx="450017" cy="450017"/>
            </a:xfrm>
            <a:custGeom>
              <a:avLst/>
              <a:gdLst/>
              <a:ahLst/>
              <a:cxnLst/>
              <a:rect l="l" t="t" r="r" b="b"/>
              <a:pathLst>
                <a:path w="450017" h="450017">
                  <a:moveTo>
                    <a:pt x="0" y="0"/>
                  </a:moveTo>
                  <a:lnTo>
                    <a:pt x="450016" y="0"/>
                  </a:lnTo>
                  <a:lnTo>
                    <a:pt x="450016" y="450017"/>
                  </a:lnTo>
                  <a:lnTo>
                    <a:pt x="0" y="450017"/>
                  </a:lnTo>
                  <a:lnTo>
                    <a:pt x="0" y="0"/>
                  </a:lnTo>
                  <a:close/>
                </a:path>
              </a:pathLst>
            </a:custGeom>
            <a:blipFill>
              <a:blip r:embed="rId2"/>
              <a:stretch>
                <a:fillRect/>
              </a:stretch>
            </a:blipFill>
          </p:spPr>
        </p:sp>
        <p:sp>
          <p:nvSpPr>
            <p:cNvPr id="4" name="Freeform 4"/>
            <p:cNvSpPr/>
            <p:nvPr/>
          </p:nvSpPr>
          <p:spPr>
            <a:xfrm>
              <a:off x="1883563" y="1417030"/>
              <a:ext cx="450017" cy="337989"/>
            </a:xfrm>
            <a:custGeom>
              <a:avLst/>
              <a:gdLst/>
              <a:ahLst/>
              <a:cxnLst/>
              <a:rect l="l" t="t" r="r" b="b"/>
              <a:pathLst>
                <a:path w="450017" h="337989">
                  <a:moveTo>
                    <a:pt x="0" y="0"/>
                  </a:moveTo>
                  <a:lnTo>
                    <a:pt x="450016" y="0"/>
                  </a:lnTo>
                  <a:lnTo>
                    <a:pt x="450016" y="337989"/>
                  </a:lnTo>
                  <a:lnTo>
                    <a:pt x="0" y="337989"/>
                  </a:lnTo>
                  <a:lnTo>
                    <a:pt x="0" y="0"/>
                  </a:lnTo>
                  <a:close/>
                </a:path>
              </a:pathLst>
            </a:custGeom>
            <a:blipFill>
              <a:blip r:embed="rId3"/>
              <a:stretch>
                <a:fillRect b="-82"/>
              </a:stretch>
            </a:blipFill>
          </p:spPr>
        </p:sp>
        <p:sp>
          <p:nvSpPr>
            <p:cNvPr id="5" name="Freeform 5"/>
            <p:cNvSpPr/>
            <p:nvPr/>
          </p:nvSpPr>
          <p:spPr>
            <a:xfrm>
              <a:off x="1918093" y="1919390"/>
              <a:ext cx="380956" cy="544223"/>
            </a:xfrm>
            <a:custGeom>
              <a:avLst/>
              <a:gdLst/>
              <a:ahLst/>
              <a:cxnLst/>
              <a:rect l="l" t="t" r="r" b="b"/>
              <a:pathLst>
                <a:path w="380956" h="544223">
                  <a:moveTo>
                    <a:pt x="0" y="0"/>
                  </a:moveTo>
                  <a:lnTo>
                    <a:pt x="380956" y="0"/>
                  </a:lnTo>
                  <a:lnTo>
                    <a:pt x="380956" y="544223"/>
                  </a:lnTo>
                  <a:lnTo>
                    <a:pt x="0" y="544223"/>
                  </a:lnTo>
                  <a:lnTo>
                    <a:pt x="0" y="0"/>
                  </a:lnTo>
                  <a:close/>
                </a:path>
              </a:pathLst>
            </a:custGeom>
            <a:blipFill>
              <a:blip r:embed="rId4"/>
              <a:stretch>
                <a:fillRect/>
              </a:stretch>
            </a:blipFill>
          </p:spPr>
        </p:sp>
        <p:sp>
          <p:nvSpPr>
            <p:cNvPr id="6" name="Freeform 6"/>
            <p:cNvSpPr/>
            <p:nvPr/>
          </p:nvSpPr>
          <p:spPr>
            <a:xfrm>
              <a:off x="3428187" y="2770539"/>
              <a:ext cx="470581" cy="470581"/>
            </a:xfrm>
            <a:custGeom>
              <a:avLst/>
              <a:gdLst/>
              <a:ahLst/>
              <a:cxnLst/>
              <a:rect l="l" t="t" r="r" b="b"/>
              <a:pathLst>
                <a:path w="470581" h="470581">
                  <a:moveTo>
                    <a:pt x="0" y="0"/>
                  </a:moveTo>
                  <a:lnTo>
                    <a:pt x="470581" y="0"/>
                  </a:lnTo>
                  <a:lnTo>
                    <a:pt x="470581" y="470581"/>
                  </a:lnTo>
                  <a:lnTo>
                    <a:pt x="0" y="47058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3952255" y="2759383"/>
              <a:ext cx="481737" cy="481737"/>
            </a:xfrm>
            <a:custGeom>
              <a:avLst/>
              <a:gdLst/>
              <a:ahLst/>
              <a:cxnLst/>
              <a:rect l="l" t="t" r="r" b="b"/>
              <a:pathLst>
                <a:path w="481737" h="481737">
                  <a:moveTo>
                    <a:pt x="0" y="0"/>
                  </a:moveTo>
                  <a:lnTo>
                    <a:pt x="481737" y="0"/>
                  </a:lnTo>
                  <a:lnTo>
                    <a:pt x="481737" y="481737"/>
                  </a:lnTo>
                  <a:lnTo>
                    <a:pt x="0" y="48173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2905584" y="2772005"/>
              <a:ext cx="469116" cy="469116"/>
            </a:xfrm>
            <a:custGeom>
              <a:avLst/>
              <a:gdLst/>
              <a:ahLst/>
              <a:cxnLst/>
              <a:rect l="l" t="t" r="r" b="b"/>
              <a:pathLst>
                <a:path w="469116" h="469116">
                  <a:moveTo>
                    <a:pt x="0" y="0"/>
                  </a:moveTo>
                  <a:lnTo>
                    <a:pt x="469116" y="0"/>
                  </a:lnTo>
                  <a:lnTo>
                    <a:pt x="469116" y="469115"/>
                  </a:lnTo>
                  <a:lnTo>
                    <a:pt x="0" y="46911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1883563" y="2773942"/>
              <a:ext cx="468643" cy="468643"/>
            </a:xfrm>
            <a:custGeom>
              <a:avLst/>
              <a:gdLst/>
              <a:ahLst/>
              <a:cxnLst/>
              <a:rect l="l" t="t" r="r" b="b"/>
              <a:pathLst>
                <a:path w="468643" h="468643">
                  <a:moveTo>
                    <a:pt x="0" y="0"/>
                  </a:moveTo>
                  <a:lnTo>
                    <a:pt x="468643" y="0"/>
                  </a:lnTo>
                  <a:lnTo>
                    <a:pt x="468643" y="468644"/>
                  </a:lnTo>
                  <a:lnTo>
                    <a:pt x="0" y="468644"/>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2404519" y="2782195"/>
              <a:ext cx="460390" cy="460390"/>
            </a:xfrm>
            <a:custGeom>
              <a:avLst/>
              <a:gdLst/>
              <a:ahLst/>
              <a:cxnLst/>
              <a:rect l="l" t="t" r="r" b="b"/>
              <a:pathLst>
                <a:path w="460390" h="460390">
                  <a:moveTo>
                    <a:pt x="0" y="0"/>
                  </a:moveTo>
                  <a:lnTo>
                    <a:pt x="460390" y="0"/>
                  </a:lnTo>
                  <a:lnTo>
                    <a:pt x="460390" y="460391"/>
                  </a:lnTo>
                  <a:lnTo>
                    <a:pt x="0" y="46039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1" name="TextBox 11"/>
            <p:cNvSpPr txBox="1"/>
            <p:nvPr/>
          </p:nvSpPr>
          <p:spPr>
            <a:xfrm>
              <a:off x="0" y="-85725"/>
              <a:ext cx="6317555" cy="493811"/>
            </a:xfrm>
            <a:prstGeom prst="rect">
              <a:avLst/>
            </a:prstGeom>
          </p:spPr>
          <p:txBody>
            <a:bodyPr lIns="0" tIns="0" rIns="0" bIns="0" rtlCol="0" anchor="t">
              <a:spAutoFit/>
            </a:bodyPr>
            <a:lstStyle/>
            <a:p>
              <a:pPr algn="ctr">
                <a:lnSpc>
                  <a:spcPts val="3166"/>
                </a:lnSpc>
              </a:pPr>
              <a:r>
                <a:rPr lang="en-US" sz="2000" dirty="0" err="1">
                  <a:solidFill>
                    <a:srgbClr val="293A72"/>
                  </a:solidFill>
                  <a:latin typeface="Avenir Ultra-Bold"/>
                </a:rPr>
                <a:t>Kontakt</a:t>
              </a:r>
              <a:r>
                <a:rPr lang="en-US" sz="2000" dirty="0">
                  <a:solidFill>
                    <a:srgbClr val="293A72"/>
                  </a:solidFill>
                  <a:latin typeface="Avenir Ultra-Bold"/>
                </a:rPr>
                <a:t> </a:t>
              </a:r>
              <a:r>
                <a:rPr lang="en-US" sz="2000" dirty="0" err="1">
                  <a:solidFill>
                    <a:srgbClr val="293A72"/>
                  </a:solidFill>
                  <a:latin typeface="Avenir Ultra-Bold"/>
                </a:rPr>
                <a:t>informacije</a:t>
              </a:r>
              <a:endParaRPr lang="en-US" sz="2000" dirty="0">
                <a:solidFill>
                  <a:srgbClr val="293A72"/>
                </a:solidFill>
                <a:latin typeface="Avenir Ultra-Bold"/>
              </a:endParaRPr>
            </a:p>
          </p:txBody>
        </p:sp>
        <p:sp>
          <p:nvSpPr>
            <p:cNvPr id="12" name="TextBox 12"/>
            <p:cNvSpPr txBox="1"/>
            <p:nvPr/>
          </p:nvSpPr>
          <p:spPr>
            <a:xfrm>
              <a:off x="2582950" y="741266"/>
              <a:ext cx="2010935" cy="292358"/>
            </a:xfrm>
            <a:prstGeom prst="rect">
              <a:avLst/>
            </a:prstGeom>
          </p:spPr>
          <p:txBody>
            <a:bodyPr lIns="0" tIns="0" rIns="0" bIns="0" rtlCol="0" anchor="t">
              <a:spAutoFit/>
            </a:bodyPr>
            <a:lstStyle/>
            <a:p>
              <a:pPr algn="l">
                <a:lnSpc>
                  <a:spcPts val="1754"/>
                </a:lnSpc>
              </a:pPr>
              <a:r>
                <a:rPr lang="en-US" sz="1253">
                  <a:solidFill>
                    <a:srgbClr val="003F7F"/>
                  </a:solidFill>
                  <a:latin typeface="Avenir"/>
                </a:rPr>
                <a:t>033/ 552-040</a:t>
              </a:r>
            </a:p>
          </p:txBody>
        </p:sp>
        <p:sp>
          <p:nvSpPr>
            <p:cNvPr id="13" name="TextBox 13"/>
            <p:cNvSpPr txBox="1"/>
            <p:nvPr/>
          </p:nvSpPr>
          <p:spPr>
            <a:xfrm>
              <a:off x="2582949" y="1359880"/>
              <a:ext cx="2170827" cy="253147"/>
            </a:xfrm>
            <a:prstGeom prst="rect">
              <a:avLst/>
            </a:prstGeom>
          </p:spPr>
          <p:txBody>
            <a:bodyPr lIns="0" tIns="0" rIns="0" bIns="0" rtlCol="0" anchor="t">
              <a:spAutoFit/>
            </a:bodyPr>
            <a:lstStyle/>
            <a:p>
              <a:pPr>
                <a:lnSpc>
                  <a:spcPts val="1611"/>
                </a:lnSpc>
              </a:pPr>
              <a:r>
                <a:rPr lang="bs-Latn-BA" sz="1150" dirty="0" smtClean="0">
                  <a:solidFill>
                    <a:srgbClr val="003F7F"/>
                  </a:solidFill>
                  <a:latin typeface="Avenir"/>
                </a:rPr>
                <a:t>info</a:t>
              </a:r>
              <a:r>
                <a:rPr lang="en-US" sz="1150" dirty="0" smtClean="0">
                  <a:solidFill>
                    <a:srgbClr val="003F7F"/>
                  </a:solidFill>
                  <a:latin typeface="Avenir"/>
                </a:rPr>
                <a:t>@adsfbih.gov.ba</a:t>
              </a:r>
              <a:endParaRPr lang="en-US" sz="1150" dirty="0">
                <a:solidFill>
                  <a:srgbClr val="003F7F"/>
                </a:solidFill>
                <a:latin typeface="Avenir"/>
              </a:endParaRPr>
            </a:p>
          </p:txBody>
        </p:sp>
        <p:sp>
          <p:nvSpPr>
            <p:cNvPr id="14" name="TextBox 14"/>
            <p:cNvSpPr txBox="1"/>
            <p:nvPr/>
          </p:nvSpPr>
          <p:spPr>
            <a:xfrm>
              <a:off x="2582950" y="1932891"/>
              <a:ext cx="3233512" cy="498170"/>
            </a:xfrm>
            <a:prstGeom prst="rect">
              <a:avLst/>
            </a:prstGeom>
          </p:spPr>
          <p:txBody>
            <a:bodyPr lIns="0" tIns="0" rIns="0" bIns="0" rtlCol="0" anchor="t">
              <a:spAutoFit/>
            </a:bodyPr>
            <a:lstStyle/>
            <a:p>
              <a:pPr algn="just">
                <a:lnSpc>
                  <a:spcPts val="1546"/>
                </a:lnSpc>
              </a:pPr>
              <a:r>
                <a:rPr lang="en-US" sz="1104" dirty="0" err="1">
                  <a:solidFill>
                    <a:srgbClr val="003F7F"/>
                  </a:solidFill>
                  <a:latin typeface="Muli"/>
                </a:rPr>
                <a:t>Alipašina</a:t>
              </a:r>
              <a:r>
                <a:rPr lang="en-US" sz="1104" dirty="0">
                  <a:solidFill>
                    <a:srgbClr val="003F7F"/>
                  </a:solidFill>
                  <a:latin typeface="Muli"/>
                </a:rPr>
                <a:t> 6, </a:t>
              </a:r>
            </a:p>
            <a:p>
              <a:pPr algn="just">
                <a:lnSpc>
                  <a:spcPts val="1546"/>
                </a:lnSpc>
              </a:pPr>
              <a:r>
                <a:rPr lang="en-US" sz="1104" dirty="0">
                  <a:solidFill>
                    <a:srgbClr val="003F7F"/>
                  </a:solidFill>
                  <a:latin typeface="Avenir"/>
                </a:rPr>
                <a:t>71000 Sarajevo Bosna i Hercegovina</a:t>
              </a:r>
            </a:p>
          </p:txBody>
        </p:sp>
      </p:grpSp>
      <p:sp>
        <p:nvSpPr>
          <p:cNvPr id="16" name="Freeform 16">
            <a:hlinkClick r:id="rId15" tooltip="https://hrm.adsfbih.gov.ba"/>
          </p:cNvPr>
          <p:cNvSpPr/>
          <p:nvPr/>
        </p:nvSpPr>
        <p:spPr>
          <a:xfrm>
            <a:off x="1009091" y="5369226"/>
            <a:ext cx="1100737" cy="1100737"/>
          </a:xfrm>
          <a:custGeom>
            <a:avLst/>
            <a:gdLst/>
            <a:ahLst/>
            <a:cxnLst/>
            <a:rect l="l" t="t" r="r" b="b"/>
            <a:pathLst>
              <a:path w="1100737" h="1100737">
                <a:moveTo>
                  <a:pt x="0" y="0"/>
                </a:moveTo>
                <a:lnTo>
                  <a:pt x="1100738" y="0"/>
                </a:lnTo>
                <a:lnTo>
                  <a:pt x="1100738" y="1100737"/>
                </a:lnTo>
                <a:lnTo>
                  <a:pt x="0" y="1100737"/>
                </a:lnTo>
                <a:lnTo>
                  <a:pt x="0" y="0"/>
                </a:lnTo>
                <a:close/>
              </a:path>
            </a:pathLst>
          </a:custGeom>
          <a:blipFill>
            <a:blip r:embed="rId16"/>
            <a:stretch>
              <a:fillRect/>
            </a:stretch>
          </a:blipFill>
        </p:spPr>
      </p:sp>
      <p:sp>
        <p:nvSpPr>
          <p:cNvPr id="17" name="TextBox 17"/>
          <p:cNvSpPr txBox="1"/>
          <p:nvPr/>
        </p:nvSpPr>
        <p:spPr>
          <a:xfrm>
            <a:off x="643397" y="4965151"/>
            <a:ext cx="1832126" cy="351114"/>
          </a:xfrm>
          <a:prstGeom prst="rect">
            <a:avLst/>
          </a:prstGeom>
        </p:spPr>
        <p:txBody>
          <a:bodyPr lIns="0" tIns="0" rIns="0" bIns="0" rtlCol="0" anchor="t">
            <a:spAutoFit/>
          </a:bodyPr>
          <a:lstStyle/>
          <a:p>
            <a:pPr algn="ctr">
              <a:lnSpc>
                <a:spcPts val="1403"/>
              </a:lnSpc>
            </a:pPr>
            <a:r>
              <a:rPr lang="en-US" sz="1002" dirty="0" err="1">
                <a:solidFill>
                  <a:srgbClr val="000000"/>
                </a:solidFill>
                <a:latin typeface="Montserrat Classic"/>
              </a:rPr>
              <a:t>Posjetite</a:t>
            </a:r>
            <a:r>
              <a:rPr lang="en-US" sz="1002" dirty="0">
                <a:solidFill>
                  <a:srgbClr val="000000"/>
                </a:solidFill>
                <a:latin typeface="Montserrat Classic"/>
              </a:rPr>
              <a:t> </a:t>
            </a:r>
            <a:r>
              <a:rPr lang="en-US" sz="1002" dirty="0" err="1">
                <a:solidFill>
                  <a:srgbClr val="000000"/>
                </a:solidFill>
                <a:latin typeface="Montserrat Classic"/>
              </a:rPr>
              <a:t>novu</a:t>
            </a:r>
            <a:r>
              <a:rPr lang="en-US" sz="1002" dirty="0">
                <a:solidFill>
                  <a:srgbClr val="000000"/>
                </a:solidFill>
                <a:latin typeface="Montserrat Classic"/>
              </a:rPr>
              <a:t>  TMS </a:t>
            </a:r>
            <a:r>
              <a:rPr lang="en-US" sz="1002" dirty="0" err="1">
                <a:solidFill>
                  <a:srgbClr val="000000"/>
                </a:solidFill>
                <a:latin typeface="Montserrat Classic"/>
              </a:rPr>
              <a:t>stranicu</a:t>
            </a:r>
            <a:r>
              <a:rPr lang="en-US" sz="1002" dirty="0">
                <a:solidFill>
                  <a:srgbClr val="000000"/>
                </a:solidFill>
                <a:latin typeface="Montserrat Classic"/>
              </a:rPr>
              <a:t>:</a:t>
            </a:r>
          </a:p>
          <a:p>
            <a:pPr algn="ctr">
              <a:lnSpc>
                <a:spcPts val="1403"/>
              </a:lnSpc>
            </a:pPr>
            <a:r>
              <a:rPr lang="en-US" sz="1002" dirty="0" err="1">
                <a:solidFill>
                  <a:srgbClr val="000000"/>
                </a:solidFill>
                <a:latin typeface="Montserrat Classic Bold"/>
              </a:rPr>
              <a:t>skeniraj</a:t>
            </a:r>
            <a:r>
              <a:rPr lang="en-US" sz="1002" dirty="0">
                <a:solidFill>
                  <a:srgbClr val="000000"/>
                </a:solidFill>
                <a:latin typeface="Montserrat Classic Bold"/>
              </a:rPr>
              <a:t> QR CODE</a:t>
            </a:r>
          </a:p>
        </p:txBody>
      </p:sp>
      <p:sp>
        <p:nvSpPr>
          <p:cNvPr id="20" name="Freeform 14"/>
          <p:cNvSpPr/>
          <p:nvPr/>
        </p:nvSpPr>
        <p:spPr>
          <a:xfrm>
            <a:off x="8161725" y="5710348"/>
            <a:ext cx="1012062" cy="759617"/>
          </a:xfrm>
          <a:custGeom>
            <a:avLst/>
            <a:gdLst/>
            <a:ahLst/>
            <a:cxnLst/>
            <a:rect l="l" t="t" r="r" b="b"/>
            <a:pathLst>
              <a:path w="1349416" h="1012823">
                <a:moveTo>
                  <a:pt x="0" y="0"/>
                </a:moveTo>
                <a:lnTo>
                  <a:pt x="1349416" y="0"/>
                </a:lnTo>
                <a:lnTo>
                  <a:pt x="1349416" y="1012823"/>
                </a:lnTo>
                <a:lnTo>
                  <a:pt x="0" y="1012823"/>
                </a:lnTo>
                <a:lnTo>
                  <a:pt x="0" y="0"/>
                </a:lnTo>
                <a:close/>
              </a:path>
            </a:pathLst>
          </a:custGeom>
          <a:blipFill>
            <a:blip r:embed="rId17"/>
            <a:stretch>
              <a:fillRect/>
            </a:stretch>
          </a:blipFill>
        </p:spPr>
      </p:sp>
      <p:pic>
        <p:nvPicPr>
          <p:cNvPr id="7170" name="Picture 7" descr="LOGO_ADSBIH_TRI-JEZIKA_veliki"/>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36845" y="762000"/>
            <a:ext cx="54006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169429" y="2490238"/>
            <a:ext cx="3707553" cy="523220"/>
          </a:xfrm>
          <a:prstGeom prst="rect">
            <a:avLst/>
          </a:prstGeom>
        </p:spPr>
        <p:txBody>
          <a:bodyPr wrap="none">
            <a:spAutoFit/>
          </a:bodyPr>
          <a:lstStyle/>
          <a:p>
            <a:r>
              <a:rPr lang="bs-Latn-BA" sz="2800" b="1" dirty="0"/>
              <a:t>Thank you for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C74"/>
        </a:solidFill>
        <a:effectLst/>
      </p:bgPr>
    </p:bg>
    <p:spTree>
      <p:nvGrpSpPr>
        <p:cNvPr id="1" name=""/>
        <p:cNvGrpSpPr/>
        <p:nvPr/>
      </p:nvGrpSpPr>
      <p:grpSpPr>
        <a:xfrm>
          <a:off x="0" y="0"/>
          <a:ext cx="0" cy="0"/>
          <a:chOff x="0" y="0"/>
          <a:chExt cx="0" cy="0"/>
        </a:xfrm>
      </p:grpSpPr>
      <p:sp>
        <p:nvSpPr>
          <p:cNvPr id="2" name="TextBox 2"/>
          <p:cNvSpPr txBox="1"/>
          <p:nvPr/>
        </p:nvSpPr>
        <p:spPr>
          <a:xfrm>
            <a:off x="2116521" y="939792"/>
            <a:ext cx="5139558" cy="485069"/>
          </a:xfrm>
          <a:prstGeom prst="rect">
            <a:avLst/>
          </a:prstGeom>
        </p:spPr>
        <p:txBody>
          <a:bodyPr lIns="0" tIns="0" rIns="0" bIns="0" rtlCol="0" anchor="t">
            <a:spAutoFit/>
          </a:bodyPr>
          <a:lstStyle/>
          <a:p>
            <a:pPr algn="ctr">
              <a:lnSpc>
                <a:spcPts val="4060"/>
              </a:lnSpc>
            </a:pPr>
            <a:r>
              <a:rPr lang="bs-Latn-BA" sz="2900" dirty="0" smtClean="0">
                <a:solidFill>
                  <a:srgbClr val="FFFFFF"/>
                </a:solidFill>
                <a:latin typeface="Avenir Bold"/>
              </a:rPr>
              <a:t>T</a:t>
            </a:r>
            <a:r>
              <a:rPr lang="en-US" sz="2900" dirty="0" smtClean="0">
                <a:solidFill>
                  <a:srgbClr val="FFFFFF"/>
                </a:solidFill>
                <a:latin typeface="Avenir Bold"/>
              </a:rPr>
              <a:t>he </a:t>
            </a:r>
            <a:r>
              <a:rPr lang="en-US" sz="2900" dirty="0">
                <a:solidFill>
                  <a:srgbClr val="FFFFFF"/>
                </a:solidFill>
                <a:latin typeface="Avenir Bold"/>
              </a:rPr>
              <a:t>priorities </a:t>
            </a:r>
          </a:p>
        </p:txBody>
      </p:sp>
      <p:grpSp>
        <p:nvGrpSpPr>
          <p:cNvPr id="3" name="Group 3"/>
          <p:cNvGrpSpPr/>
          <p:nvPr/>
        </p:nvGrpSpPr>
        <p:grpSpPr>
          <a:xfrm>
            <a:off x="2" y="1654599"/>
            <a:ext cx="9372597" cy="1717495"/>
            <a:chOff x="423757" y="-643244"/>
            <a:chExt cx="11938902" cy="2765737"/>
          </a:xfrm>
        </p:grpSpPr>
        <p:grpSp>
          <p:nvGrpSpPr>
            <p:cNvPr id="4" name="Group 4"/>
            <p:cNvGrpSpPr/>
            <p:nvPr/>
          </p:nvGrpSpPr>
          <p:grpSpPr>
            <a:xfrm>
              <a:off x="3432746" y="91409"/>
              <a:ext cx="8929913" cy="2031084"/>
              <a:chOff x="1057133" y="-219372"/>
              <a:chExt cx="5607101" cy="1275319"/>
            </a:xfrm>
          </p:grpSpPr>
          <p:sp>
            <p:nvSpPr>
              <p:cNvPr id="5" name="Freeform 5"/>
              <p:cNvSpPr/>
              <p:nvPr/>
            </p:nvSpPr>
            <p:spPr>
              <a:xfrm>
                <a:off x="1057133" y="-219372"/>
                <a:ext cx="5607101" cy="1275319"/>
              </a:xfrm>
              <a:custGeom>
                <a:avLst/>
                <a:gdLst/>
                <a:ahLst/>
                <a:cxnLst/>
                <a:rect l="l" t="t" r="r" b="b"/>
                <a:pathLst>
                  <a:path w="5418185" h="751874">
                    <a:moveTo>
                      <a:pt x="5293725" y="751874"/>
                    </a:moveTo>
                    <a:lnTo>
                      <a:pt x="124460" y="751874"/>
                    </a:lnTo>
                    <a:cubicBezTo>
                      <a:pt x="55880" y="751874"/>
                      <a:pt x="0" y="695994"/>
                      <a:pt x="0" y="627414"/>
                    </a:cubicBezTo>
                    <a:lnTo>
                      <a:pt x="0" y="124460"/>
                    </a:lnTo>
                    <a:cubicBezTo>
                      <a:pt x="0" y="55880"/>
                      <a:pt x="55880" y="0"/>
                      <a:pt x="124460" y="0"/>
                    </a:cubicBezTo>
                    <a:lnTo>
                      <a:pt x="5293725" y="0"/>
                    </a:lnTo>
                    <a:cubicBezTo>
                      <a:pt x="5362305" y="0"/>
                      <a:pt x="5418185" y="55880"/>
                      <a:pt x="5418185" y="124460"/>
                    </a:cubicBezTo>
                    <a:lnTo>
                      <a:pt x="5418185" y="627414"/>
                    </a:lnTo>
                    <a:cubicBezTo>
                      <a:pt x="5418185" y="695994"/>
                      <a:pt x="5362305" y="751874"/>
                      <a:pt x="5293725" y="751874"/>
                    </a:cubicBezTo>
                    <a:close/>
                  </a:path>
                </a:pathLst>
              </a:custGeom>
              <a:solidFill>
                <a:srgbClr val="ECF1F4"/>
              </a:solidFill>
            </p:spPr>
          </p:sp>
        </p:grpSp>
        <p:sp>
          <p:nvSpPr>
            <p:cNvPr id="6" name="TextBox 6"/>
            <p:cNvSpPr txBox="1"/>
            <p:nvPr/>
          </p:nvSpPr>
          <p:spPr>
            <a:xfrm>
              <a:off x="3625227" y="101071"/>
              <a:ext cx="8563891" cy="1982489"/>
            </a:xfrm>
            <a:prstGeom prst="rect">
              <a:avLst/>
            </a:prstGeom>
          </p:spPr>
          <p:txBody>
            <a:bodyPr wrap="square" lIns="0" tIns="0" rIns="0" bIns="0" rtlCol="0" anchor="t">
              <a:spAutoFit/>
            </a:bodyPr>
            <a:lstStyle/>
            <a:p>
              <a:pPr lvl="0" algn="just"/>
              <a:r>
                <a:rPr lang="bs-Latn-BA" sz="2000" b="1" dirty="0"/>
                <a:t>T</a:t>
              </a:r>
              <a:r>
                <a:rPr lang="bs-Latn-BA" sz="2000" b="1" dirty="0" smtClean="0"/>
                <a:t>he </a:t>
              </a:r>
              <a:r>
                <a:rPr lang="bs-Latn-BA" sz="2000" b="1" dirty="0"/>
                <a:t>civil service will be seen as a desirable employer that applies transparent recruitment procedures, better identifies the necessary staff with appropriate competencies, with a special focus on the selection of managerial civil servants</a:t>
              </a:r>
              <a:r>
                <a:rPr lang="bs-Latn-BA" dirty="0"/>
                <a:t>.</a:t>
              </a:r>
            </a:p>
          </p:txBody>
        </p:sp>
        <p:grpSp>
          <p:nvGrpSpPr>
            <p:cNvPr id="7" name="Group 7"/>
            <p:cNvGrpSpPr/>
            <p:nvPr/>
          </p:nvGrpSpPr>
          <p:grpSpPr>
            <a:xfrm>
              <a:off x="423757" y="-643244"/>
              <a:ext cx="7571015" cy="728814"/>
              <a:chOff x="519080" y="-787941"/>
              <a:chExt cx="9274106" cy="892759"/>
            </a:xfrm>
          </p:grpSpPr>
          <p:sp>
            <p:nvSpPr>
              <p:cNvPr id="8" name="Freeform 8"/>
              <p:cNvSpPr/>
              <p:nvPr/>
            </p:nvSpPr>
            <p:spPr>
              <a:xfrm>
                <a:off x="519080" y="-787941"/>
                <a:ext cx="9274106" cy="892759"/>
              </a:xfrm>
              <a:custGeom>
                <a:avLst/>
                <a:gdLst/>
                <a:ahLst/>
                <a:cxnLst/>
                <a:rect l="l" t="t" r="r" b="b"/>
                <a:pathLst>
                  <a:path w="12834161" h="762518">
                    <a:moveTo>
                      <a:pt x="12709700" y="762518"/>
                    </a:moveTo>
                    <a:lnTo>
                      <a:pt x="124460" y="762518"/>
                    </a:lnTo>
                    <a:cubicBezTo>
                      <a:pt x="55880" y="762518"/>
                      <a:pt x="0" y="706638"/>
                      <a:pt x="0" y="638058"/>
                    </a:cubicBezTo>
                    <a:lnTo>
                      <a:pt x="0" y="124460"/>
                    </a:lnTo>
                    <a:cubicBezTo>
                      <a:pt x="0" y="55880"/>
                      <a:pt x="55880" y="0"/>
                      <a:pt x="124460" y="0"/>
                    </a:cubicBezTo>
                    <a:lnTo>
                      <a:pt x="12709700" y="0"/>
                    </a:lnTo>
                    <a:cubicBezTo>
                      <a:pt x="12778280" y="0"/>
                      <a:pt x="12834161" y="55880"/>
                      <a:pt x="12834161" y="124460"/>
                    </a:cubicBezTo>
                    <a:lnTo>
                      <a:pt x="12834161" y="638058"/>
                    </a:lnTo>
                    <a:cubicBezTo>
                      <a:pt x="12834161" y="706638"/>
                      <a:pt x="12778280" y="762518"/>
                      <a:pt x="12709700" y="762518"/>
                    </a:cubicBezTo>
                    <a:close/>
                  </a:path>
                </a:pathLst>
              </a:custGeom>
              <a:solidFill>
                <a:srgbClr val="FFCB03"/>
              </a:solidFill>
            </p:spPr>
          </p:sp>
        </p:grpSp>
        <p:sp>
          <p:nvSpPr>
            <p:cNvPr id="9" name="Freeform 9"/>
            <p:cNvSpPr/>
            <p:nvPr/>
          </p:nvSpPr>
          <p:spPr>
            <a:xfrm>
              <a:off x="943442" y="-604511"/>
              <a:ext cx="560703" cy="640521"/>
            </a:xfrm>
            <a:custGeom>
              <a:avLst/>
              <a:gdLst/>
              <a:ahLst/>
              <a:cxnLst/>
              <a:rect l="l" t="t" r="r" b="b"/>
              <a:pathLst>
                <a:path w="560703" h="517249">
                  <a:moveTo>
                    <a:pt x="0" y="0"/>
                  </a:moveTo>
                  <a:lnTo>
                    <a:pt x="560703" y="0"/>
                  </a:lnTo>
                  <a:lnTo>
                    <a:pt x="560703" y="517249"/>
                  </a:lnTo>
                  <a:lnTo>
                    <a:pt x="0" y="517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TextBox 10"/>
            <p:cNvSpPr txBox="1"/>
            <p:nvPr/>
          </p:nvSpPr>
          <p:spPr>
            <a:xfrm>
              <a:off x="1813786" y="-635741"/>
              <a:ext cx="6020964" cy="702984"/>
            </a:xfrm>
            <a:prstGeom prst="rect">
              <a:avLst/>
            </a:prstGeom>
          </p:spPr>
          <p:txBody>
            <a:bodyPr wrap="square" lIns="0" tIns="0" rIns="0" bIns="0" rtlCol="0" anchor="t">
              <a:spAutoFit/>
            </a:bodyPr>
            <a:lstStyle/>
            <a:p>
              <a:pPr>
                <a:lnSpc>
                  <a:spcPts val="3345"/>
                </a:lnSpc>
              </a:pPr>
              <a:r>
                <a:rPr lang="bs-Latn-BA" sz="2400" b="1" dirty="0"/>
                <a:t>Improved process of filling jobs </a:t>
              </a:r>
              <a:endParaRPr lang="en-US" sz="2800" dirty="0">
                <a:solidFill>
                  <a:srgbClr val="000000"/>
                </a:solidFill>
                <a:latin typeface="Montserrat Semi-Bold"/>
              </a:endParaRPr>
            </a:p>
          </p:txBody>
        </p:sp>
      </p:grpSp>
      <p:grpSp>
        <p:nvGrpSpPr>
          <p:cNvPr id="11" name="Group 11"/>
          <p:cNvGrpSpPr/>
          <p:nvPr/>
        </p:nvGrpSpPr>
        <p:grpSpPr>
          <a:xfrm>
            <a:off x="0" y="3544862"/>
            <a:ext cx="9387448" cy="1482359"/>
            <a:chOff x="-6371" y="26889"/>
            <a:chExt cx="12516595" cy="1976480"/>
          </a:xfrm>
        </p:grpSpPr>
        <p:grpSp>
          <p:nvGrpSpPr>
            <p:cNvPr id="12" name="Group 12"/>
            <p:cNvGrpSpPr/>
            <p:nvPr/>
          </p:nvGrpSpPr>
          <p:grpSpPr>
            <a:xfrm>
              <a:off x="2094692" y="697075"/>
              <a:ext cx="10415532" cy="1306294"/>
              <a:chOff x="154737" y="152952"/>
              <a:chExt cx="6539922" cy="820223"/>
            </a:xfrm>
          </p:grpSpPr>
          <p:sp>
            <p:nvSpPr>
              <p:cNvPr id="13" name="Freeform 13"/>
              <p:cNvSpPr/>
              <p:nvPr/>
            </p:nvSpPr>
            <p:spPr>
              <a:xfrm>
                <a:off x="154737" y="152952"/>
                <a:ext cx="6539922" cy="820223"/>
              </a:xfrm>
              <a:custGeom>
                <a:avLst/>
                <a:gdLst/>
                <a:ahLst/>
                <a:cxnLst/>
                <a:rect l="l" t="t" r="r" b="b"/>
                <a:pathLst>
                  <a:path w="5418185" h="751874">
                    <a:moveTo>
                      <a:pt x="5293725" y="751874"/>
                    </a:moveTo>
                    <a:lnTo>
                      <a:pt x="124460" y="751874"/>
                    </a:lnTo>
                    <a:cubicBezTo>
                      <a:pt x="55880" y="751874"/>
                      <a:pt x="0" y="695994"/>
                      <a:pt x="0" y="627414"/>
                    </a:cubicBezTo>
                    <a:lnTo>
                      <a:pt x="0" y="124460"/>
                    </a:lnTo>
                    <a:cubicBezTo>
                      <a:pt x="0" y="55880"/>
                      <a:pt x="55880" y="0"/>
                      <a:pt x="124460" y="0"/>
                    </a:cubicBezTo>
                    <a:lnTo>
                      <a:pt x="5293725" y="0"/>
                    </a:lnTo>
                    <a:cubicBezTo>
                      <a:pt x="5362305" y="0"/>
                      <a:pt x="5418185" y="55880"/>
                      <a:pt x="5418185" y="124460"/>
                    </a:cubicBezTo>
                    <a:lnTo>
                      <a:pt x="5418185" y="627414"/>
                    </a:lnTo>
                    <a:cubicBezTo>
                      <a:pt x="5418185" y="695994"/>
                      <a:pt x="5362305" y="751874"/>
                      <a:pt x="5293725" y="751874"/>
                    </a:cubicBezTo>
                    <a:close/>
                  </a:path>
                </a:pathLst>
              </a:custGeom>
              <a:solidFill>
                <a:srgbClr val="ECF1F4"/>
              </a:solidFill>
            </p:spPr>
          </p:sp>
        </p:grpSp>
        <p:grpSp>
          <p:nvGrpSpPr>
            <p:cNvPr id="14" name="Group 14"/>
            <p:cNvGrpSpPr/>
            <p:nvPr/>
          </p:nvGrpSpPr>
          <p:grpSpPr>
            <a:xfrm>
              <a:off x="-6371" y="61135"/>
              <a:ext cx="9956799" cy="622490"/>
              <a:chOff x="-7805" y="74887"/>
              <a:chExt cx="12196570" cy="762518"/>
            </a:xfrm>
          </p:grpSpPr>
          <p:sp>
            <p:nvSpPr>
              <p:cNvPr id="15" name="Freeform 15"/>
              <p:cNvSpPr/>
              <p:nvPr/>
            </p:nvSpPr>
            <p:spPr>
              <a:xfrm>
                <a:off x="-7805" y="74887"/>
                <a:ext cx="12196570" cy="762518"/>
              </a:xfrm>
              <a:custGeom>
                <a:avLst/>
                <a:gdLst/>
                <a:ahLst/>
                <a:cxnLst/>
                <a:rect l="l" t="t" r="r" b="b"/>
                <a:pathLst>
                  <a:path w="12834161" h="762518">
                    <a:moveTo>
                      <a:pt x="12709700" y="762518"/>
                    </a:moveTo>
                    <a:lnTo>
                      <a:pt x="124460" y="762518"/>
                    </a:lnTo>
                    <a:cubicBezTo>
                      <a:pt x="55880" y="762518"/>
                      <a:pt x="0" y="706638"/>
                      <a:pt x="0" y="638058"/>
                    </a:cubicBezTo>
                    <a:lnTo>
                      <a:pt x="0" y="124460"/>
                    </a:lnTo>
                    <a:cubicBezTo>
                      <a:pt x="0" y="55880"/>
                      <a:pt x="55880" y="0"/>
                      <a:pt x="124460" y="0"/>
                    </a:cubicBezTo>
                    <a:lnTo>
                      <a:pt x="12709700" y="0"/>
                    </a:lnTo>
                    <a:cubicBezTo>
                      <a:pt x="12778280" y="0"/>
                      <a:pt x="12834161" y="55880"/>
                      <a:pt x="12834161" y="124460"/>
                    </a:cubicBezTo>
                    <a:lnTo>
                      <a:pt x="12834161" y="638058"/>
                    </a:lnTo>
                    <a:cubicBezTo>
                      <a:pt x="12834161" y="706638"/>
                      <a:pt x="12778280" y="762518"/>
                      <a:pt x="12709700" y="762518"/>
                    </a:cubicBezTo>
                    <a:close/>
                  </a:path>
                </a:pathLst>
              </a:custGeom>
              <a:solidFill>
                <a:schemeClr val="bg1">
                  <a:lumMod val="75000"/>
                </a:schemeClr>
              </a:solidFill>
            </p:spPr>
          </p:sp>
        </p:grpSp>
        <p:sp>
          <p:nvSpPr>
            <p:cNvPr id="16" name="TextBox 16"/>
            <p:cNvSpPr txBox="1"/>
            <p:nvPr/>
          </p:nvSpPr>
          <p:spPr>
            <a:xfrm>
              <a:off x="2479774" y="939854"/>
              <a:ext cx="9829005" cy="820737"/>
            </a:xfrm>
            <a:prstGeom prst="rect">
              <a:avLst/>
            </a:prstGeom>
          </p:spPr>
          <p:txBody>
            <a:bodyPr wrap="square" lIns="0" tIns="0" rIns="0" bIns="0" rtlCol="0" anchor="t">
              <a:spAutoFit/>
            </a:bodyPr>
            <a:lstStyle/>
            <a:p>
              <a:pPr lvl="0"/>
              <a:r>
                <a:rPr lang="bs-Latn-BA" sz="2000" b="1" dirty="0" smtClean="0"/>
                <a:t>H</a:t>
              </a:r>
              <a:r>
                <a:rPr lang="en-US" sz="2000" b="1" dirty="0" err="1" smtClean="0"/>
                <a:t>armonization</a:t>
              </a:r>
              <a:r>
                <a:rPr lang="en-US" sz="2000" b="1" dirty="0" smtClean="0"/>
                <a:t> </a:t>
              </a:r>
              <a:r>
                <a:rPr lang="en-US" sz="2000" b="1" dirty="0"/>
                <a:t>of legal solutions that more closely regulate the civil service system in the Federation of Bosnia and Herzegovina.</a:t>
              </a:r>
              <a:r>
                <a:rPr lang="bs-Latn-BA" dirty="0" smtClean="0"/>
                <a:t>.</a:t>
              </a:r>
              <a:endParaRPr lang="bs-Latn-BA" dirty="0"/>
            </a:p>
          </p:txBody>
        </p:sp>
        <p:sp>
          <p:nvSpPr>
            <p:cNvPr id="18" name="TextBox 18"/>
            <p:cNvSpPr txBox="1"/>
            <p:nvPr/>
          </p:nvSpPr>
          <p:spPr>
            <a:xfrm>
              <a:off x="1327830" y="26889"/>
              <a:ext cx="5708907" cy="564257"/>
            </a:xfrm>
            <a:prstGeom prst="rect">
              <a:avLst/>
            </a:prstGeom>
          </p:spPr>
          <p:txBody>
            <a:bodyPr wrap="square" lIns="0" tIns="0" rIns="0" bIns="0" rtlCol="0" anchor="t">
              <a:spAutoFit/>
            </a:bodyPr>
            <a:lstStyle/>
            <a:p>
              <a:pPr>
                <a:lnSpc>
                  <a:spcPts val="3345"/>
                </a:lnSpc>
              </a:pPr>
              <a:r>
                <a:rPr lang="bs-Latn-BA" sz="2400" b="1" dirty="0"/>
                <a:t>Coherent civil service system </a:t>
              </a:r>
              <a:endParaRPr lang="en-US" sz="2800" dirty="0">
                <a:solidFill>
                  <a:srgbClr val="000000"/>
                </a:solidFill>
                <a:latin typeface="Montserrat Semi-Bold"/>
              </a:endParaRPr>
            </a:p>
          </p:txBody>
        </p:sp>
      </p:grpSp>
      <p:grpSp>
        <p:nvGrpSpPr>
          <p:cNvPr id="19" name="Group 19"/>
          <p:cNvGrpSpPr/>
          <p:nvPr/>
        </p:nvGrpSpPr>
        <p:grpSpPr>
          <a:xfrm>
            <a:off x="0" y="5209305"/>
            <a:ext cx="9427223" cy="1822773"/>
            <a:chOff x="123339" y="52562"/>
            <a:chExt cx="12569631" cy="2430363"/>
          </a:xfrm>
        </p:grpSpPr>
        <p:grpSp>
          <p:nvGrpSpPr>
            <p:cNvPr id="20" name="Group 20"/>
            <p:cNvGrpSpPr/>
            <p:nvPr/>
          </p:nvGrpSpPr>
          <p:grpSpPr>
            <a:xfrm>
              <a:off x="1110572" y="703957"/>
              <a:ext cx="11582398" cy="1778968"/>
              <a:chOff x="-463192" y="157273"/>
              <a:chExt cx="7272598" cy="1117015"/>
            </a:xfrm>
          </p:grpSpPr>
          <p:sp>
            <p:nvSpPr>
              <p:cNvPr id="21" name="Freeform 21"/>
              <p:cNvSpPr/>
              <p:nvPr/>
            </p:nvSpPr>
            <p:spPr>
              <a:xfrm>
                <a:off x="-463192" y="157273"/>
                <a:ext cx="7272598" cy="1117015"/>
              </a:xfrm>
              <a:custGeom>
                <a:avLst/>
                <a:gdLst/>
                <a:ahLst/>
                <a:cxnLst/>
                <a:rect l="l" t="t" r="r" b="b"/>
                <a:pathLst>
                  <a:path w="5418185" h="751874">
                    <a:moveTo>
                      <a:pt x="5293725" y="751874"/>
                    </a:moveTo>
                    <a:lnTo>
                      <a:pt x="124460" y="751874"/>
                    </a:lnTo>
                    <a:cubicBezTo>
                      <a:pt x="55880" y="751874"/>
                      <a:pt x="0" y="695994"/>
                      <a:pt x="0" y="627414"/>
                    </a:cubicBezTo>
                    <a:lnTo>
                      <a:pt x="0" y="124460"/>
                    </a:lnTo>
                    <a:cubicBezTo>
                      <a:pt x="0" y="55880"/>
                      <a:pt x="55880" y="0"/>
                      <a:pt x="124460" y="0"/>
                    </a:cubicBezTo>
                    <a:lnTo>
                      <a:pt x="5293725" y="0"/>
                    </a:lnTo>
                    <a:cubicBezTo>
                      <a:pt x="5362305" y="0"/>
                      <a:pt x="5418185" y="55880"/>
                      <a:pt x="5418185" y="124460"/>
                    </a:cubicBezTo>
                    <a:lnTo>
                      <a:pt x="5418185" y="627414"/>
                    </a:lnTo>
                    <a:cubicBezTo>
                      <a:pt x="5418185" y="695994"/>
                      <a:pt x="5362305" y="751874"/>
                      <a:pt x="5293725" y="751874"/>
                    </a:cubicBezTo>
                    <a:close/>
                  </a:path>
                </a:pathLst>
              </a:custGeom>
              <a:solidFill>
                <a:srgbClr val="ECF1F4"/>
              </a:solidFill>
            </p:spPr>
          </p:sp>
        </p:grpSp>
        <p:grpSp>
          <p:nvGrpSpPr>
            <p:cNvPr id="22" name="Group 22"/>
            <p:cNvGrpSpPr/>
            <p:nvPr/>
          </p:nvGrpSpPr>
          <p:grpSpPr>
            <a:xfrm>
              <a:off x="123339" y="52562"/>
              <a:ext cx="12496800" cy="622490"/>
              <a:chOff x="151084" y="64386"/>
              <a:chExt cx="15307941" cy="762518"/>
            </a:xfrm>
          </p:grpSpPr>
          <p:sp>
            <p:nvSpPr>
              <p:cNvPr id="23" name="Freeform 23"/>
              <p:cNvSpPr/>
              <p:nvPr/>
            </p:nvSpPr>
            <p:spPr>
              <a:xfrm>
                <a:off x="151084" y="64386"/>
                <a:ext cx="15307941" cy="762518"/>
              </a:xfrm>
              <a:custGeom>
                <a:avLst/>
                <a:gdLst/>
                <a:ahLst/>
                <a:cxnLst/>
                <a:rect l="l" t="t" r="r" b="b"/>
                <a:pathLst>
                  <a:path w="12834161" h="762518">
                    <a:moveTo>
                      <a:pt x="12709700" y="762518"/>
                    </a:moveTo>
                    <a:lnTo>
                      <a:pt x="124460" y="762518"/>
                    </a:lnTo>
                    <a:cubicBezTo>
                      <a:pt x="55880" y="762518"/>
                      <a:pt x="0" y="706638"/>
                      <a:pt x="0" y="638058"/>
                    </a:cubicBezTo>
                    <a:lnTo>
                      <a:pt x="0" y="124460"/>
                    </a:lnTo>
                    <a:cubicBezTo>
                      <a:pt x="0" y="55880"/>
                      <a:pt x="55880" y="0"/>
                      <a:pt x="124460" y="0"/>
                    </a:cubicBezTo>
                    <a:lnTo>
                      <a:pt x="12709700" y="0"/>
                    </a:lnTo>
                    <a:cubicBezTo>
                      <a:pt x="12778280" y="0"/>
                      <a:pt x="12834161" y="55880"/>
                      <a:pt x="12834161" y="124460"/>
                    </a:cubicBezTo>
                    <a:lnTo>
                      <a:pt x="12834161" y="638058"/>
                    </a:lnTo>
                    <a:cubicBezTo>
                      <a:pt x="12834161" y="706638"/>
                      <a:pt x="12778280" y="762518"/>
                      <a:pt x="12709700" y="762518"/>
                    </a:cubicBezTo>
                    <a:close/>
                  </a:path>
                </a:pathLst>
              </a:custGeom>
              <a:solidFill>
                <a:srgbClr val="FFFFFF"/>
              </a:solidFill>
            </p:spPr>
          </p:sp>
        </p:grpSp>
        <p:sp>
          <p:nvSpPr>
            <p:cNvPr id="24" name="TextBox 24"/>
            <p:cNvSpPr txBox="1"/>
            <p:nvPr/>
          </p:nvSpPr>
          <p:spPr>
            <a:xfrm>
              <a:off x="1365052" y="917831"/>
              <a:ext cx="11073436" cy="1367895"/>
            </a:xfrm>
            <a:prstGeom prst="rect">
              <a:avLst/>
            </a:prstGeom>
          </p:spPr>
          <p:txBody>
            <a:bodyPr wrap="square" lIns="0" tIns="0" rIns="0" bIns="0" rtlCol="0" anchor="t">
              <a:spAutoFit/>
            </a:bodyPr>
            <a:lstStyle/>
            <a:p>
              <a:pPr algn="just">
                <a:lnSpc>
                  <a:spcPts val="2037"/>
                </a:lnSpc>
              </a:pPr>
              <a:r>
                <a:rPr lang="bs-Latn-BA" b="1" dirty="0" smtClean="0">
                  <a:solidFill>
                    <a:srgbClr val="000000"/>
                  </a:solidFill>
                  <a:latin typeface="Arial" panose="020B0604020202020204" pitchFamily="34" charset="0"/>
                  <a:cs typeface="Arial" panose="020B0604020202020204" pitchFamily="34" charset="0"/>
                </a:rPr>
                <a:t>D</a:t>
              </a:r>
              <a:r>
                <a:rPr lang="en-US" b="1" dirty="0" err="1" smtClean="0">
                  <a:solidFill>
                    <a:srgbClr val="000000"/>
                  </a:solidFill>
                  <a:latin typeface="Arial" panose="020B0604020202020204" pitchFamily="34" charset="0"/>
                  <a:cs typeface="Arial" panose="020B0604020202020204" pitchFamily="34" charset="0"/>
                </a:rPr>
                <a:t>evelopment</a:t>
              </a:r>
              <a:r>
                <a:rPr lang="en-US" b="1" dirty="0" smtClean="0">
                  <a:solidFill>
                    <a:srgbClr val="000000"/>
                  </a:solidFill>
                  <a:latin typeface="Arial" panose="020B0604020202020204" pitchFamily="34" charset="0"/>
                  <a:cs typeface="Arial" panose="020B0604020202020204" pitchFamily="34" charset="0"/>
                </a:rPr>
                <a:t> </a:t>
              </a:r>
              <a:r>
                <a:rPr lang="en-US" b="1" dirty="0">
                  <a:solidFill>
                    <a:srgbClr val="000000"/>
                  </a:solidFill>
                  <a:latin typeface="Arial" panose="020B0604020202020204" pitchFamily="34" charset="0"/>
                  <a:cs typeface="Arial" panose="020B0604020202020204" pitchFamily="34" charset="0"/>
                </a:rPr>
                <a:t>of standards for human resource management, uniformity of procedures related to the development of the official system with special attention to creating conditions for career development, innovation, strengthening motivation and encouraging the mobility of civil servants</a:t>
              </a:r>
              <a:r>
                <a:rPr lang="en-US" sz="1400" dirty="0">
                  <a:solidFill>
                    <a:srgbClr val="000000"/>
                  </a:solidFill>
                  <a:latin typeface="Arial" panose="020B0604020202020204" pitchFamily="34" charset="0"/>
                  <a:cs typeface="Arial" panose="020B0604020202020204" pitchFamily="34" charset="0"/>
                </a:rPr>
                <a:t>.</a:t>
              </a:r>
              <a:endParaRPr lang="bs-Latn-BA" sz="1400" dirty="0">
                <a:solidFill>
                  <a:srgbClr val="000000"/>
                </a:solidFill>
                <a:latin typeface="Arial" panose="020B0604020202020204" pitchFamily="34" charset="0"/>
                <a:cs typeface="Arial" panose="020B0604020202020204" pitchFamily="34" charset="0"/>
              </a:endParaRPr>
            </a:p>
          </p:txBody>
        </p:sp>
        <p:sp>
          <p:nvSpPr>
            <p:cNvPr id="26" name="TextBox 26"/>
            <p:cNvSpPr txBox="1"/>
            <p:nvPr/>
          </p:nvSpPr>
          <p:spPr>
            <a:xfrm>
              <a:off x="1537586" y="81466"/>
              <a:ext cx="11082552" cy="564257"/>
            </a:xfrm>
            <a:prstGeom prst="rect">
              <a:avLst/>
            </a:prstGeom>
          </p:spPr>
          <p:txBody>
            <a:bodyPr wrap="square" lIns="0" tIns="0" rIns="0" bIns="0" rtlCol="0" anchor="t">
              <a:spAutoFit/>
            </a:bodyPr>
            <a:lstStyle/>
            <a:p>
              <a:pPr>
                <a:lnSpc>
                  <a:spcPts val="3345"/>
                </a:lnSpc>
              </a:pPr>
              <a:r>
                <a:rPr lang="en-US" sz="2400" b="1" dirty="0">
                  <a:solidFill>
                    <a:srgbClr val="000000"/>
                  </a:solidFill>
                </a:rPr>
                <a:t>Developed functional system for the application of modern tools</a:t>
              </a:r>
            </a:p>
          </p:txBody>
        </p:sp>
      </p:grpSp>
      <p:sp>
        <p:nvSpPr>
          <p:cNvPr id="27" name="Freeform 27"/>
          <p:cNvSpPr/>
          <p:nvPr/>
        </p:nvSpPr>
        <p:spPr>
          <a:xfrm>
            <a:off x="4198721" y="349342"/>
            <a:ext cx="661719" cy="764357"/>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4"/>
            <a:stretch>
              <a:fillRect r="-273926" b="-9"/>
            </a:stretch>
          </a:blipFill>
        </p:spPr>
      </p:sp>
      <p:sp>
        <p:nvSpPr>
          <p:cNvPr id="28" name="Freeform 9"/>
          <p:cNvSpPr/>
          <p:nvPr/>
        </p:nvSpPr>
        <p:spPr>
          <a:xfrm>
            <a:off x="407979" y="3605100"/>
            <a:ext cx="440178" cy="397757"/>
          </a:xfrm>
          <a:custGeom>
            <a:avLst/>
            <a:gdLst/>
            <a:ahLst/>
            <a:cxnLst/>
            <a:rect l="l" t="t" r="r" b="b"/>
            <a:pathLst>
              <a:path w="560703" h="517249">
                <a:moveTo>
                  <a:pt x="0" y="0"/>
                </a:moveTo>
                <a:lnTo>
                  <a:pt x="560703" y="0"/>
                </a:lnTo>
                <a:lnTo>
                  <a:pt x="560703" y="517249"/>
                </a:lnTo>
                <a:lnTo>
                  <a:pt x="0" y="517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9" name="Freeform 9"/>
          <p:cNvSpPr/>
          <p:nvPr/>
        </p:nvSpPr>
        <p:spPr>
          <a:xfrm>
            <a:off x="407979" y="5243700"/>
            <a:ext cx="440178" cy="397757"/>
          </a:xfrm>
          <a:custGeom>
            <a:avLst/>
            <a:gdLst/>
            <a:ahLst/>
            <a:cxnLst/>
            <a:rect l="l" t="t" r="r" b="b"/>
            <a:pathLst>
              <a:path w="560703" h="517249">
                <a:moveTo>
                  <a:pt x="0" y="0"/>
                </a:moveTo>
                <a:lnTo>
                  <a:pt x="560703" y="0"/>
                </a:lnTo>
                <a:lnTo>
                  <a:pt x="560703" y="517249"/>
                </a:lnTo>
                <a:lnTo>
                  <a:pt x="0" y="51724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99168" y="-75"/>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043691" y="3426692"/>
            <a:ext cx="5486550" cy="461665"/>
          </a:xfrm>
          <a:prstGeom prst="rect">
            <a:avLst/>
          </a:prstGeom>
        </p:spPr>
        <p:txBody>
          <a:bodyPr lIns="0" tIns="0" rIns="0" bIns="0" rtlCol="0" anchor="t">
            <a:spAutoFit/>
          </a:bodyPr>
          <a:lstStyle/>
          <a:p>
            <a:pPr algn="ctr">
              <a:lnSpc>
                <a:spcPts val="3588"/>
              </a:lnSpc>
            </a:pPr>
            <a:r>
              <a:rPr lang="bs-Latn-BA" sz="3900" spc="39" dirty="0">
                <a:solidFill>
                  <a:srgbClr val="FFFFFF"/>
                </a:solidFill>
                <a:latin typeface="Aileron Bold"/>
              </a:rPr>
              <a:t>HR areas of operation</a:t>
            </a:r>
          </a:p>
        </p:txBody>
      </p:sp>
      <p:grpSp>
        <p:nvGrpSpPr>
          <p:cNvPr id="8" name="Group 8"/>
          <p:cNvGrpSpPr/>
          <p:nvPr/>
        </p:nvGrpSpPr>
        <p:grpSpPr>
          <a:xfrm>
            <a:off x="1904596" y="1235472"/>
            <a:ext cx="3410119" cy="506800"/>
            <a:chOff x="0" y="0"/>
            <a:chExt cx="4546826" cy="675734"/>
          </a:xfrm>
        </p:grpSpPr>
        <p:grpSp>
          <p:nvGrpSpPr>
            <p:cNvPr id="9" name="Group 9"/>
            <p:cNvGrpSpPr/>
            <p:nvPr/>
          </p:nvGrpSpPr>
          <p:grpSpPr>
            <a:xfrm>
              <a:off x="0" y="0"/>
              <a:ext cx="4546826" cy="675734"/>
              <a:chOff x="0" y="0"/>
              <a:chExt cx="3876539" cy="576118"/>
            </a:xfrm>
          </p:grpSpPr>
          <p:sp>
            <p:nvSpPr>
              <p:cNvPr id="10" name="Freeform 10"/>
              <p:cNvSpPr/>
              <p:nvPr/>
            </p:nvSpPr>
            <p:spPr>
              <a:xfrm>
                <a:off x="0" y="0"/>
                <a:ext cx="3876539" cy="576118"/>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1" name="TextBox 11"/>
            <p:cNvSpPr txBox="1"/>
            <p:nvPr/>
          </p:nvSpPr>
          <p:spPr>
            <a:xfrm>
              <a:off x="688073" y="148645"/>
              <a:ext cx="3711917" cy="427468"/>
            </a:xfrm>
            <a:prstGeom prst="rect">
              <a:avLst/>
            </a:prstGeom>
          </p:spPr>
          <p:txBody>
            <a:bodyPr lIns="0" tIns="0" rIns="0" bIns="0" rtlCol="0" anchor="t">
              <a:spAutoFit/>
            </a:bodyPr>
            <a:lstStyle/>
            <a:p>
              <a:pPr>
                <a:lnSpc>
                  <a:spcPts val="2458"/>
                </a:lnSpc>
              </a:pPr>
              <a:r>
                <a:rPr lang="bs-Latn-BA" sz="2672" dirty="0" smtClean="0">
                  <a:solidFill>
                    <a:srgbClr val="000000"/>
                  </a:solidFill>
                  <a:latin typeface="Aileron Bold"/>
                </a:rPr>
                <a:t>Statistical </a:t>
              </a:r>
              <a:r>
                <a:rPr lang="bs-Latn-BA" sz="2672" dirty="0">
                  <a:solidFill>
                    <a:srgbClr val="000000"/>
                  </a:solidFill>
                  <a:latin typeface="Aileron Bold"/>
                </a:rPr>
                <a:t>data</a:t>
              </a:r>
            </a:p>
          </p:txBody>
        </p:sp>
      </p:grpSp>
      <p:grpSp>
        <p:nvGrpSpPr>
          <p:cNvPr id="12" name="Group 12"/>
          <p:cNvGrpSpPr/>
          <p:nvPr/>
        </p:nvGrpSpPr>
        <p:grpSpPr>
          <a:xfrm>
            <a:off x="1913292" y="3730070"/>
            <a:ext cx="4944708" cy="506800"/>
            <a:chOff x="0" y="0"/>
            <a:chExt cx="5221790" cy="675734"/>
          </a:xfrm>
        </p:grpSpPr>
        <p:grpSp>
          <p:nvGrpSpPr>
            <p:cNvPr id="13" name="Group 13"/>
            <p:cNvGrpSpPr/>
            <p:nvPr/>
          </p:nvGrpSpPr>
          <p:grpSpPr>
            <a:xfrm>
              <a:off x="0" y="0"/>
              <a:ext cx="4546826" cy="675734"/>
              <a:chOff x="0" y="0"/>
              <a:chExt cx="3876539" cy="576118"/>
            </a:xfrm>
          </p:grpSpPr>
          <p:sp>
            <p:nvSpPr>
              <p:cNvPr id="14" name="Freeform 14"/>
              <p:cNvSpPr/>
              <p:nvPr/>
            </p:nvSpPr>
            <p:spPr>
              <a:xfrm>
                <a:off x="0" y="0"/>
                <a:ext cx="3876539" cy="576118"/>
              </a:xfrm>
              <a:custGeom>
                <a:avLst/>
                <a:gdLst/>
                <a:ahLst/>
                <a:cxnLst/>
                <a:rect l="l" t="t" r="r" b="b"/>
                <a:pathLst>
                  <a:path w="3876539" h="576118">
                    <a:moveTo>
                      <a:pt x="0" y="0"/>
                    </a:moveTo>
                    <a:lnTo>
                      <a:pt x="3876539" y="0"/>
                    </a:lnTo>
                    <a:lnTo>
                      <a:pt x="3876539" y="576118"/>
                    </a:lnTo>
                    <a:lnTo>
                      <a:pt x="0" y="576118"/>
                    </a:lnTo>
                    <a:close/>
                  </a:path>
                </a:pathLst>
              </a:custGeom>
              <a:solidFill>
                <a:srgbClr val="BDBFC4"/>
              </a:solidFill>
            </p:spPr>
          </p:sp>
        </p:grpSp>
        <p:sp>
          <p:nvSpPr>
            <p:cNvPr id="15" name="TextBox 15"/>
            <p:cNvSpPr txBox="1"/>
            <p:nvPr/>
          </p:nvSpPr>
          <p:spPr>
            <a:xfrm>
              <a:off x="0" y="133777"/>
              <a:ext cx="5221790" cy="427468"/>
            </a:xfrm>
            <a:prstGeom prst="rect">
              <a:avLst/>
            </a:prstGeom>
          </p:spPr>
          <p:txBody>
            <a:bodyPr wrap="square" lIns="0" tIns="0" rIns="0" bIns="0" rtlCol="0" anchor="t">
              <a:spAutoFit/>
            </a:bodyPr>
            <a:lstStyle/>
            <a:p>
              <a:pPr>
                <a:lnSpc>
                  <a:spcPts val="2458"/>
                </a:lnSpc>
              </a:pPr>
              <a:r>
                <a:rPr lang="bs-Latn-BA" sz="2672" dirty="0" smtClean="0">
                  <a:solidFill>
                    <a:srgbClr val="000000"/>
                  </a:solidFill>
                  <a:latin typeface="Aileron Bold"/>
                </a:rPr>
                <a:t>Professional </a:t>
              </a:r>
              <a:r>
                <a:rPr lang="bs-Latn-BA" sz="2672" dirty="0">
                  <a:solidFill>
                    <a:srgbClr val="000000"/>
                  </a:solidFill>
                  <a:latin typeface="Aileron Bold"/>
                </a:rPr>
                <a:t>development</a:t>
              </a:r>
            </a:p>
          </p:txBody>
        </p:sp>
      </p:grpSp>
      <p:grpSp>
        <p:nvGrpSpPr>
          <p:cNvPr id="16" name="Group 16"/>
          <p:cNvGrpSpPr/>
          <p:nvPr/>
        </p:nvGrpSpPr>
        <p:grpSpPr>
          <a:xfrm>
            <a:off x="4942808" y="2651181"/>
            <a:ext cx="4658391" cy="506800"/>
            <a:chOff x="0" y="0"/>
            <a:chExt cx="4546826" cy="675734"/>
          </a:xfrm>
        </p:grpSpPr>
        <p:grpSp>
          <p:nvGrpSpPr>
            <p:cNvPr id="17" name="Group 17"/>
            <p:cNvGrpSpPr/>
            <p:nvPr/>
          </p:nvGrpSpPr>
          <p:grpSpPr>
            <a:xfrm>
              <a:off x="0" y="0"/>
              <a:ext cx="4546826" cy="675734"/>
              <a:chOff x="0" y="0"/>
              <a:chExt cx="3876539" cy="576118"/>
            </a:xfrm>
          </p:grpSpPr>
          <p:sp>
            <p:nvSpPr>
              <p:cNvPr id="18" name="Freeform 18"/>
              <p:cNvSpPr/>
              <p:nvPr/>
            </p:nvSpPr>
            <p:spPr>
              <a:xfrm>
                <a:off x="0" y="0"/>
                <a:ext cx="3876539" cy="576118"/>
              </a:xfrm>
              <a:custGeom>
                <a:avLst/>
                <a:gdLst/>
                <a:ahLst/>
                <a:cxnLst/>
                <a:rect l="l" t="t" r="r" b="b"/>
                <a:pathLst>
                  <a:path w="3876539" h="576118">
                    <a:moveTo>
                      <a:pt x="0" y="0"/>
                    </a:moveTo>
                    <a:lnTo>
                      <a:pt x="3876539" y="0"/>
                    </a:lnTo>
                    <a:lnTo>
                      <a:pt x="3876539" y="576118"/>
                    </a:lnTo>
                    <a:lnTo>
                      <a:pt x="0" y="576118"/>
                    </a:lnTo>
                    <a:close/>
                  </a:path>
                </a:pathLst>
              </a:custGeom>
              <a:solidFill>
                <a:srgbClr val="293A72"/>
              </a:solidFill>
            </p:spPr>
          </p:sp>
        </p:grpSp>
        <p:sp>
          <p:nvSpPr>
            <p:cNvPr id="19" name="TextBox 19"/>
            <p:cNvSpPr txBox="1"/>
            <p:nvPr/>
          </p:nvSpPr>
          <p:spPr>
            <a:xfrm>
              <a:off x="84322" y="133777"/>
              <a:ext cx="4462503" cy="427468"/>
            </a:xfrm>
            <a:prstGeom prst="rect">
              <a:avLst/>
            </a:prstGeom>
          </p:spPr>
          <p:txBody>
            <a:bodyPr wrap="square" lIns="0" tIns="0" rIns="0" bIns="0" rtlCol="0" anchor="t">
              <a:spAutoFit/>
            </a:bodyPr>
            <a:lstStyle/>
            <a:p>
              <a:pPr>
                <a:lnSpc>
                  <a:spcPts val="2458"/>
                </a:lnSpc>
              </a:pPr>
              <a:r>
                <a:rPr lang="bs-Latn-BA" sz="2672" dirty="0" smtClean="0">
                  <a:solidFill>
                    <a:srgbClr val="FFFFFF"/>
                  </a:solidFill>
                  <a:latin typeface="Aileron Bold"/>
                </a:rPr>
                <a:t>The recruitment procedure</a:t>
              </a:r>
              <a:endParaRPr lang="bs-Latn-BA" sz="2672" dirty="0">
                <a:solidFill>
                  <a:srgbClr val="FFFFFF"/>
                </a:solidFill>
                <a:latin typeface="Aileron Bold"/>
              </a:endParaRPr>
            </a:p>
          </p:txBody>
        </p:sp>
      </p:grpSp>
      <p:sp>
        <p:nvSpPr>
          <p:cNvPr id="22" name="TextBox 22"/>
          <p:cNvSpPr txBox="1"/>
          <p:nvPr/>
        </p:nvSpPr>
        <p:spPr>
          <a:xfrm>
            <a:off x="1904596" y="1882431"/>
            <a:ext cx="7620404" cy="615553"/>
          </a:xfrm>
          <a:prstGeom prst="rect">
            <a:avLst/>
          </a:prstGeom>
        </p:spPr>
        <p:txBody>
          <a:bodyPr wrap="square" lIns="0" tIns="0" rIns="0" bIns="0" rtlCol="0" anchor="t">
            <a:spAutoFit/>
          </a:bodyPr>
          <a:lstStyle/>
          <a:p>
            <a:pPr lvl="0">
              <a:spcBef>
                <a:spcPct val="0"/>
              </a:spcBef>
            </a:pPr>
            <a:r>
              <a:rPr lang="en-US" sz="2000" b="1" dirty="0">
                <a:solidFill>
                  <a:srgbClr val="000000"/>
                </a:solidFill>
                <a:latin typeface="Arial" panose="020B0604020202020204" pitchFamily="34" charset="0"/>
                <a:cs typeface="Arial" panose="020B0604020202020204" pitchFamily="34" charset="0"/>
              </a:rPr>
              <a:t>Systematic and harmonized statistical data on employees in civil service authorities</a:t>
            </a:r>
            <a:endParaRPr lang="bs-Latn-BA" sz="2000" b="1" dirty="0">
              <a:solidFill>
                <a:srgbClr val="000000"/>
              </a:solidFill>
              <a:latin typeface="Arial" panose="020B0604020202020204" pitchFamily="34" charset="0"/>
              <a:cs typeface="Arial" panose="020B0604020202020204" pitchFamily="34" charset="0"/>
            </a:endParaRPr>
          </a:p>
        </p:txBody>
      </p:sp>
      <p:sp>
        <p:nvSpPr>
          <p:cNvPr id="39" name="TextBox 22"/>
          <p:cNvSpPr txBox="1"/>
          <p:nvPr/>
        </p:nvSpPr>
        <p:spPr>
          <a:xfrm>
            <a:off x="4430736" y="3242178"/>
            <a:ext cx="5170462" cy="307777"/>
          </a:xfrm>
          <a:prstGeom prst="rect">
            <a:avLst/>
          </a:prstGeom>
        </p:spPr>
        <p:txBody>
          <a:bodyPr wrap="square" lIns="0" tIns="0" rIns="0" bIns="0" rtlCol="0" anchor="t">
            <a:spAutoFit/>
          </a:bodyPr>
          <a:lstStyle/>
          <a:p>
            <a:pPr lvl="0">
              <a:spcBef>
                <a:spcPct val="0"/>
              </a:spcBef>
            </a:pPr>
            <a:r>
              <a:rPr lang="en-US" sz="2000" b="1" dirty="0">
                <a:solidFill>
                  <a:srgbClr val="000000"/>
                </a:solidFill>
                <a:latin typeface="Arial" panose="020B0604020202020204" pitchFamily="34" charset="0"/>
                <a:cs typeface="Arial" panose="020B0604020202020204" pitchFamily="34" charset="0"/>
              </a:rPr>
              <a:t>The quality of the employment procedures</a:t>
            </a:r>
            <a:endParaRPr lang="bs-Latn-BA" sz="2000" b="1" dirty="0">
              <a:solidFill>
                <a:srgbClr val="000000"/>
              </a:solidFill>
              <a:latin typeface="Arial" panose="020B0604020202020204" pitchFamily="34" charset="0"/>
              <a:cs typeface="Arial" panose="020B0604020202020204" pitchFamily="34" charset="0"/>
            </a:endParaRPr>
          </a:p>
        </p:txBody>
      </p:sp>
      <p:sp>
        <p:nvSpPr>
          <p:cNvPr id="40" name="TextBox 22"/>
          <p:cNvSpPr txBox="1"/>
          <p:nvPr/>
        </p:nvSpPr>
        <p:spPr>
          <a:xfrm>
            <a:off x="1913292" y="4380490"/>
            <a:ext cx="7687906" cy="615553"/>
          </a:xfrm>
          <a:prstGeom prst="rect">
            <a:avLst/>
          </a:prstGeom>
        </p:spPr>
        <p:txBody>
          <a:bodyPr wrap="square" lIns="0" tIns="0" rIns="0" bIns="0" rtlCol="0" anchor="t">
            <a:spAutoFit/>
          </a:bodyPr>
          <a:lstStyle/>
          <a:p>
            <a:pPr lvl="0">
              <a:spcBef>
                <a:spcPct val="0"/>
              </a:spcBef>
            </a:pPr>
            <a:r>
              <a:rPr lang="en-US" sz="2000" b="1" dirty="0">
                <a:solidFill>
                  <a:srgbClr val="000000"/>
                </a:solidFill>
                <a:latin typeface="Arial" panose="020B0604020202020204" pitchFamily="34" charset="0"/>
                <a:cs typeface="Arial" panose="020B0604020202020204" pitchFamily="34" charset="0"/>
              </a:rPr>
              <a:t>The quality of the implementation of professional training and development in accordance with needs</a:t>
            </a:r>
            <a:endParaRPr lang="bs-Latn-BA" sz="2000" b="1" dirty="0">
              <a:solidFill>
                <a:srgbClr val="000000"/>
              </a:solidFill>
              <a:latin typeface="Arial" panose="020B0604020202020204" pitchFamily="34" charset="0"/>
              <a:cs typeface="Arial" panose="020B0604020202020204" pitchFamily="34" charset="0"/>
            </a:endParaRPr>
          </a:p>
        </p:txBody>
      </p:sp>
      <p:grpSp>
        <p:nvGrpSpPr>
          <p:cNvPr id="41" name="Group 8"/>
          <p:cNvGrpSpPr/>
          <p:nvPr/>
        </p:nvGrpSpPr>
        <p:grpSpPr>
          <a:xfrm>
            <a:off x="4942808" y="5211674"/>
            <a:ext cx="3632329" cy="506800"/>
            <a:chOff x="0" y="0"/>
            <a:chExt cx="4843106" cy="675734"/>
          </a:xfrm>
        </p:grpSpPr>
        <p:grpSp>
          <p:nvGrpSpPr>
            <p:cNvPr id="42" name="Group 9"/>
            <p:cNvGrpSpPr/>
            <p:nvPr/>
          </p:nvGrpSpPr>
          <p:grpSpPr>
            <a:xfrm>
              <a:off x="0" y="0"/>
              <a:ext cx="4546826" cy="675734"/>
              <a:chOff x="0" y="0"/>
              <a:chExt cx="3876539" cy="576118"/>
            </a:xfrm>
          </p:grpSpPr>
          <p:sp>
            <p:nvSpPr>
              <p:cNvPr id="44" name="Freeform 10"/>
              <p:cNvSpPr/>
              <p:nvPr/>
            </p:nvSpPr>
            <p:spPr>
              <a:xfrm>
                <a:off x="0" y="0"/>
                <a:ext cx="3876539" cy="576118"/>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43" name="TextBox 11"/>
            <p:cNvSpPr txBox="1"/>
            <p:nvPr/>
          </p:nvSpPr>
          <p:spPr>
            <a:xfrm>
              <a:off x="1131189" y="135724"/>
              <a:ext cx="3711917" cy="427468"/>
            </a:xfrm>
            <a:prstGeom prst="rect">
              <a:avLst/>
            </a:prstGeom>
          </p:spPr>
          <p:txBody>
            <a:bodyPr lIns="0" tIns="0" rIns="0" bIns="0" rtlCol="0" anchor="t">
              <a:spAutoFit/>
            </a:bodyPr>
            <a:lstStyle/>
            <a:p>
              <a:pPr>
                <a:lnSpc>
                  <a:spcPts val="2458"/>
                </a:lnSpc>
              </a:pPr>
              <a:r>
                <a:rPr lang="bs-Latn-BA" sz="2672" dirty="0" smtClean="0">
                  <a:solidFill>
                    <a:srgbClr val="000000"/>
                  </a:solidFill>
                  <a:latin typeface="Aileron Bold"/>
                </a:rPr>
                <a:t>Managing</a:t>
              </a:r>
              <a:endParaRPr lang="bs-Latn-BA" sz="2672" dirty="0">
                <a:solidFill>
                  <a:srgbClr val="000000"/>
                </a:solidFill>
                <a:latin typeface="Aileron Bold"/>
              </a:endParaRPr>
            </a:p>
          </p:txBody>
        </p:sp>
      </p:grpSp>
      <p:sp>
        <p:nvSpPr>
          <p:cNvPr id="45" name="TextBox 22"/>
          <p:cNvSpPr txBox="1"/>
          <p:nvPr/>
        </p:nvSpPr>
        <p:spPr>
          <a:xfrm>
            <a:off x="1904596" y="5859043"/>
            <a:ext cx="7696602" cy="615553"/>
          </a:xfrm>
          <a:prstGeom prst="rect">
            <a:avLst/>
          </a:prstGeom>
        </p:spPr>
        <p:txBody>
          <a:bodyPr wrap="square" lIns="0" tIns="0" rIns="0" bIns="0" rtlCol="0" anchor="t">
            <a:spAutoFit/>
          </a:bodyPr>
          <a:lstStyle/>
          <a:p>
            <a:pPr lvl="0">
              <a:spcBef>
                <a:spcPct val="0"/>
              </a:spcBef>
            </a:pPr>
            <a:r>
              <a:rPr lang="en-US" sz="2000" b="1" dirty="0">
                <a:solidFill>
                  <a:srgbClr val="000000"/>
                </a:solidFill>
                <a:latin typeface="Arial" panose="020B0604020202020204" pitchFamily="34" charset="0"/>
                <a:cs typeface="Arial" panose="020B0604020202020204" pitchFamily="34" charset="0"/>
              </a:rPr>
              <a:t>Good management of human resources and effective use of new technologies and tools in administration</a:t>
            </a:r>
            <a:endParaRPr lang="bs-Latn-BA" sz="2000" b="1" dirty="0">
              <a:solidFill>
                <a:srgbClr val="000000"/>
              </a:solidFill>
              <a:latin typeface="Arial" panose="020B0604020202020204" pitchFamily="34" charset="0"/>
              <a:cs typeface="Arial" panose="020B0604020202020204" pitchFamily="34" charset="0"/>
            </a:endParaRPr>
          </a:p>
        </p:txBody>
      </p:sp>
      <p:sp>
        <p:nvSpPr>
          <p:cNvPr id="47"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0201" y="609600"/>
            <a:ext cx="7696200" cy="57150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0" y="-75"/>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043691" y="3426692"/>
            <a:ext cx="5486550" cy="461665"/>
          </a:xfrm>
          <a:prstGeom prst="rect">
            <a:avLst/>
          </a:prstGeom>
        </p:spPr>
        <p:txBody>
          <a:bodyPr lIns="0" tIns="0" rIns="0" bIns="0" rtlCol="0" anchor="t">
            <a:spAutoFit/>
          </a:bodyPr>
          <a:lstStyle/>
          <a:p>
            <a:pPr algn="ctr">
              <a:lnSpc>
                <a:spcPts val="3588"/>
              </a:lnSpc>
            </a:pPr>
            <a:r>
              <a:rPr lang="bs-Latn-BA" sz="3900" spc="39" dirty="0">
                <a:solidFill>
                  <a:srgbClr val="FFFFFF"/>
                </a:solidFill>
                <a:latin typeface="Aileron Bold"/>
              </a:rPr>
              <a:t>Dynamics and process</a:t>
            </a:r>
          </a:p>
        </p:txBody>
      </p:sp>
      <p:graphicFrame>
        <p:nvGraphicFramePr>
          <p:cNvPr id="38" name="Diagram 37"/>
          <p:cNvGraphicFramePr>
            <a:graphicFrameLocks/>
          </p:cNvGraphicFramePr>
          <p:nvPr/>
        </p:nvGraphicFramePr>
        <p:xfrm>
          <a:off x="1600200" y="990600"/>
          <a:ext cx="774483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8"/>
            <a:srcRect/>
            <a:stretch>
              <a:fillRect l="-23322" t="-22515" r="-337810" b="-20798"/>
            </a:stretch>
          </a:blipFill>
        </p:spPr>
      </p:sp>
    </p:spTree>
    <p:extLst>
      <p:ext uri="{BB962C8B-B14F-4D97-AF65-F5344CB8AC3E}">
        <p14:creationId xmlns:p14="http://schemas.microsoft.com/office/powerpoint/2010/main" val="3797958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0201" y="609600"/>
            <a:ext cx="7696200" cy="57150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0" y="-75"/>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043691" y="3426692"/>
            <a:ext cx="5486550" cy="461665"/>
          </a:xfrm>
          <a:prstGeom prst="rect">
            <a:avLst/>
          </a:prstGeom>
        </p:spPr>
        <p:txBody>
          <a:bodyPr lIns="0" tIns="0" rIns="0" bIns="0" rtlCol="0" anchor="t">
            <a:spAutoFit/>
          </a:bodyPr>
          <a:lstStyle/>
          <a:p>
            <a:pPr algn="ctr">
              <a:lnSpc>
                <a:spcPts val="3588"/>
              </a:lnSpc>
            </a:pPr>
            <a:r>
              <a:rPr lang="bs-Latn-BA" sz="3900" spc="39" dirty="0">
                <a:solidFill>
                  <a:srgbClr val="FFFFFF"/>
                </a:solidFill>
                <a:latin typeface="Aileron Bold"/>
              </a:rPr>
              <a:t>Define actors</a:t>
            </a:r>
          </a:p>
        </p:txBody>
      </p:sp>
      <p:graphicFrame>
        <p:nvGraphicFramePr>
          <p:cNvPr id="38" name="Diagram 37"/>
          <p:cNvGraphicFramePr>
            <a:graphicFrameLocks/>
          </p:cNvGraphicFramePr>
          <p:nvPr>
            <p:extLst>
              <p:ext uri="{D42A27DB-BD31-4B8C-83A1-F6EECF244321}">
                <p14:modId xmlns:p14="http://schemas.microsoft.com/office/powerpoint/2010/main" val="505110814"/>
              </p:ext>
            </p:extLst>
          </p:nvPr>
        </p:nvGraphicFramePr>
        <p:xfrm>
          <a:off x="1748689" y="1098334"/>
          <a:ext cx="774483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8"/>
            <a:srcRect/>
            <a:stretch>
              <a:fillRect l="-23322" t="-22515" r="-337810" b="-20798"/>
            </a:stretch>
          </a:blipFill>
        </p:spPr>
      </p:sp>
    </p:spTree>
    <p:extLst>
      <p:ext uri="{BB962C8B-B14F-4D97-AF65-F5344CB8AC3E}">
        <p14:creationId xmlns:p14="http://schemas.microsoft.com/office/powerpoint/2010/main" val="3306588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0201" y="609600"/>
            <a:ext cx="7696200" cy="57150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3">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0" y="-75"/>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043691" y="3426692"/>
            <a:ext cx="5486550" cy="461665"/>
          </a:xfrm>
          <a:prstGeom prst="rect">
            <a:avLst/>
          </a:prstGeom>
        </p:spPr>
        <p:txBody>
          <a:bodyPr lIns="0" tIns="0" rIns="0" bIns="0" rtlCol="0" anchor="t">
            <a:spAutoFit/>
          </a:bodyPr>
          <a:lstStyle/>
          <a:p>
            <a:pPr algn="ctr">
              <a:lnSpc>
                <a:spcPts val="3588"/>
              </a:lnSpc>
            </a:pPr>
            <a:r>
              <a:rPr lang="bs-Latn-BA" sz="3900" spc="39" dirty="0">
                <a:solidFill>
                  <a:srgbClr val="FFFFFF"/>
                </a:solidFill>
                <a:latin typeface="Aileron Bold"/>
              </a:rPr>
              <a:t>Determine the goal</a:t>
            </a:r>
          </a:p>
        </p:txBody>
      </p:sp>
      <p:graphicFrame>
        <p:nvGraphicFramePr>
          <p:cNvPr id="38" name="Diagram 37"/>
          <p:cNvGraphicFramePr>
            <a:graphicFrameLocks/>
          </p:cNvGraphicFramePr>
          <p:nvPr>
            <p:extLst>
              <p:ext uri="{D42A27DB-BD31-4B8C-83A1-F6EECF244321}">
                <p14:modId xmlns:p14="http://schemas.microsoft.com/office/powerpoint/2010/main" val="972460880"/>
              </p:ext>
            </p:extLst>
          </p:nvPr>
        </p:nvGraphicFramePr>
        <p:xfrm>
          <a:off x="1600201" y="1122218"/>
          <a:ext cx="7744832"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9"/>
            <a:srcRect/>
            <a:stretch>
              <a:fillRect l="-23322" t="-22515" r="-337810" b="-20798"/>
            </a:stretch>
          </a:blipFill>
        </p:spPr>
      </p:sp>
    </p:spTree>
    <p:extLst>
      <p:ext uri="{BB962C8B-B14F-4D97-AF65-F5344CB8AC3E}">
        <p14:creationId xmlns:p14="http://schemas.microsoft.com/office/powerpoint/2010/main" val="1846583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7191" y="33382"/>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599570"/>
            <a:ext cx="6441531" cy="461665"/>
          </a:xfrm>
          <a:prstGeom prst="rect">
            <a:avLst/>
          </a:prstGeom>
        </p:spPr>
        <p:txBody>
          <a:bodyPr wrap="square" lIns="0" tIns="0" rIns="0" bIns="0" rtlCol="0" anchor="t">
            <a:spAutoFit/>
          </a:bodyPr>
          <a:lstStyle/>
          <a:p>
            <a:pPr algn="ctr">
              <a:lnSpc>
                <a:spcPts val="3588"/>
              </a:lnSpc>
            </a:pPr>
            <a:r>
              <a:rPr lang="bs-Latn-BA" sz="3900" spc="39" dirty="0" smtClean="0">
                <a:solidFill>
                  <a:srgbClr val="FFFFFF"/>
                </a:solidFill>
                <a:latin typeface="Aileron Bold"/>
              </a:rPr>
              <a:t>Key </a:t>
            </a:r>
            <a:r>
              <a:rPr lang="bs-Latn-BA" sz="3900" spc="39" dirty="0">
                <a:solidFill>
                  <a:srgbClr val="FFFFFF"/>
                </a:solidFill>
                <a:latin typeface="Aileron Bold"/>
              </a:rPr>
              <a:t>success factors (KSF): </a:t>
            </a:r>
          </a:p>
        </p:txBody>
      </p:sp>
      <p:grpSp>
        <p:nvGrpSpPr>
          <p:cNvPr id="8" name="Group 8"/>
          <p:cNvGrpSpPr/>
          <p:nvPr/>
        </p:nvGrpSpPr>
        <p:grpSpPr>
          <a:xfrm>
            <a:off x="1418086" y="1235471"/>
            <a:ext cx="8030714" cy="717883"/>
            <a:chOff x="0" y="-1"/>
            <a:chExt cx="4590382" cy="957178"/>
          </a:xfrm>
        </p:grpSpPr>
        <p:grpSp>
          <p:nvGrpSpPr>
            <p:cNvPr id="9" name="Group 9"/>
            <p:cNvGrpSpPr/>
            <p:nvPr/>
          </p:nvGrpSpPr>
          <p:grpSpPr>
            <a:xfrm>
              <a:off x="0" y="-1"/>
              <a:ext cx="4590382" cy="957178"/>
              <a:chOff x="0" y="-1"/>
              <a:chExt cx="3913674" cy="816072"/>
            </a:xfrm>
          </p:grpSpPr>
          <p:sp>
            <p:nvSpPr>
              <p:cNvPr id="10" name="Freeform 10"/>
              <p:cNvSpPr/>
              <p:nvPr/>
            </p:nvSpPr>
            <p:spPr>
              <a:xfrm>
                <a:off x="0" y="-1"/>
                <a:ext cx="3913674" cy="816072"/>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1" name="TextBox 11"/>
            <p:cNvSpPr txBox="1"/>
            <p:nvPr/>
          </p:nvSpPr>
          <p:spPr>
            <a:xfrm>
              <a:off x="44142" y="98302"/>
              <a:ext cx="4529841" cy="854936"/>
            </a:xfrm>
            <a:prstGeom prst="rect">
              <a:avLst/>
            </a:prstGeom>
          </p:spPr>
          <p:txBody>
            <a:bodyPr wrap="square" lIns="0" tIns="0" rIns="0" bIns="0" rtlCol="0" anchor="t">
              <a:spAutoFit/>
            </a:bodyPr>
            <a:lstStyle/>
            <a:p>
              <a:pPr>
                <a:lnSpc>
                  <a:spcPts val="2458"/>
                </a:lnSpc>
              </a:pPr>
              <a:r>
                <a:rPr lang="en-US" sz="2400" dirty="0">
                  <a:solidFill>
                    <a:srgbClr val="000000"/>
                  </a:solidFill>
                  <a:latin typeface="Aileron Bold"/>
                </a:rPr>
                <a:t>Systematic and harmonized statistical data on employees in civil service bodies</a:t>
              </a:r>
              <a:endParaRPr lang="bs-Latn-BA" sz="2400" dirty="0">
                <a:solidFill>
                  <a:srgbClr val="000000"/>
                </a:solidFill>
                <a:latin typeface="Aileron Bold"/>
              </a:endParaRPr>
            </a:p>
          </p:txBody>
        </p:sp>
      </p:grpSp>
      <p:grpSp>
        <p:nvGrpSpPr>
          <p:cNvPr id="12" name="Group 12"/>
          <p:cNvGrpSpPr/>
          <p:nvPr/>
        </p:nvGrpSpPr>
        <p:grpSpPr>
          <a:xfrm>
            <a:off x="1418086" y="4013069"/>
            <a:ext cx="8030713" cy="506800"/>
            <a:chOff x="0" y="0"/>
            <a:chExt cx="8480723" cy="675734"/>
          </a:xfrm>
        </p:grpSpPr>
        <p:grpSp>
          <p:nvGrpSpPr>
            <p:cNvPr id="13" name="Group 13"/>
            <p:cNvGrpSpPr/>
            <p:nvPr/>
          </p:nvGrpSpPr>
          <p:grpSpPr>
            <a:xfrm>
              <a:off x="0" y="0"/>
              <a:ext cx="8480723" cy="675734"/>
              <a:chOff x="0" y="0"/>
              <a:chExt cx="7230506" cy="576118"/>
            </a:xfrm>
          </p:grpSpPr>
          <p:sp>
            <p:nvSpPr>
              <p:cNvPr id="14" name="Freeform 14"/>
              <p:cNvSpPr/>
              <p:nvPr/>
            </p:nvSpPr>
            <p:spPr>
              <a:xfrm>
                <a:off x="0" y="0"/>
                <a:ext cx="7230506" cy="576118"/>
              </a:xfrm>
              <a:custGeom>
                <a:avLst/>
                <a:gdLst/>
                <a:ahLst/>
                <a:cxnLst/>
                <a:rect l="l" t="t" r="r" b="b"/>
                <a:pathLst>
                  <a:path w="3876539" h="576118">
                    <a:moveTo>
                      <a:pt x="0" y="0"/>
                    </a:moveTo>
                    <a:lnTo>
                      <a:pt x="3876539" y="0"/>
                    </a:lnTo>
                    <a:lnTo>
                      <a:pt x="3876539" y="576118"/>
                    </a:lnTo>
                    <a:lnTo>
                      <a:pt x="0" y="576118"/>
                    </a:lnTo>
                    <a:close/>
                  </a:path>
                </a:pathLst>
              </a:custGeom>
              <a:solidFill>
                <a:srgbClr val="BDBFC4"/>
              </a:solidFill>
            </p:spPr>
          </p:sp>
        </p:grpSp>
        <p:sp>
          <p:nvSpPr>
            <p:cNvPr id="15" name="TextBox 15"/>
            <p:cNvSpPr txBox="1"/>
            <p:nvPr/>
          </p:nvSpPr>
          <p:spPr>
            <a:xfrm>
              <a:off x="62043" y="109564"/>
              <a:ext cx="8381396" cy="427469"/>
            </a:xfrm>
            <a:prstGeom prst="rect">
              <a:avLst/>
            </a:prstGeom>
          </p:spPr>
          <p:txBody>
            <a:bodyPr wrap="square" lIns="0" tIns="0" rIns="0" bIns="0" rtlCol="0" anchor="t">
              <a:spAutoFit/>
            </a:bodyPr>
            <a:lstStyle/>
            <a:p>
              <a:pPr>
                <a:lnSpc>
                  <a:spcPts val="2458"/>
                </a:lnSpc>
              </a:pPr>
              <a:r>
                <a:rPr lang="en-US" sz="2400" dirty="0">
                  <a:solidFill>
                    <a:srgbClr val="000000"/>
                  </a:solidFill>
                  <a:latin typeface="Aileron Bold"/>
                </a:rPr>
                <a:t>Quality of conducting professional development </a:t>
              </a:r>
              <a:endParaRPr lang="bs-Latn-BA" sz="2400" dirty="0">
                <a:solidFill>
                  <a:srgbClr val="000000"/>
                </a:solidFill>
                <a:latin typeface="Aileron Bold"/>
              </a:endParaRPr>
            </a:p>
          </p:txBody>
        </p:sp>
      </p:grpSp>
      <p:grpSp>
        <p:nvGrpSpPr>
          <p:cNvPr id="16" name="Group 16"/>
          <p:cNvGrpSpPr/>
          <p:nvPr/>
        </p:nvGrpSpPr>
        <p:grpSpPr>
          <a:xfrm>
            <a:off x="3429001" y="2465842"/>
            <a:ext cx="6019799" cy="506800"/>
            <a:chOff x="0" y="0"/>
            <a:chExt cx="4546826" cy="675734"/>
          </a:xfrm>
        </p:grpSpPr>
        <p:grpSp>
          <p:nvGrpSpPr>
            <p:cNvPr id="17" name="Group 17"/>
            <p:cNvGrpSpPr/>
            <p:nvPr/>
          </p:nvGrpSpPr>
          <p:grpSpPr>
            <a:xfrm>
              <a:off x="0" y="0"/>
              <a:ext cx="4546826" cy="675734"/>
              <a:chOff x="0" y="0"/>
              <a:chExt cx="3876539" cy="576118"/>
            </a:xfrm>
          </p:grpSpPr>
          <p:sp>
            <p:nvSpPr>
              <p:cNvPr id="18" name="Freeform 18"/>
              <p:cNvSpPr/>
              <p:nvPr/>
            </p:nvSpPr>
            <p:spPr>
              <a:xfrm>
                <a:off x="0" y="0"/>
                <a:ext cx="3876539" cy="576118"/>
              </a:xfrm>
              <a:custGeom>
                <a:avLst/>
                <a:gdLst/>
                <a:ahLst/>
                <a:cxnLst/>
                <a:rect l="l" t="t" r="r" b="b"/>
                <a:pathLst>
                  <a:path w="3876539" h="576118">
                    <a:moveTo>
                      <a:pt x="0" y="0"/>
                    </a:moveTo>
                    <a:lnTo>
                      <a:pt x="3876539" y="0"/>
                    </a:lnTo>
                    <a:lnTo>
                      <a:pt x="3876539" y="576118"/>
                    </a:lnTo>
                    <a:lnTo>
                      <a:pt x="0" y="576118"/>
                    </a:lnTo>
                    <a:close/>
                  </a:path>
                </a:pathLst>
              </a:custGeom>
              <a:solidFill>
                <a:srgbClr val="293A72"/>
              </a:solidFill>
            </p:spPr>
          </p:sp>
        </p:grpSp>
        <p:sp>
          <p:nvSpPr>
            <p:cNvPr id="19" name="TextBox 19"/>
            <p:cNvSpPr txBox="1"/>
            <p:nvPr/>
          </p:nvSpPr>
          <p:spPr>
            <a:xfrm>
              <a:off x="84322" y="133777"/>
              <a:ext cx="4462503" cy="427468"/>
            </a:xfrm>
            <a:prstGeom prst="rect">
              <a:avLst/>
            </a:prstGeom>
          </p:spPr>
          <p:txBody>
            <a:bodyPr wrap="square" lIns="0" tIns="0" rIns="0" bIns="0" rtlCol="0" anchor="t">
              <a:spAutoFit/>
            </a:bodyPr>
            <a:lstStyle/>
            <a:p>
              <a:pPr>
                <a:lnSpc>
                  <a:spcPts val="2458"/>
                </a:lnSpc>
              </a:pPr>
              <a:r>
                <a:rPr lang="bs-Latn-BA" sz="2400" dirty="0">
                  <a:solidFill>
                    <a:srgbClr val="FFFFFF"/>
                  </a:solidFill>
                  <a:latin typeface="Aileron Bold"/>
                </a:rPr>
                <a:t>Quality of recruitment procedures </a:t>
              </a:r>
            </a:p>
          </p:txBody>
        </p:sp>
      </p:grpSp>
      <p:sp>
        <p:nvSpPr>
          <p:cNvPr id="22" name="TextBox 22"/>
          <p:cNvSpPr txBox="1"/>
          <p:nvPr/>
        </p:nvSpPr>
        <p:spPr>
          <a:xfrm>
            <a:off x="1495311" y="1983857"/>
            <a:ext cx="7953488" cy="553998"/>
          </a:xfrm>
          <a:prstGeom prst="rect">
            <a:avLst/>
          </a:prstGeom>
        </p:spPr>
        <p:txBody>
          <a:bodyPr wrap="square" lIns="0" tIns="0" rIns="0" bIns="0" rtlCol="0" anchor="t">
            <a:spAutoFit/>
          </a:bodyPr>
          <a:lstStyle/>
          <a:p>
            <a:pPr lvl="0" algn="just">
              <a:spcBef>
                <a:spcPct val="0"/>
              </a:spcBef>
            </a:pPr>
            <a:r>
              <a:rPr lang="en-US" b="1" dirty="0"/>
              <a:t>with the aim of improving the transparency of data on employees in civil service bodies</a:t>
            </a:r>
            <a:r>
              <a:rPr lang="en-US" dirty="0"/>
              <a:t>; </a:t>
            </a:r>
            <a:endParaRPr lang="bs-Latn-BA" sz="2000" b="1" dirty="0">
              <a:solidFill>
                <a:srgbClr val="000000"/>
              </a:solidFill>
              <a:latin typeface="Arial" panose="020B0604020202020204" pitchFamily="34" charset="0"/>
              <a:cs typeface="Arial" panose="020B0604020202020204" pitchFamily="34" charset="0"/>
            </a:endParaRPr>
          </a:p>
        </p:txBody>
      </p:sp>
      <p:sp>
        <p:nvSpPr>
          <p:cNvPr id="39" name="TextBox 22"/>
          <p:cNvSpPr txBox="1"/>
          <p:nvPr/>
        </p:nvSpPr>
        <p:spPr>
          <a:xfrm>
            <a:off x="1524000" y="2983747"/>
            <a:ext cx="7924800" cy="984885"/>
          </a:xfrm>
          <a:prstGeom prst="rect">
            <a:avLst/>
          </a:prstGeom>
        </p:spPr>
        <p:txBody>
          <a:bodyPr wrap="square" lIns="0" tIns="0" rIns="0" bIns="0" rtlCol="0" anchor="t">
            <a:spAutoFit/>
          </a:bodyPr>
          <a:lstStyle/>
          <a:p>
            <a:pPr lvl="0" algn="just">
              <a:spcBef>
                <a:spcPct val="0"/>
              </a:spcBef>
            </a:pPr>
            <a:r>
              <a:rPr lang="en-US" sz="1600" b="1" dirty="0">
                <a:solidFill>
                  <a:srgbClr val="000000"/>
                </a:solidFill>
                <a:latin typeface="Arial" panose="020B0604020202020204" pitchFamily="34" charset="0"/>
                <a:cs typeface="Arial" panose="020B0604020202020204" pitchFamily="34" charset="0"/>
              </a:rPr>
              <a:t>educated members of the selection committee; accelerating the dynamics of the employment process; monitoring the trend of employment of young people in the civil service; harmonizing the employment plan with the framework budget document</a:t>
            </a:r>
            <a:endParaRPr lang="bs-Latn-BA" sz="1600" b="1" dirty="0">
              <a:solidFill>
                <a:srgbClr val="000000"/>
              </a:solidFill>
              <a:latin typeface="Arial" panose="020B0604020202020204" pitchFamily="34" charset="0"/>
              <a:cs typeface="Arial" panose="020B0604020202020204" pitchFamily="34" charset="0"/>
            </a:endParaRPr>
          </a:p>
        </p:txBody>
      </p:sp>
      <p:sp>
        <p:nvSpPr>
          <p:cNvPr id="40" name="TextBox 22"/>
          <p:cNvSpPr txBox="1"/>
          <p:nvPr/>
        </p:nvSpPr>
        <p:spPr>
          <a:xfrm>
            <a:off x="1418086" y="4553327"/>
            <a:ext cx="7995408" cy="492443"/>
          </a:xfrm>
          <a:prstGeom prst="rect">
            <a:avLst/>
          </a:prstGeom>
        </p:spPr>
        <p:txBody>
          <a:bodyPr wrap="square" lIns="0" tIns="0" rIns="0" bIns="0" rtlCol="0" anchor="t">
            <a:spAutoFit/>
          </a:bodyPr>
          <a:lstStyle/>
          <a:p>
            <a:pPr lvl="0" algn="just">
              <a:spcBef>
                <a:spcPct val="0"/>
              </a:spcBef>
            </a:pPr>
            <a:r>
              <a:rPr lang="en-US" sz="1600" b="1" dirty="0" smtClean="0">
                <a:solidFill>
                  <a:srgbClr val="000000"/>
                </a:solidFill>
                <a:latin typeface="Arial" panose="020B0604020202020204" pitchFamily="34" charset="0"/>
                <a:cs typeface="Arial" panose="020B0604020202020204" pitchFamily="34" charset="0"/>
              </a:rPr>
              <a:t>The </a:t>
            </a:r>
            <a:r>
              <a:rPr lang="en-US" sz="1600" b="1" dirty="0">
                <a:solidFill>
                  <a:srgbClr val="000000"/>
                </a:solidFill>
                <a:latin typeface="Arial" panose="020B0604020202020204" pitchFamily="34" charset="0"/>
                <a:cs typeface="Arial" panose="020B0604020202020204" pitchFamily="34" charset="0"/>
              </a:rPr>
              <a:t>quality of conducting professional development in order to adequately plan and implement the professional development program</a:t>
            </a:r>
            <a:endParaRPr lang="bs-Latn-BA" sz="1600" b="1" dirty="0">
              <a:solidFill>
                <a:srgbClr val="000000"/>
              </a:solidFill>
              <a:latin typeface="Arial" panose="020B0604020202020204" pitchFamily="34" charset="0"/>
              <a:cs typeface="Arial" panose="020B0604020202020204" pitchFamily="34" charset="0"/>
            </a:endParaRPr>
          </a:p>
        </p:txBody>
      </p:sp>
      <p:grpSp>
        <p:nvGrpSpPr>
          <p:cNvPr id="41" name="Group 8"/>
          <p:cNvGrpSpPr/>
          <p:nvPr/>
        </p:nvGrpSpPr>
        <p:grpSpPr>
          <a:xfrm>
            <a:off x="1418086" y="5211674"/>
            <a:ext cx="7995408" cy="506800"/>
            <a:chOff x="-4699630" y="0"/>
            <a:chExt cx="10660545" cy="675734"/>
          </a:xfrm>
        </p:grpSpPr>
        <p:grpSp>
          <p:nvGrpSpPr>
            <p:cNvPr id="42" name="Group 9"/>
            <p:cNvGrpSpPr/>
            <p:nvPr/>
          </p:nvGrpSpPr>
          <p:grpSpPr>
            <a:xfrm>
              <a:off x="-4699630" y="0"/>
              <a:ext cx="10660545" cy="675734"/>
              <a:chOff x="-4006817" y="0"/>
              <a:chExt cx="9088982" cy="576118"/>
            </a:xfrm>
          </p:grpSpPr>
          <p:sp>
            <p:nvSpPr>
              <p:cNvPr id="44" name="Freeform 10"/>
              <p:cNvSpPr/>
              <p:nvPr/>
            </p:nvSpPr>
            <p:spPr>
              <a:xfrm>
                <a:off x="-4006817" y="0"/>
                <a:ext cx="9088982" cy="576118"/>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43" name="TextBox 11"/>
            <p:cNvSpPr txBox="1"/>
            <p:nvPr/>
          </p:nvSpPr>
          <p:spPr>
            <a:xfrm>
              <a:off x="-4596662" y="135724"/>
              <a:ext cx="10503052" cy="427468"/>
            </a:xfrm>
            <a:prstGeom prst="rect">
              <a:avLst/>
            </a:prstGeom>
          </p:spPr>
          <p:txBody>
            <a:bodyPr wrap="square" lIns="0" tIns="0" rIns="0" bIns="0" rtlCol="0" anchor="t">
              <a:spAutoFit/>
            </a:bodyPr>
            <a:lstStyle/>
            <a:p>
              <a:pPr>
                <a:lnSpc>
                  <a:spcPts val="2458"/>
                </a:lnSpc>
              </a:pPr>
              <a:r>
                <a:rPr lang="en-US" sz="2400" dirty="0">
                  <a:solidFill>
                    <a:srgbClr val="000000"/>
                  </a:solidFill>
                  <a:latin typeface="Aileron Bold"/>
                </a:rPr>
                <a:t>Good management of human resources </a:t>
              </a:r>
              <a:endParaRPr lang="bs-Latn-BA" sz="2400" dirty="0">
                <a:solidFill>
                  <a:srgbClr val="000000"/>
                </a:solidFill>
                <a:latin typeface="Aileron Bold"/>
              </a:endParaRPr>
            </a:p>
          </p:txBody>
        </p:sp>
      </p:grpSp>
      <p:sp>
        <p:nvSpPr>
          <p:cNvPr id="45" name="TextBox 22"/>
          <p:cNvSpPr txBox="1"/>
          <p:nvPr/>
        </p:nvSpPr>
        <p:spPr>
          <a:xfrm>
            <a:off x="1418086" y="5859043"/>
            <a:ext cx="7995408" cy="492443"/>
          </a:xfrm>
          <a:prstGeom prst="rect">
            <a:avLst/>
          </a:prstGeom>
        </p:spPr>
        <p:txBody>
          <a:bodyPr wrap="square" lIns="0" tIns="0" rIns="0" bIns="0" rtlCol="0" anchor="t">
            <a:spAutoFit/>
          </a:bodyPr>
          <a:lstStyle/>
          <a:p>
            <a:pPr lvl="0" algn="just">
              <a:spcBef>
                <a:spcPct val="0"/>
              </a:spcBef>
            </a:pPr>
            <a:r>
              <a:rPr lang="en-US" sz="1600" b="1" dirty="0">
                <a:solidFill>
                  <a:srgbClr val="000000"/>
                </a:solidFill>
                <a:latin typeface="Arial" panose="020B0604020202020204" pitchFamily="34" charset="0"/>
                <a:cs typeface="Arial" panose="020B0604020202020204" pitchFamily="34" charset="0"/>
              </a:rPr>
              <a:t>that regulate the scope of work with the aim of monitoring the application of human resource management practices in civil service bodies.</a:t>
            </a:r>
            <a:endParaRPr lang="bs-Latn-BA" sz="1600" b="1" dirty="0">
              <a:solidFill>
                <a:srgbClr val="000000"/>
              </a:solidFill>
              <a:latin typeface="Arial" panose="020B0604020202020204" pitchFamily="34" charset="0"/>
              <a:cs typeface="Arial" panose="020B0604020202020204" pitchFamily="34" charset="0"/>
            </a:endParaRPr>
          </a:p>
        </p:txBody>
      </p:sp>
      <p:sp>
        <p:nvSpPr>
          <p:cNvPr id="29"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2951254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7191" y="33382"/>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599570"/>
            <a:ext cx="6441531" cy="461665"/>
          </a:xfrm>
          <a:prstGeom prst="rect">
            <a:avLst/>
          </a:prstGeom>
        </p:spPr>
        <p:txBody>
          <a:bodyPr wrap="square" lIns="0" tIns="0" rIns="0" bIns="0" rtlCol="0" anchor="t">
            <a:spAutoFit/>
          </a:bodyPr>
          <a:lstStyle/>
          <a:p>
            <a:pPr algn="ctr">
              <a:lnSpc>
                <a:spcPts val="3588"/>
              </a:lnSpc>
            </a:pPr>
            <a:r>
              <a:rPr lang="bs-Latn-BA" sz="3900" spc="39" dirty="0" smtClean="0">
                <a:solidFill>
                  <a:srgbClr val="FFFFFF"/>
                </a:solidFill>
                <a:latin typeface="Aileron Bold"/>
              </a:rPr>
              <a:t>Key </a:t>
            </a:r>
            <a:r>
              <a:rPr lang="bs-Latn-BA" sz="3900" spc="39" dirty="0">
                <a:solidFill>
                  <a:srgbClr val="FFFFFF"/>
                </a:solidFill>
                <a:latin typeface="Aileron Bold"/>
              </a:rPr>
              <a:t>success factors (KSF</a:t>
            </a:r>
            <a:r>
              <a:rPr lang="bs-Latn-BA" sz="3900" spc="39" dirty="0" smtClean="0">
                <a:solidFill>
                  <a:srgbClr val="FFFFFF"/>
                </a:solidFill>
                <a:latin typeface="Aileron Bold"/>
              </a:rPr>
              <a:t>) </a:t>
            </a:r>
            <a:endParaRPr lang="bs-Latn-BA" sz="3900" spc="39" dirty="0">
              <a:solidFill>
                <a:srgbClr val="FFFFFF"/>
              </a:solidFill>
              <a:latin typeface="Aileron Bold"/>
            </a:endParaRPr>
          </a:p>
        </p:txBody>
      </p:sp>
      <p:grpSp>
        <p:nvGrpSpPr>
          <p:cNvPr id="8" name="Group 8"/>
          <p:cNvGrpSpPr/>
          <p:nvPr/>
        </p:nvGrpSpPr>
        <p:grpSpPr>
          <a:xfrm>
            <a:off x="1418086" y="1235471"/>
            <a:ext cx="8030714" cy="717883"/>
            <a:chOff x="0" y="-1"/>
            <a:chExt cx="4590382" cy="957178"/>
          </a:xfrm>
        </p:grpSpPr>
        <p:grpSp>
          <p:nvGrpSpPr>
            <p:cNvPr id="9" name="Group 9"/>
            <p:cNvGrpSpPr/>
            <p:nvPr/>
          </p:nvGrpSpPr>
          <p:grpSpPr>
            <a:xfrm>
              <a:off x="0" y="-1"/>
              <a:ext cx="4590382" cy="957178"/>
              <a:chOff x="0" y="-1"/>
              <a:chExt cx="3913674" cy="816072"/>
            </a:xfrm>
          </p:grpSpPr>
          <p:sp>
            <p:nvSpPr>
              <p:cNvPr id="10" name="Freeform 10"/>
              <p:cNvSpPr/>
              <p:nvPr/>
            </p:nvSpPr>
            <p:spPr>
              <a:xfrm>
                <a:off x="0" y="-1"/>
                <a:ext cx="3913674" cy="816072"/>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1" name="TextBox 11"/>
            <p:cNvSpPr txBox="1"/>
            <p:nvPr/>
          </p:nvSpPr>
          <p:spPr>
            <a:xfrm>
              <a:off x="44142" y="98302"/>
              <a:ext cx="4529841" cy="854936"/>
            </a:xfrm>
            <a:prstGeom prst="rect">
              <a:avLst/>
            </a:prstGeom>
          </p:spPr>
          <p:txBody>
            <a:bodyPr wrap="square" lIns="0" tIns="0" rIns="0" bIns="0" rtlCol="0" anchor="t">
              <a:spAutoFit/>
            </a:bodyPr>
            <a:lstStyle/>
            <a:p>
              <a:pPr>
                <a:lnSpc>
                  <a:spcPts val="2458"/>
                </a:lnSpc>
              </a:pPr>
              <a:r>
                <a:rPr lang="en-US" sz="2400" dirty="0">
                  <a:solidFill>
                    <a:srgbClr val="000000"/>
                  </a:solidFill>
                  <a:latin typeface="Aileron Bold"/>
                </a:rPr>
                <a:t>Systematic and harmonized statistical data on employees in civil service bodies</a:t>
              </a:r>
              <a:endParaRPr lang="bs-Latn-BA" sz="2400" dirty="0">
                <a:solidFill>
                  <a:srgbClr val="000000"/>
                </a:solidFill>
                <a:latin typeface="Aileron Bold"/>
              </a:endParaRPr>
            </a:p>
          </p:txBody>
        </p:sp>
      </p:grpSp>
      <p:sp>
        <p:nvSpPr>
          <p:cNvPr id="22" name="TextBox 22"/>
          <p:cNvSpPr txBox="1"/>
          <p:nvPr/>
        </p:nvSpPr>
        <p:spPr>
          <a:xfrm>
            <a:off x="1495311" y="1983857"/>
            <a:ext cx="7953488" cy="4862870"/>
          </a:xfrm>
          <a:prstGeom prst="rect">
            <a:avLst/>
          </a:prstGeom>
        </p:spPr>
        <p:txBody>
          <a:bodyPr wrap="square" lIns="0" tIns="0" rIns="0" bIns="0" rtlCol="0" anchor="t">
            <a:spAutoFit/>
          </a:bodyPr>
          <a:lstStyle/>
          <a:p>
            <a:pPr lvl="0" algn="just">
              <a:spcBef>
                <a:spcPct val="0"/>
              </a:spcBef>
            </a:pPr>
            <a:r>
              <a:rPr lang="en-US" b="1" dirty="0"/>
              <a:t>with the aim of improving the transparency of data on employees in civil service bodies</a:t>
            </a:r>
            <a:r>
              <a:rPr lang="en-US" dirty="0"/>
              <a:t>; </a:t>
            </a:r>
            <a:endParaRPr lang="bs-Latn-BA" dirty="0" smtClean="0"/>
          </a:p>
          <a:p>
            <a:pPr lvl="0" algn="ctr">
              <a:spcBef>
                <a:spcPct val="0"/>
              </a:spcBef>
            </a:pPr>
            <a:r>
              <a:rPr lang="en-US" sz="2000" b="1" dirty="0">
                <a:solidFill>
                  <a:srgbClr val="000000"/>
                </a:solidFill>
                <a:latin typeface="Arial" panose="020B0604020202020204" pitchFamily="34" charset="0"/>
                <a:cs typeface="Arial" panose="020B0604020202020204" pitchFamily="34" charset="0"/>
              </a:rPr>
              <a:t>Indicator (KPI)	</a:t>
            </a:r>
          </a:p>
          <a:p>
            <a:pPr lvl="0" algn="just">
              <a:spcBef>
                <a:spcPct val="0"/>
              </a:spcBef>
            </a:pPr>
            <a:endParaRPr lang="en-US" sz="2000" b="1" dirty="0">
              <a:solidFill>
                <a:srgbClr val="000000"/>
              </a:solidFill>
              <a:latin typeface="Arial" panose="020B0604020202020204" pitchFamily="34" charset="0"/>
              <a:cs typeface="Arial" panose="020B0604020202020204" pitchFamily="34" charset="0"/>
            </a:endParaRP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The trend of the number of employees in the last two years</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Trend of the number of employees by job category in the last two years by civil service body</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Distribution by age</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Gender representation in %</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The highest levels of qualifications</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Work experience in the civil service</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Termination of employment</a:t>
            </a:r>
          </a:p>
          <a:p>
            <a:pPr marL="342900" lvl="0" indent="-342900" algn="just">
              <a:spcBef>
                <a:spcPct val="0"/>
              </a:spcBef>
              <a:buFont typeface="Courier New" panose="02070309020205020404" pitchFamily="49" charset="0"/>
              <a:buChar char="o"/>
            </a:pPr>
            <a:r>
              <a:rPr lang="en-US" sz="2000" b="1" dirty="0">
                <a:solidFill>
                  <a:srgbClr val="000000"/>
                </a:solidFill>
                <a:latin typeface="Arial" panose="020B0604020202020204" pitchFamily="34" charset="0"/>
                <a:cs typeface="Arial" panose="020B0604020202020204" pitchFamily="34" charset="0"/>
              </a:rPr>
              <a:t>Persons with disabilities</a:t>
            </a:r>
          </a:p>
          <a:p>
            <a:pPr lvl="0" algn="just">
              <a:spcBef>
                <a:spcPct val="0"/>
              </a:spcBef>
            </a:pPr>
            <a:endParaRPr lang="bs-Latn-BA" sz="2000" b="1" dirty="0">
              <a:solidFill>
                <a:srgbClr val="000000"/>
              </a:solidFill>
              <a:latin typeface="Arial" panose="020B0604020202020204" pitchFamily="34" charset="0"/>
              <a:cs typeface="Arial" panose="020B0604020202020204" pitchFamily="34" charset="0"/>
            </a:endParaRPr>
          </a:p>
          <a:p>
            <a:pPr lvl="0" algn="just">
              <a:spcBef>
                <a:spcPct val="0"/>
              </a:spcBef>
            </a:pPr>
            <a:endParaRPr lang="bs-Latn-BA" sz="2000" b="1" dirty="0" smtClean="0">
              <a:solidFill>
                <a:srgbClr val="000000"/>
              </a:solidFill>
              <a:latin typeface="Arial" panose="020B0604020202020204" pitchFamily="34" charset="0"/>
              <a:cs typeface="Arial" panose="020B0604020202020204" pitchFamily="34" charset="0"/>
            </a:endParaRPr>
          </a:p>
          <a:p>
            <a:pPr lvl="0" algn="just">
              <a:spcBef>
                <a:spcPct val="0"/>
              </a:spcBef>
            </a:pPr>
            <a:endParaRPr lang="bs-Latn-BA" sz="2000" b="1" dirty="0">
              <a:solidFill>
                <a:srgbClr val="000000"/>
              </a:solidFill>
              <a:latin typeface="Arial" panose="020B0604020202020204" pitchFamily="34" charset="0"/>
              <a:cs typeface="Arial" panose="020B0604020202020204" pitchFamily="34" charset="0"/>
            </a:endParaRPr>
          </a:p>
        </p:txBody>
      </p:sp>
      <p:sp>
        <p:nvSpPr>
          <p:cNvPr id="25" name="Rectangle 24"/>
          <p:cNvSpPr/>
          <p:nvPr/>
        </p:nvSpPr>
        <p:spPr>
          <a:xfrm>
            <a:off x="6248400" y="2499883"/>
            <a:ext cx="1117998" cy="369332"/>
          </a:xfrm>
          <a:prstGeom prst="rect">
            <a:avLst/>
          </a:prstGeom>
        </p:spPr>
        <p:txBody>
          <a:bodyPr wrap="none">
            <a:spAutoFit/>
          </a:bodyPr>
          <a:lstStyle/>
          <a:p>
            <a:r>
              <a:rPr lang="bs-Latn-BA" dirty="0" smtClean="0"/>
              <a:t>(example)</a:t>
            </a:r>
            <a:endParaRPr lang="bs-Latn-BA" dirty="0"/>
          </a:p>
        </p:txBody>
      </p:sp>
      <p:sp>
        <p:nvSpPr>
          <p:cNvPr id="50"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409400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9972" y="31534"/>
            <a:ext cx="8385155" cy="7315200"/>
          </a:xfrm>
          <a:custGeom>
            <a:avLst/>
            <a:gdLst/>
            <a:ahLst/>
            <a:cxnLst/>
            <a:rect l="l" t="t" r="r" b="b"/>
            <a:pathLst>
              <a:path w="8385155" h="7315200">
                <a:moveTo>
                  <a:pt x="0" y="0"/>
                </a:moveTo>
                <a:lnTo>
                  <a:pt x="8385155" y="0"/>
                </a:lnTo>
                <a:lnTo>
                  <a:pt x="8385155" y="7315200"/>
                </a:lnTo>
                <a:lnTo>
                  <a:pt x="0" y="7315200"/>
                </a:lnTo>
                <a:lnTo>
                  <a:pt x="0" y="0"/>
                </a:lnTo>
                <a:close/>
              </a:path>
            </a:pathLst>
          </a:custGeom>
          <a:blipFill>
            <a:blip r:embed="rId2">
              <a:alphaModFix amt="10999"/>
            </a:blip>
            <a:stretch>
              <a:fillRect l="-9809" t="-4391" r="-11313" b="-5074"/>
            </a:stretch>
          </a:blipFill>
        </p:spPr>
      </p:sp>
      <p:sp>
        <p:nvSpPr>
          <p:cNvPr id="3" name="AutoShape 3"/>
          <p:cNvSpPr/>
          <p:nvPr/>
        </p:nvSpPr>
        <p:spPr>
          <a:xfrm rot="5400000">
            <a:off x="-2619294" y="3689134"/>
            <a:ext cx="7975477" cy="0"/>
          </a:xfrm>
          <a:prstGeom prst="line">
            <a:avLst/>
          </a:prstGeom>
          <a:ln w="19050" cap="rnd">
            <a:solidFill>
              <a:srgbClr val="000000">
                <a:alpha val="9804"/>
              </a:srgbClr>
            </a:solidFill>
            <a:prstDash val="solid"/>
            <a:headEnd type="none" w="sm" len="sm"/>
            <a:tailEnd type="none" w="sm" len="sm"/>
          </a:ln>
        </p:spPr>
      </p:sp>
      <p:grpSp>
        <p:nvGrpSpPr>
          <p:cNvPr id="4" name="Group 4"/>
          <p:cNvGrpSpPr/>
          <p:nvPr/>
        </p:nvGrpSpPr>
        <p:grpSpPr>
          <a:xfrm>
            <a:off x="8746" y="-76"/>
            <a:ext cx="1368445" cy="7315200"/>
            <a:chOff x="0" y="0"/>
            <a:chExt cx="153973" cy="823083"/>
          </a:xfrm>
        </p:grpSpPr>
        <p:sp>
          <p:nvSpPr>
            <p:cNvPr id="5" name="Freeform 5"/>
            <p:cNvSpPr/>
            <p:nvPr/>
          </p:nvSpPr>
          <p:spPr>
            <a:xfrm>
              <a:off x="0" y="0"/>
              <a:ext cx="153973" cy="823083"/>
            </a:xfrm>
            <a:custGeom>
              <a:avLst/>
              <a:gdLst/>
              <a:ahLst/>
              <a:cxnLst/>
              <a:rect l="l" t="t" r="r" b="b"/>
              <a:pathLst>
                <a:path w="153973" h="823083">
                  <a:moveTo>
                    <a:pt x="0" y="0"/>
                  </a:moveTo>
                  <a:lnTo>
                    <a:pt x="153973" y="0"/>
                  </a:lnTo>
                  <a:lnTo>
                    <a:pt x="153973" y="823083"/>
                  </a:lnTo>
                  <a:lnTo>
                    <a:pt x="0" y="823083"/>
                  </a:lnTo>
                  <a:close/>
                </a:path>
              </a:pathLst>
            </a:custGeom>
            <a:solidFill>
              <a:srgbClr val="293A72"/>
            </a:solidFill>
          </p:spPr>
        </p:sp>
        <p:sp>
          <p:nvSpPr>
            <p:cNvPr id="6" name="TextBox 6"/>
            <p:cNvSpPr txBox="1"/>
            <p:nvPr/>
          </p:nvSpPr>
          <p:spPr>
            <a:xfrm>
              <a:off x="0" y="0"/>
              <a:ext cx="153973" cy="823083"/>
            </a:xfrm>
            <a:prstGeom prst="rect">
              <a:avLst/>
            </a:prstGeom>
          </p:spPr>
          <p:txBody>
            <a:bodyPr lIns="50800" tIns="50800" rIns="50800" bIns="50800" rtlCol="0" anchor="ctr"/>
            <a:lstStyle/>
            <a:p>
              <a:pPr algn="ctr">
                <a:lnSpc>
                  <a:spcPts val="1593"/>
                </a:lnSpc>
              </a:pPr>
              <a:endParaRPr lang="bs-Latn-BA" dirty="0"/>
            </a:p>
          </p:txBody>
        </p:sp>
      </p:grpSp>
      <p:sp>
        <p:nvSpPr>
          <p:cNvPr id="7" name="TextBox 7"/>
          <p:cNvSpPr txBox="1"/>
          <p:nvPr/>
        </p:nvSpPr>
        <p:spPr>
          <a:xfrm rot="-5400000">
            <a:off x="-2507350" y="3368738"/>
            <a:ext cx="6441531" cy="923330"/>
          </a:xfrm>
          <a:prstGeom prst="rect">
            <a:avLst/>
          </a:prstGeom>
        </p:spPr>
        <p:txBody>
          <a:bodyPr wrap="square" lIns="0" tIns="0" rIns="0" bIns="0" rtlCol="0" anchor="t">
            <a:spAutoFit/>
          </a:bodyPr>
          <a:lstStyle/>
          <a:p>
            <a:pPr algn="ctr">
              <a:lnSpc>
                <a:spcPts val="3588"/>
              </a:lnSpc>
            </a:pPr>
            <a:r>
              <a:rPr lang="bs-Latn-BA" sz="3900" spc="39" dirty="0" smtClean="0">
                <a:solidFill>
                  <a:srgbClr val="FFFFFF"/>
                </a:solidFill>
                <a:latin typeface="Aileron Bold"/>
              </a:rPr>
              <a:t>I</a:t>
            </a:r>
            <a:r>
              <a:rPr lang="en-US" sz="3900" spc="39" dirty="0" err="1" smtClean="0">
                <a:solidFill>
                  <a:srgbClr val="FFFFFF"/>
                </a:solidFill>
                <a:latin typeface="Aileron Bold"/>
              </a:rPr>
              <a:t>mplement</a:t>
            </a:r>
            <a:r>
              <a:rPr lang="en-US" sz="3900" spc="39" dirty="0" smtClean="0">
                <a:solidFill>
                  <a:srgbClr val="FFFFFF"/>
                </a:solidFill>
                <a:latin typeface="Aileron Bold"/>
              </a:rPr>
              <a:t> </a:t>
            </a:r>
            <a:r>
              <a:rPr lang="en-US" sz="3900" spc="39" dirty="0">
                <a:solidFill>
                  <a:srgbClr val="FFFFFF"/>
                </a:solidFill>
                <a:latin typeface="Aileron Bold"/>
              </a:rPr>
              <a:t>the results of HR analytics</a:t>
            </a:r>
            <a:r>
              <a:rPr lang="bs-Latn-BA" sz="3900" spc="39" dirty="0" smtClean="0">
                <a:solidFill>
                  <a:srgbClr val="FFFFFF"/>
                </a:solidFill>
                <a:latin typeface="Aileron Bold"/>
              </a:rPr>
              <a:t> </a:t>
            </a:r>
            <a:endParaRPr lang="bs-Latn-BA" sz="3900" spc="39" dirty="0">
              <a:solidFill>
                <a:srgbClr val="FFFFFF"/>
              </a:solidFill>
              <a:latin typeface="Aileron Bold"/>
            </a:endParaRPr>
          </a:p>
        </p:txBody>
      </p:sp>
      <p:grpSp>
        <p:nvGrpSpPr>
          <p:cNvPr id="8" name="Group 8"/>
          <p:cNvGrpSpPr/>
          <p:nvPr/>
        </p:nvGrpSpPr>
        <p:grpSpPr>
          <a:xfrm>
            <a:off x="1418086" y="1235471"/>
            <a:ext cx="8030714" cy="517129"/>
            <a:chOff x="0" y="-1"/>
            <a:chExt cx="4590382" cy="661403"/>
          </a:xfrm>
        </p:grpSpPr>
        <p:grpSp>
          <p:nvGrpSpPr>
            <p:cNvPr id="9" name="Group 9"/>
            <p:cNvGrpSpPr/>
            <p:nvPr/>
          </p:nvGrpSpPr>
          <p:grpSpPr>
            <a:xfrm>
              <a:off x="0" y="-1"/>
              <a:ext cx="4590382" cy="661403"/>
              <a:chOff x="0" y="-1"/>
              <a:chExt cx="3913674" cy="563900"/>
            </a:xfrm>
          </p:grpSpPr>
          <p:sp>
            <p:nvSpPr>
              <p:cNvPr id="10" name="Freeform 10"/>
              <p:cNvSpPr/>
              <p:nvPr/>
            </p:nvSpPr>
            <p:spPr>
              <a:xfrm>
                <a:off x="0" y="-1"/>
                <a:ext cx="3913674" cy="563900"/>
              </a:xfrm>
              <a:custGeom>
                <a:avLst/>
                <a:gdLst/>
                <a:ahLst/>
                <a:cxnLst/>
                <a:rect l="l" t="t" r="r" b="b"/>
                <a:pathLst>
                  <a:path w="3876539" h="576118">
                    <a:moveTo>
                      <a:pt x="0" y="0"/>
                    </a:moveTo>
                    <a:lnTo>
                      <a:pt x="3876539" y="0"/>
                    </a:lnTo>
                    <a:lnTo>
                      <a:pt x="3876539" y="576118"/>
                    </a:lnTo>
                    <a:lnTo>
                      <a:pt x="0" y="576118"/>
                    </a:lnTo>
                    <a:close/>
                  </a:path>
                </a:pathLst>
              </a:custGeom>
              <a:solidFill>
                <a:srgbClr val="FFCB03"/>
              </a:solidFill>
            </p:spPr>
          </p:sp>
        </p:grpSp>
        <p:sp>
          <p:nvSpPr>
            <p:cNvPr id="11" name="TextBox 11"/>
            <p:cNvSpPr txBox="1"/>
            <p:nvPr/>
          </p:nvSpPr>
          <p:spPr>
            <a:xfrm>
              <a:off x="44142" y="98302"/>
              <a:ext cx="4529841" cy="427468"/>
            </a:xfrm>
            <a:prstGeom prst="rect">
              <a:avLst/>
            </a:prstGeom>
          </p:spPr>
          <p:txBody>
            <a:bodyPr wrap="square" lIns="0" tIns="0" rIns="0" bIns="0" rtlCol="0" anchor="t">
              <a:spAutoFit/>
            </a:bodyPr>
            <a:lstStyle/>
            <a:p>
              <a:pPr>
                <a:lnSpc>
                  <a:spcPts val="2458"/>
                </a:lnSpc>
              </a:pPr>
              <a:r>
                <a:rPr lang="en-US" sz="2400" dirty="0">
                  <a:solidFill>
                    <a:srgbClr val="000000"/>
                  </a:solidFill>
                  <a:latin typeface="Aileron Bold"/>
                </a:rPr>
                <a:t>Establish and implement the results of HR analytics</a:t>
              </a:r>
              <a:endParaRPr lang="bs-Latn-BA" sz="2400" dirty="0">
                <a:solidFill>
                  <a:srgbClr val="000000"/>
                </a:solidFill>
                <a:latin typeface="Aileron Bold"/>
              </a:endParaRPr>
            </a:p>
          </p:txBody>
        </p:sp>
      </p:grpSp>
      <p:sp>
        <p:nvSpPr>
          <p:cNvPr id="22" name="TextBox 22"/>
          <p:cNvSpPr txBox="1"/>
          <p:nvPr/>
        </p:nvSpPr>
        <p:spPr>
          <a:xfrm>
            <a:off x="2014366" y="2445407"/>
            <a:ext cx="6886689" cy="2769989"/>
          </a:xfrm>
          <a:prstGeom prst="rect">
            <a:avLst/>
          </a:prstGeom>
        </p:spPr>
        <p:txBody>
          <a:bodyPr wrap="square" lIns="0" tIns="0" rIns="0" bIns="0" rtlCol="0" anchor="t">
            <a:spAutoFit/>
          </a:bodyPr>
          <a:lstStyle/>
          <a:p>
            <a:pPr lvl="0" algn="just">
              <a:spcBef>
                <a:spcPct val="0"/>
              </a:spcBef>
            </a:pPr>
            <a:r>
              <a:rPr lang="en-US" sz="2000" b="1" dirty="0"/>
              <a:t>By determining the key success factors and indicators used to measure the expected results, a structure will be established for the implementation of HR analytics at the level of the Government of the Federation of </a:t>
            </a:r>
            <a:r>
              <a:rPr lang="en-US" sz="2000" b="1" dirty="0" err="1"/>
              <a:t>BiH</a:t>
            </a:r>
            <a:r>
              <a:rPr lang="en-US" sz="2000" b="1" dirty="0"/>
              <a:t> and the level of cantonal governments. HR analytics information will be published on the Agency's official website https://hrm.adsfbih.gov.ba and on the websites of the cantonal ministries of justice and administration.</a:t>
            </a:r>
            <a:endParaRPr lang="bs-Latn-BA" sz="2000" b="1" dirty="0">
              <a:solidFill>
                <a:srgbClr val="000000"/>
              </a:solidFill>
              <a:cs typeface="Arial" panose="020B0604020202020204" pitchFamily="34" charset="0"/>
            </a:endParaRPr>
          </a:p>
          <a:p>
            <a:pPr lvl="0" algn="just">
              <a:spcBef>
                <a:spcPct val="0"/>
              </a:spcBef>
            </a:pPr>
            <a:endParaRPr lang="bs-Latn-BA" sz="2000" b="1" dirty="0" smtClean="0">
              <a:solidFill>
                <a:srgbClr val="000000"/>
              </a:solidFill>
              <a:cs typeface="Arial" panose="020B0604020202020204" pitchFamily="34" charset="0"/>
            </a:endParaRPr>
          </a:p>
          <a:p>
            <a:pPr lvl="0" algn="just">
              <a:spcBef>
                <a:spcPct val="0"/>
              </a:spcBef>
            </a:pPr>
            <a:endParaRPr lang="bs-Latn-BA" sz="2000" b="1" dirty="0">
              <a:solidFill>
                <a:srgbClr val="000000"/>
              </a:solidFill>
              <a:cs typeface="Arial" panose="020B0604020202020204" pitchFamily="34" charset="0"/>
            </a:endParaRPr>
          </a:p>
        </p:txBody>
      </p:sp>
      <p:sp>
        <p:nvSpPr>
          <p:cNvPr id="15" name="Freeform 27"/>
          <p:cNvSpPr/>
          <p:nvPr/>
        </p:nvSpPr>
        <p:spPr>
          <a:xfrm>
            <a:off x="335305" y="107371"/>
            <a:ext cx="761998" cy="699432"/>
          </a:xfrm>
          <a:custGeom>
            <a:avLst/>
            <a:gdLst/>
            <a:ahLst/>
            <a:cxnLst/>
            <a:rect l="l" t="t" r="r" b="b"/>
            <a:pathLst>
              <a:path w="661719" h="764357">
                <a:moveTo>
                  <a:pt x="0" y="0"/>
                </a:moveTo>
                <a:lnTo>
                  <a:pt x="661719" y="0"/>
                </a:lnTo>
                <a:lnTo>
                  <a:pt x="661719" y="764356"/>
                </a:lnTo>
                <a:lnTo>
                  <a:pt x="0" y="764356"/>
                </a:lnTo>
                <a:lnTo>
                  <a:pt x="0" y="0"/>
                </a:lnTo>
                <a:close/>
              </a:path>
            </a:pathLst>
          </a:custGeom>
          <a:blipFill>
            <a:blip r:embed="rId3"/>
            <a:srcRect/>
            <a:stretch>
              <a:fillRect l="-23322" t="-22515" r="-337810" b="-20798"/>
            </a:stretch>
          </a:blipFill>
        </p:spPr>
      </p:sp>
    </p:spTree>
    <p:extLst>
      <p:ext uri="{BB962C8B-B14F-4D97-AF65-F5344CB8AC3E}">
        <p14:creationId xmlns:p14="http://schemas.microsoft.com/office/powerpoint/2010/main" val="3239579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1255</Words>
  <Application>Microsoft Office PowerPoint</Application>
  <PresentationFormat>Custom</PresentationFormat>
  <Paragraphs>131</Paragraphs>
  <Slides>15</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Calibri Light</vt:lpstr>
      <vt:lpstr>Montserrat Semi-Bold</vt:lpstr>
      <vt:lpstr>Avenir Bold</vt:lpstr>
      <vt:lpstr>Muli</vt:lpstr>
      <vt:lpstr>Aileron Bold</vt:lpstr>
      <vt:lpstr>Montserrat Classic</vt:lpstr>
      <vt:lpstr>Segoe UI Emoji</vt:lpstr>
      <vt:lpstr>Montserrat Medium</vt:lpstr>
      <vt:lpstr>Avenir Ultra-Bold</vt:lpstr>
      <vt:lpstr>Franklin Gothic Book</vt:lpstr>
      <vt:lpstr>Arial</vt:lpstr>
      <vt:lpstr>Calibri</vt:lpstr>
      <vt:lpstr>Avenir</vt:lpstr>
      <vt:lpstr>Montserrat Classic Bold</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dc:title>
  <dc:creator>korisnik</dc:creator>
  <cp:lastModifiedBy>Direktor</cp:lastModifiedBy>
  <cp:revision>52</cp:revision>
  <dcterms:created xsi:type="dcterms:W3CDTF">2006-08-16T00:00:00Z</dcterms:created>
  <dcterms:modified xsi:type="dcterms:W3CDTF">2024-05-03T09:48:24Z</dcterms:modified>
  <dc:identifier>DAF47AUU6N8</dc:identifier>
</cp:coreProperties>
</file>