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4"/>
  </p:notesMasterIdLst>
  <p:sldIdLst>
    <p:sldId id="264" r:id="rId2"/>
    <p:sldId id="261" r:id="rId3"/>
    <p:sldId id="262" r:id="rId4"/>
    <p:sldId id="263" r:id="rId5"/>
    <p:sldId id="275" r:id="rId6"/>
    <p:sldId id="277" r:id="rId7"/>
    <p:sldId id="278" r:id="rId8"/>
    <p:sldId id="279" r:id="rId9"/>
    <p:sldId id="280" r:id="rId10"/>
    <p:sldId id="281" r:id="rId11"/>
    <p:sldId id="282" r:id="rId12"/>
    <p:sldId id="283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1450" y="6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E0A957E-B5AA-4FE3-8FB7-0B2360985BC7}" type="datetimeFigureOut">
              <a:rPr lang="en-US" smtClean="0"/>
              <a:t>5/23/2024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024DE8D-DAF7-49E3-9469-10C7FA05A13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4DE8D-DAF7-49E3-9469-10C7FA05A13C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24DE8D-DAF7-49E3-9469-10C7FA05A13C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78232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5AFF96-E2CC-49ED-A0E2-C3EC3C566F6B}" type="datetimeFigureOut">
              <a:rPr lang="en-US" smtClean="0"/>
              <a:pPr/>
              <a:t>5/23/2024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B38ED2-FA02-4D2B-B447-86A3357F331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428604"/>
            <a:ext cx="8229600" cy="1785942"/>
          </a:xfrm>
        </p:spPr>
        <p:txBody>
          <a:bodyPr>
            <a:normAutofit fontScale="90000"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THE COMPETENCIES FRAMEWORK IN PUBLIC ADMINISTRATION IN NORTH MACEDONIA: A COMPARATIVE APPROACH</a:t>
            </a:r>
            <a:r>
              <a:rPr lang="en-GB" sz="3100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 </a:t>
            </a:r>
            <a:r>
              <a:rPr lang="en-US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/>
            </a:r>
            <a:br>
              <a:rPr lang="en-US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</a:br>
            <a:endParaRPr lang="en-US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24578" name="Picture 2" descr="State University of Tetova | step.m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1785926"/>
            <a:ext cx="9144000" cy="5072074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285720" y="3429000"/>
            <a:ext cx="189705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2060"/>
                </a:solidFill>
              </a:rPr>
              <a:t>PROF.DR</a:t>
            </a:r>
          </a:p>
          <a:p>
            <a:r>
              <a:rPr lang="en-US" sz="2800" b="1" dirty="0" smtClean="0">
                <a:solidFill>
                  <a:srgbClr val="002060"/>
                </a:solidFill>
              </a:rPr>
              <a:t>JAHI JAHIJA</a:t>
            </a:r>
            <a:endParaRPr lang="en-US" sz="2800" b="1" dirty="0">
              <a:solidFill>
                <a:srgbClr val="00206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build="allAtOnce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39784"/>
          </a:xfrm>
        </p:spPr>
        <p:txBody>
          <a:bodyPr/>
          <a:lstStyle/>
          <a:p>
            <a:r>
              <a:rPr lang="en-US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RECOMMANDATION</a:t>
            </a:r>
            <a:endParaRPr lang="en-US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4840303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r>
              <a:rPr lang="en-US" dirty="0" smtClean="0">
                <a:solidFill>
                  <a:srgbClr val="0070C0"/>
                </a:solidFill>
              </a:rPr>
              <a:t>Change/update  the Rulebook on the Framework of General Job Competencies for Administrative Servant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Global best practices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There is no “Best way doing  things”</a:t>
            </a:r>
          </a:p>
          <a:p>
            <a:r>
              <a:rPr lang="en-US" dirty="0" smtClean="0">
                <a:solidFill>
                  <a:srgbClr val="0070C0"/>
                </a:solidFill>
              </a:rPr>
              <a:t>Modify them (political, administrative and organisation culture) </a:t>
            </a:r>
          </a:p>
          <a:p>
            <a:endParaRPr lang="en-US" b="1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RECOMMANDATION – EPSO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768865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Self-management </a:t>
            </a:r>
          </a:p>
          <a:p>
            <a:pPr>
              <a:buNone/>
            </a:pPr>
            <a:r>
              <a:rPr lang="en-US" dirty="0" smtClean="0"/>
              <a:t>	 </a:t>
            </a:r>
            <a:r>
              <a:rPr lang="en-US" dirty="0" smtClean="0">
                <a:solidFill>
                  <a:srgbClr val="00B0F0"/>
                </a:solidFill>
              </a:rPr>
              <a:t>	Organises own tasks, demonstrates responsibility and a constructive attitude at all times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Information management (digital and data literacy)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F0"/>
                </a:solidFill>
              </a:rPr>
              <a:t>	Translates knowledge and skills through digital tools and technologies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Learning as a skill 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70C0"/>
                </a:solidFill>
              </a:rPr>
              <a:t> 	</a:t>
            </a:r>
            <a:r>
              <a:rPr lang="en-US" dirty="0" smtClean="0">
                <a:solidFill>
                  <a:srgbClr val="00B0F0"/>
                </a:solidFill>
              </a:rPr>
              <a:t>Actively manages own learning, growth and self improvement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Intrapreneurship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 smtClean="0">
                <a:solidFill>
                  <a:srgbClr val="00B0F0"/>
                </a:solidFill>
              </a:rPr>
              <a:t>	Drives change, inspires and empowers others in implementing change and offers guidance at all levels.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 descr="Thank You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noFill/>
        </p:spPr>
        <p:txBody>
          <a:bodyPr>
            <a:normAutofit/>
          </a:bodyPr>
          <a:lstStyle/>
          <a:p>
            <a:r>
              <a:rPr lang="en-US" dirty="0" smtClean="0">
                <a:solidFill>
                  <a:schemeClr val="accent2">
                    <a:lumMod val="75000"/>
                  </a:schemeClr>
                </a:solidFill>
                <a:latin typeface="Aharoni" pitchFamily="2" charset="-79"/>
                <a:cs typeface="Aharoni" pitchFamily="2" charset="-79"/>
              </a:rPr>
              <a:t>Law on administrative servants</a:t>
            </a:r>
            <a:endParaRPr lang="en-US" dirty="0">
              <a:solidFill>
                <a:schemeClr val="accent2">
                  <a:lumMod val="75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4282" y="1600200"/>
            <a:ext cx="4357718" cy="5114948"/>
          </a:xfrm>
        </p:spPr>
        <p:txBody>
          <a:bodyPr>
            <a:normAutofit fontScale="92500"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Defines four professional requirements categories:</a:t>
            </a:r>
            <a:endParaRPr lang="en-US" b="1" dirty="0" smtClean="0">
              <a:solidFill>
                <a:srgbClr val="FF0000"/>
              </a:solidFill>
              <a:latin typeface="Arial Narrow" pitchFamily="34" charset="0"/>
            </a:endParaRP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1. Professional qualifications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2. Work experience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3. General job competencies </a:t>
            </a:r>
          </a:p>
          <a:p>
            <a:pPr>
              <a:buNone/>
            </a:pPr>
            <a:r>
              <a:rPr lang="en-US" dirty="0" smtClean="0">
                <a:solidFill>
                  <a:srgbClr val="FF0000"/>
                </a:solidFill>
                <a:latin typeface="Arial Narrow" pitchFamily="34" charset="0"/>
              </a:rPr>
              <a:t>4. Special job competencies for all levels </a:t>
            </a:r>
          </a:p>
          <a:p>
            <a:endParaRPr lang="en-US" dirty="0">
              <a:solidFill>
                <a:srgbClr val="FF0000"/>
              </a:solidFill>
              <a:latin typeface="Arial Narrow" pitchFamily="34" charset="0"/>
            </a:endParaRPr>
          </a:p>
        </p:txBody>
      </p:sp>
      <p:pic>
        <p:nvPicPr>
          <p:cNvPr id="23553" name="Picture 1" descr="C:\Users\MacBook Pro\Documents\ASCH\Flag_of_North_Macedonia.svg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714488"/>
            <a:ext cx="4643438" cy="514351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allAtOnce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28596" y="0"/>
            <a:ext cx="8229600" cy="1143000"/>
          </a:xfrm>
        </p:spPr>
        <p:txBody>
          <a:bodyPr/>
          <a:lstStyle/>
          <a:p>
            <a:r>
              <a:rPr lang="en-US" dirty="0" smtClean="0">
                <a:solidFill>
                  <a:srgbClr val="C00000"/>
                </a:solidFill>
                <a:latin typeface="Aharoni" pitchFamily="2" charset="-79"/>
                <a:cs typeface="Aharoni" pitchFamily="2" charset="-79"/>
              </a:rPr>
              <a:t>General job competencies </a:t>
            </a:r>
            <a:endParaRPr lang="en-US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28671"/>
            <a:ext cx="5643570" cy="5929329"/>
          </a:xfrm>
          <a:noFill/>
        </p:spPr>
        <p:txBody>
          <a:bodyPr>
            <a:normAutofit/>
          </a:bodyPr>
          <a:lstStyle/>
          <a:p>
            <a:endParaRPr lang="en-US" sz="4000" dirty="0" smtClean="0">
              <a:solidFill>
                <a:srgbClr val="FF0000"/>
              </a:solidFill>
            </a:endParaRPr>
          </a:p>
          <a:p>
            <a:r>
              <a:rPr lang="en-US" sz="2800" dirty="0" smtClean="0">
                <a:solidFill>
                  <a:srgbClr val="FF0000"/>
                </a:solidFill>
              </a:rPr>
              <a:t>Rulebook on the Framework of General Job Competencies for Administrative Servant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problem-solving and deciding on matters within the scope of the job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learning and development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communication </a:t>
            </a:r>
          </a:p>
          <a:p>
            <a:pPr marL="742950" indent="-742950">
              <a:buFont typeface="+mj-lt"/>
              <a:buAutoNum type="arabicPeriod"/>
            </a:pPr>
            <a:r>
              <a:rPr lang="en-US" sz="2800" dirty="0" smtClean="0">
                <a:solidFill>
                  <a:srgbClr val="FF0000"/>
                </a:solidFill>
              </a:rPr>
              <a:t>achieving </a:t>
            </a:r>
            <a:r>
              <a:rPr lang="en-US" sz="2800" dirty="0" smtClean="0">
                <a:solidFill>
                  <a:srgbClr val="FF0000"/>
                </a:solidFill>
                <a:latin typeface="Arial Narrow" pitchFamily="34" charset="0"/>
              </a:rPr>
              <a:t>r</a:t>
            </a:r>
            <a:r>
              <a:rPr lang="en-US" sz="2800" dirty="0" smtClean="0">
                <a:solidFill>
                  <a:srgbClr val="FF0000"/>
                </a:solidFill>
              </a:rPr>
              <a:t>esults </a:t>
            </a:r>
          </a:p>
        </p:txBody>
      </p:sp>
      <p:pic>
        <p:nvPicPr>
          <p:cNvPr id="1026" name="Picture 2" descr="C:\Users\MacBook Pro\Documents\ASCH\Competenc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928670"/>
            <a:ext cx="3500430" cy="592933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>
              <a:solidFill>
                <a:srgbClr val="C0000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00174"/>
            <a:ext cx="4329114" cy="5000660"/>
          </a:xfrm>
          <a:noFill/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5. working with others / teamwork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6. strategic awareness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7. orientation towards the parties / stakeholders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8. management </a:t>
            </a:r>
          </a:p>
          <a:p>
            <a:pPr marL="514350" indent="-514350">
              <a:buNone/>
            </a:pPr>
            <a:r>
              <a:rPr lang="en-US" dirty="0" smtClean="0">
                <a:solidFill>
                  <a:srgbClr val="FF0000"/>
                </a:solidFill>
              </a:rPr>
              <a:t>9. financial managemen</a:t>
            </a:r>
          </a:p>
          <a:p>
            <a:endParaRPr lang="en-US" dirty="0"/>
          </a:p>
        </p:txBody>
      </p:sp>
      <p:pic>
        <p:nvPicPr>
          <p:cNvPr id="2050" name="Picture 2" descr="C:\Users\MacBook Pro\Documents\ASCH\Competence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6314" y="1357298"/>
            <a:ext cx="4357686" cy="550070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>
                    <a:lumMod val="60000"/>
                    <a:lumOff val="40000"/>
                  </a:schemeClr>
                </a:solidFill>
                <a:latin typeface="Aharoni" pitchFamily="2" charset="-79"/>
                <a:cs typeface="Aharoni" pitchFamily="2" charset="-79"/>
              </a:rPr>
              <a:t>EPSO (European Personnel Selection Office)</a:t>
            </a:r>
            <a:endParaRPr lang="en-US" dirty="0">
              <a:solidFill>
                <a:schemeClr val="tx2">
                  <a:lumMod val="60000"/>
                  <a:lumOff val="40000"/>
                </a:schemeClr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3074" name="Picture 2" descr="C:\Users\MacBook Pro\Documents\ASCH\European_Commission.svg.pn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357554" y="1500174"/>
            <a:ext cx="2428892" cy="2143140"/>
          </a:xfrm>
          <a:prstGeom prst="rect">
            <a:avLst/>
          </a:prstGeom>
          <a:noFill/>
        </p:spPr>
      </p:pic>
      <p:pic>
        <p:nvPicPr>
          <p:cNvPr id="3075" name="Picture 3" descr="C:\Users\MacBook Pro\Documents\ASCH\Evropian Parliament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8596" y="1785926"/>
            <a:ext cx="1943100" cy="1828800"/>
          </a:xfrm>
          <a:prstGeom prst="rect">
            <a:avLst/>
          </a:prstGeom>
          <a:noFill/>
        </p:spPr>
      </p:pic>
      <p:pic>
        <p:nvPicPr>
          <p:cNvPr id="3076" name="Picture 4" descr="C:\Users\MacBook Pro\Documents\ASCH\General Secretary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72264" y="1571612"/>
            <a:ext cx="2000264" cy="1752594"/>
          </a:xfrm>
          <a:prstGeom prst="rect">
            <a:avLst/>
          </a:prstGeom>
          <a:noFill/>
        </p:spPr>
      </p:pic>
      <p:pic>
        <p:nvPicPr>
          <p:cNvPr id="3077" name="Picture 5" descr="C:\Users\MacBook Pro\Documents\ASCH\Regions.pn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500826" y="3643314"/>
            <a:ext cx="2905125" cy="2298700"/>
          </a:xfrm>
          <a:prstGeom prst="rect">
            <a:avLst/>
          </a:prstGeom>
          <a:noFill/>
        </p:spPr>
      </p:pic>
      <p:pic>
        <p:nvPicPr>
          <p:cNvPr id="3078" name="Picture 6" descr="C:\Users\MacBook Pro\Documents\ASCH\Auditors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3929066"/>
            <a:ext cx="2643206" cy="1500198"/>
          </a:xfrm>
          <a:prstGeom prst="rect">
            <a:avLst/>
          </a:prstGeom>
          <a:noFill/>
        </p:spPr>
      </p:pic>
      <p:sp>
        <p:nvSpPr>
          <p:cNvPr id="9" name="TextBox 8"/>
          <p:cNvSpPr txBox="1"/>
          <p:nvPr/>
        </p:nvSpPr>
        <p:spPr>
          <a:xfrm>
            <a:off x="6429388" y="3143248"/>
            <a:ext cx="211910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/>
              <a:t>General</a:t>
            </a:r>
            <a:r>
              <a:rPr lang="en-US" sz="2000" dirty="0" smtClean="0"/>
              <a:t> </a:t>
            </a:r>
            <a:r>
              <a:rPr lang="en-US" sz="2000" b="1" dirty="0" smtClean="0"/>
              <a:t>secretary</a:t>
            </a:r>
            <a:r>
              <a:rPr lang="en-US" sz="2000" dirty="0" smtClean="0"/>
              <a:t> </a:t>
            </a:r>
            <a:endParaRPr lang="en-US" sz="2000" dirty="0"/>
          </a:p>
        </p:txBody>
      </p:sp>
      <p:sp>
        <p:nvSpPr>
          <p:cNvPr id="12" name="TextBox 11"/>
          <p:cNvSpPr txBox="1"/>
          <p:nvPr/>
        </p:nvSpPr>
        <p:spPr>
          <a:xfrm>
            <a:off x="357159" y="5286388"/>
            <a:ext cx="307183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/>
              <a:t>European Court of Auditors</a:t>
            </a:r>
            <a:endParaRPr lang="en-US" sz="24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214810" y="5000636"/>
            <a:ext cx="2375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571868" y="5357826"/>
            <a:ext cx="21496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Court of Justice</a:t>
            </a:r>
            <a:endParaRPr lang="en-US" sz="2400" b="1" dirty="0"/>
          </a:p>
        </p:txBody>
      </p:sp>
      <p:pic>
        <p:nvPicPr>
          <p:cNvPr id="3081" name="Picture 9" descr="C:\Users\MacBook Pro\Documents\ASCH\Court of Justice.pn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3643306" y="4500570"/>
            <a:ext cx="1643074" cy="642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0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0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0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 build="allAtOnce"/>
      <p:bldP spid="12" grpId="0" build="allAtOnce"/>
      <p:bldP spid="14" grpId="0" build="allAtOnce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EPSO Competency Framework</a:t>
            </a:r>
            <a:br>
              <a:rPr lang="en-US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</a:br>
            <a:endParaRPr lang="en-US" b="1" dirty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0" y="1600200"/>
            <a:ext cx="4495800" cy="452596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1. </a:t>
            </a:r>
            <a:r>
              <a:rPr lang="en-US" b="1" dirty="0" smtClean="0">
                <a:solidFill>
                  <a:srgbClr val="0070C0"/>
                </a:solidFill>
                <a:cs typeface="Aharoni" pitchFamily="2" charset="-79"/>
              </a:rPr>
              <a:t>Critical thinking, analysing &amp; creative problem-solving 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cs typeface="Aharoni" pitchFamily="2" charset="-79"/>
              </a:rPr>
              <a:t>2. Decision-making &amp; getting results 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cs typeface="Aharoni" pitchFamily="2" charset="-79"/>
              </a:rPr>
              <a:t>3. Information management (digital and data literacy) </a:t>
            </a: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  <a:cs typeface="Aharoni" pitchFamily="2" charset="-79"/>
              </a:rPr>
              <a:t>4. Self-management</a:t>
            </a:r>
            <a:endParaRPr lang="en-US" b="1" dirty="0">
              <a:solidFill>
                <a:srgbClr val="0070C0"/>
              </a:solidFill>
              <a:cs typeface="Aharoni" pitchFamily="2" charset="-79"/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pic>
        <p:nvPicPr>
          <p:cNvPr id="4098" name="Picture 2" descr="C:\Users\MacBook Pro\Documents\ASCH\EU_Careers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00562" y="1428736"/>
            <a:ext cx="4643438" cy="542926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0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MacBook Pro\Documents\ASCH\EU_Careers.pn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 bwMode="auto">
          <a:xfrm>
            <a:off x="4214810" y="0"/>
            <a:ext cx="4929190" cy="6858000"/>
          </a:xfrm>
          <a:prstGeom prst="rect">
            <a:avLst/>
          </a:prstGeom>
          <a:noFill/>
        </p:spPr>
      </p:pic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500034" y="1357298"/>
            <a:ext cx="4038600" cy="4954591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5. Working together </a:t>
            </a:r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6. Learning as a skill </a:t>
            </a:r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7. Communication </a:t>
            </a:r>
          </a:p>
          <a:p>
            <a:pPr>
              <a:buNone/>
            </a:pPr>
            <a:endParaRPr lang="en-US" b="1" dirty="0" smtClean="0">
              <a:solidFill>
                <a:srgbClr val="0070C0"/>
              </a:solidFill>
            </a:endParaRPr>
          </a:p>
          <a:p>
            <a:pPr>
              <a:buNone/>
            </a:pPr>
            <a:r>
              <a:rPr lang="en-US" b="1" dirty="0" smtClean="0">
                <a:solidFill>
                  <a:srgbClr val="0070C0"/>
                </a:solidFill>
              </a:rPr>
              <a:t>8. Intrapreneurship</a:t>
            </a:r>
          </a:p>
          <a:p>
            <a:endParaRPr lang="en-US" b="1" dirty="0">
              <a:solidFill>
                <a:srgbClr val="0070C0"/>
              </a:solidFill>
            </a:endParaRPr>
          </a:p>
        </p:txBody>
      </p:sp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solidFill>
                  <a:srgbClr val="002060"/>
                </a:solidFill>
                <a:latin typeface="Aharoni" pitchFamily="2" charset="-79"/>
                <a:cs typeface="Aharoni" pitchFamily="2" charset="-79"/>
              </a:rPr>
              <a:t>Why do we compare? </a:t>
            </a:r>
            <a:endParaRPr lang="en-US" dirty="0">
              <a:solidFill>
                <a:srgbClr val="002060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0" y="3786190"/>
            <a:ext cx="3500430" cy="2585323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70C0"/>
                </a:solidFill>
              </a:rPr>
              <a:t>SIGMA (Support for Improvement in Governance and Management) is a joint initiative of the OECD </a:t>
            </a:r>
            <a:r>
              <a:rPr lang="en-US" sz="2400" u="sng" dirty="0" smtClean="0">
                <a:solidFill>
                  <a:srgbClr val="0070C0"/>
                </a:solidFill>
              </a:rPr>
              <a:t> </a:t>
            </a:r>
            <a:r>
              <a:rPr lang="en-US" sz="2400" dirty="0" smtClean="0">
                <a:solidFill>
                  <a:srgbClr val="0070C0"/>
                </a:solidFill>
              </a:rPr>
              <a:t>and the EU .</a:t>
            </a:r>
          </a:p>
          <a:p>
            <a:endParaRPr lang="en-US" dirty="0"/>
          </a:p>
        </p:txBody>
      </p:sp>
      <p:pic>
        <p:nvPicPr>
          <p:cNvPr id="15" name="Content Placeholder 14" descr="Sigma_Macedonia.png"/>
          <p:cNvPicPr>
            <a:picLocks noGrp="1" noChangeAspect="1"/>
          </p:cNvPicPr>
          <p:nvPr>
            <p:ph sz="half" idx="1"/>
          </p:nvPr>
        </p:nvPicPr>
        <p:blipFill>
          <a:blip r:embed="rId2"/>
          <a:stretch>
            <a:fillRect/>
          </a:stretch>
        </p:blipFill>
        <p:spPr>
          <a:xfrm>
            <a:off x="0" y="1500174"/>
            <a:ext cx="4929190" cy="2071702"/>
          </a:xfrm>
        </p:spPr>
      </p:pic>
      <p:pic>
        <p:nvPicPr>
          <p:cNvPr id="17" name="Content Placeholder 16" descr="Principles_Macedonia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000629" y="1500174"/>
            <a:ext cx="4143372" cy="2071701"/>
          </a:xfrm>
        </p:spPr>
      </p:pic>
      <p:sp>
        <p:nvSpPr>
          <p:cNvPr id="18" name="TextBox 17"/>
          <p:cNvSpPr txBox="1"/>
          <p:nvPr/>
        </p:nvSpPr>
        <p:spPr>
          <a:xfrm>
            <a:off x="3643306" y="3643314"/>
            <a:ext cx="5500694" cy="30469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</p:spPr>
        <p:txBody>
          <a:bodyPr wrap="square" rtlCol="0">
            <a:spAutoFit/>
          </a:bodyPr>
          <a:lstStyle/>
          <a:p>
            <a:pPr marL="342900" indent="-342900">
              <a:buAutoNum type="arabicParenBoth"/>
            </a:pPr>
            <a:r>
              <a:rPr lang="en-US" sz="2400" dirty="0">
                <a:solidFill>
                  <a:srgbClr val="0070C0"/>
                </a:solidFill>
              </a:rPr>
              <a:t>S</a:t>
            </a:r>
            <a:r>
              <a:rPr lang="en-US" sz="2400" dirty="0" smtClean="0">
                <a:solidFill>
                  <a:srgbClr val="0070C0"/>
                </a:solidFill>
              </a:rPr>
              <a:t>trategic </a:t>
            </a:r>
          </a:p>
          <a:p>
            <a:r>
              <a:rPr lang="en-US" sz="2400" dirty="0" smtClean="0">
                <a:solidFill>
                  <a:srgbClr val="0070C0"/>
                </a:solidFill>
              </a:rPr>
              <a:t>2</a:t>
            </a:r>
            <a:r>
              <a:rPr lang="en-US" sz="2400" dirty="0" smtClean="0">
                <a:solidFill>
                  <a:srgbClr val="0070C0"/>
                </a:solidFill>
              </a:rPr>
              <a:t>) </a:t>
            </a:r>
            <a:r>
              <a:rPr lang="en-US" sz="2400" dirty="0" smtClean="0">
                <a:solidFill>
                  <a:srgbClr val="0070C0"/>
                </a:solidFill>
              </a:rPr>
              <a:t>Policy </a:t>
            </a:r>
            <a:r>
              <a:rPr lang="en-US" sz="2400" dirty="0" smtClean="0">
                <a:solidFill>
                  <a:srgbClr val="0070C0"/>
                </a:solidFill>
              </a:rPr>
              <a:t>development and coordination, </a:t>
            </a:r>
          </a:p>
          <a:p>
            <a:pPr marL="342900" indent="-342900"/>
            <a:r>
              <a:rPr lang="en-US" sz="2400" dirty="0" smtClean="0">
                <a:solidFill>
                  <a:srgbClr val="0070C0"/>
                </a:solidFill>
              </a:rPr>
              <a:t>(3) </a:t>
            </a:r>
            <a:r>
              <a:rPr lang="en-US" sz="2400" dirty="0" smtClean="0">
                <a:solidFill>
                  <a:srgbClr val="0070C0"/>
                </a:solidFill>
              </a:rPr>
              <a:t>Public </a:t>
            </a:r>
            <a:r>
              <a:rPr lang="en-US" sz="2400" dirty="0" smtClean="0">
                <a:solidFill>
                  <a:srgbClr val="0070C0"/>
                </a:solidFill>
              </a:rPr>
              <a:t>service and human resource management, </a:t>
            </a:r>
          </a:p>
          <a:p>
            <a:pPr marL="342900" indent="-342900"/>
            <a:r>
              <a:rPr lang="en-US" sz="2400" dirty="0" smtClean="0">
                <a:solidFill>
                  <a:srgbClr val="0070C0"/>
                </a:solidFill>
              </a:rPr>
              <a:t>(4) </a:t>
            </a:r>
            <a:r>
              <a:rPr lang="en-US" sz="2400" dirty="0" smtClean="0">
                <a:solidFill>
                  <a:srgbClr val="0070C0"/>
                </a:solidFill>
              </a:rPr>
              <a:t>Organization, accountability and  oversight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342900" indent="-342900"/>
            <a:r>
              <a:rPr lang="en-US" sz="2400" dirty="0" smtClean="0">
                <a:solidFill>
                  <a:srgbClr val="0070C0"/>
                </a:solidFill>
              </a:rPr>
              <a:t>(5) </a:t>
            </a:r>
            <a:r>
              <a:rPr lang="en-US" sz="2400" dirty="0" smtClean="0">
                <a:solidFill>
                  <a:srgbClr val="0070C0"/>
                </a:solidFill>
              </a:rPr>
              <a:t>Service delivery and digitalization </a:t>
            </a:r>
            <a:endParaRPr lang="en-US" sz="2400" dirty="0" smtClean="0">
              <a:solidFill>
                <a:srgbClr val="0070C0"/>
              </a:solidFill>
            </a:endParaRPr>
          </a:p>
          <a:p>
            <a:pPr marL="342900" indent="-342900"/>
            <a:r>
              <a:rPr lang="en-US" sz="2400" dirty="0" smtClean="0">
                <a:solidFill>
                  <a:srgbClr val="0070C0"/>
                </a:solidFill>
              </a:rPr>
              <a:t> (6) </a:t>
            </a:r>
            <a:r>
              <a:rPr lang="en-US" sz="2400" dirty="0" smtClean="0">
                <a:solidFill>
                  <a:srgbClr val="0070C0"/>
                </a:solidFill>
              </a:rPr>
              <a:t>Public </a:t>
            </a:r>
            <a:r>
              <a:rPr lang="en-US" sz="2400" dirty="0" smtClean="0">
                <a:solidFill>
                  <a:srgbClr val="0070C0"/>
                </a:solidFill>
              </a:rPr>
              <a:t>financial management (PFM).</a:t>
            </a:r>
            <a:endParaRPr lang="en-US" sz="2400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8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 build="allAtOnce" animBg="1"/>
      <p:bldP spid="18" grpId="0" build="allAtOnce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3286124"/>
            <a:ext cx="4038600" cy="2840039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Decision-making &amp; getting results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Working together</a:t>
            </a:r>
          </a:p>
          <a:p>
            <a:r>
              <a:rPr lang="en-US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Communication</a:t>
            </a:r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 smtClean="0">
              <a:solidFill>
                <a:srgbClr val="0070C0"/>
              </a:solidFill>
            </a:endParaRPr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3357562"/>
            <a:ext cx="4038600" cy="2768601"/>
          </a:xfrm>
        </p:spPr>
        <p:txBody>
          <a:bodyPr/>
          <a:lstStyle/>
          <a:p>
            <a:r>
              <a:rPr lang="en-US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Achieving results</a:t>
            </a:r>
          </a:p>
          <a:p>
            <a:pPr lvl="0"/>
            <a:r>
              <a:rPr lang="en-US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Working with others / teamwork </a:t>
            </a:r>
          </a:p>
          <a:p>
            <a:pPr lvl="0"/>
            <a:r>
              <a:rPr lang="en-US" b="1" dirty="0" smtClean="0">
                <a:solidFill>
                  <a:srgbClr val="0070C0"/>
                </a:solidFill>
                <a:latin typeface="Aharoni" pitchFamily="2" charset="-79"/>
                <a:cs typeface="Aharoni" pitchFamily="2" charset="-79"/>
              </a:rPr>
              <a:t>Communication</a:t>
            </a:r>
            <a:endParaRPr lang="en-US" dirty="0" smtClean="0">
              <a:solidFill>
                <a:srgbClr val="0070C0"/>
              </a:solidFill>
              <a:latin typeface="Aharoni" pitchFamily="2" charset="-79"/>
              <a:cs typeface="Aharoni" pitchFamily="2" charset="-79"/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7170" name="Picture 2" descr="C:\Users\MacBook Pro\Documents\ASCH\EU_Careers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785926"/>
            <a:ext cx="2857520" cy="1071570"/>
          </a:xfrm>
          <a:prstGeom prst="rect">
            <a:avLst/>
          </a:prstGeom>
          <a:noFill/>
        </p:spPr>
      </p:pic>
      <p:pic>
        <p:nvPicPr>
          <p:cNvPr id="7171" name="Picture 3" descr="C:\Users\MacBook Pro\Documents\ASCH\Flag_of_North_Macedonia.svg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929190" y="1785926"/>
            <a:ext cx="2571768" cy="1000132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071538" y="1285860"/>
            <a:ext cx="91563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</a:rPr>
              <a:t>2022</a:t>
            </a:r>
            <a:endParaRPr lang="en-US" sz="2800" b="1" dirty="0">
              <a:solidFill>
                <a:srgbClr val="0070C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429256" y="1285860"/>
            <a:ext cx="11430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0000"/>
                </a:solidFill>
              </a:rPr>
              <a:t>2014</a:t>
            </a:r>
            <a:endParaRPr lang="en-US" sz="28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17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4" grpId="0" build="allAtOnce"/>
      <p:bldP spid="8" grpId="0" build="allAtOnce"/>
      <p:bldP spid="9" grpId="0" build="allAtOnce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2709</TotalTime>
  <Words>282</Words>
  <Application>Microsoft Office PowerPoint</Application>
  <PresentationFormat>On-screen Show (4:3)</PresentationFormat>
  <Paragraphs>72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Aharoni</vt:lpstr>
      <vt:lpstr>Arial</vt:lpstr>
      <vt:lpstr>Arial Narrow</vt:lpstr>
      <vt:lpstr>Calibri</vt:lpstr>
      <vt:lpstr>Office Theme</vt:lpstr>
      <vt:lpstr>THE COMPETENCIES FRAMEWORK IN PUBLIC ADMINISTRATION IN NORTH MACEDONIA: A COMPARATIVE APPROACH  </vt:lpstr>
      <vt:lpstr>Law on administrative servants</vt:lpstr>
      <vt:lpstr>General job competencies </vt:lpstr>
      <vt:lpstr>PowerPoint Presentation</vt:lpstr>
      <vt:lpstr>EPSO (European Personnel Selection Office)</vt:lpstr>
      <vt:lpstr>EPSO Competency Framework </vt:lpstr>
      <vt:lpstr>PowerPoint Presentation</vt:lpstr>
      <vt:lpstr>Why do we compare? </vt:lpstr>
      <vt:lpstr>PowerPoint Presentation</vt:lpstr>
      <vt:lpstr>RECOMMANDATION</vt:lpstr>
      <vt:lpstr>RECOMMANDATION – EPSO</vt:lpstr>
      <vt:lpstr>PowerPoint Presentation</vt:lpstr>
    </vt:vector>
  </TitlesOfParts>
  <Company>aLvision.NET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Сompetencies Framework in PublicAdministrationin North Macedonia:  A Comparative Approach</dc:title>
  <dc:creator>MacBook Pro</dc:creator>
  <cp:lastModifiedBy>Altin Jahiu</cp:lastModifiedBy>
  <cp:revision>15</cp:revision>
  <dcterms:created xsi:type="dcterms:W3CDTF">2024-05-18T00:25:21Z</dcterms:created>
  <dcterms:modified xsi:type="dcterms:W3CDTF">2024-05-23T19:29:42Z</dcterms:modified>
</cp:coreProperties>
</file>